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2" r:id="rId23"/>
    <p:sldId id="285" r:id="rId24"/>
    <p:sldId id="262" r:id="rId25"/>
    <p:sldId id="263" r:id="rId26"/>
    <p:sldId id="264" r:id="rId27"/>
    <p:sldId id="265" r:id="rId28"/>
    <p:sldId id="288" r:id="rId29"/>
    <p:sldId id="266" r:id="rId30"/>
    <p:sldId id="289" r:id="rId31"/>
    <p:sldId id="291" r:id="rId32"/>
    <p:sldId id="286" r:id="rId33"/>
    <p:sldId id="29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  <p:sldId id="287" r:id="rId47"/>
    <p:sldId id="30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A2EC7-68C8-8B4B-9F98-FC5EC6F27048}" v="98" dt="2023-02-10T16:55:12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2"/>
  </p:normalViewPr>
  <p:slideViewPr>
    <p:cSldViewPr snapToGrid="0" snapToObjects="1">
      <p:cViewPr>
        <p:scale>
          <a:sx n="108" d="100"/>
          <a:sy n="108" d="100"/>
        </p:scale>
        <p:origin x="73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17B63-2901-42FB-AECA-582B525981C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EFE28D-8666-40D6-B84A-8E9685D8B8D7}">
      <dgm:prSet/>
      <dgm:spPr/>
      <dgm:t>
        <a:bodyPr/>
        <a:lstStyle/>
        <a:p>
          <a:r>
            <a:rPr lang="en-US"/>
            <a:t>Trauma bed</a:t>
          </a:r>
        </a:p>
      </dgm:t>
    </dgm:pt>
    <dgm:pt modelId="{C76C64B8-F339-41D1-BC39-AC3CC0786917}" type="parTrans" cxnId="{23AED538-AF88-4B32-B5A7-8153337F7BF8}">
      <dgm:prSet/>
      <dgm:spPr/>
      <dgm:t>
        <a:bodyPr/>
        <a:lstStyle/>
        <a:p>
          <a:endParaRPr lang="en-US"/>
        </a:p>
      </dgm:t>
    </dgm:pt>
    <dgm:pt modelId="{714118B2-2CF7-4566-8889-C4545C75D33C}" type="sibTrans" cxnId="{23AED538-AF88-4B32-B5A7-8153337F7BF8}">
      <dgm:prSet/>
      <dgm:spPr/>
      <dgm:t>
        <a:bodyPr/>
        <a:lstStyle/>
        <a:p>
          <a:endParaRPr lang="en-US"/>
        </a:p>
      </dgm:t>
    </dgm:pt>
    <dgm:pt modelId="{CF5C5F0A-6F6B-4EE8-8259-49B56B874348}">
      <dgm:prSet/>
      <dgm:spPr/>
      <dgm:t>
        <a:bodyPr/>
        <a:lstStyle/>
        <a:p>
          <a:r>
            <a:rPr lang="en-US"/>
            <a:t>Monitor or equipment for vital signs</a:t>
          </a:r>
        </a:p>
      </dgm:t>
    </dgm:pt>
    <dgm:pt modelId="{376E45E2-468A-4130-8665-EC3E1E774EFE}" type="parTrans" cxnId="{E57DA602-5366-448A-9651-D5A63B1AF092}">
      <dgm:prSet/>
      <dgm:spPr/>
      <dgm:t>
        <a:bodyPr/>
        <a:lstStyle/>
        <a:p>
          <a:endParaRPr lang="en-US"/>
        </a:p>
      </dgm:t>
    </dgm:pt>
    <dgm:pt modelId="{03526648-1372-49EF-8FA9-A672921FEC48}" type="sibTrans" cxnId="{E57DA602-5366-448A-9651-D5A63B1AF092}">
      <dgm:prSet/>
      <dgm:spPr/>
      <dgm:t>
        <a:bodyPr/>
        <a:lstStyle/>
        <a:p>
          <a:endParaRPr lang="en-US"/>
        </a:p>
      </dgm:t>
    </dgm:pt>
    <dgm:pt modelId="{FE290A94-7776-4402-ADBB-EB3488E02BF5}">
      <dgm:prSet/>
      <dgm:spPr/>
      <dgm:t>
        <a:bodyPr/>
        <a:lstStyle/>
        <a:p>
          <a:r>
            <a:rPr lang="en-US" dirty="0"/>
            <a:t>IV start kits</a:t>
          </a:r>
        </a:p>
      </dgm:t>
    </dgm:pt>
    <dgm:pt modelId="{F65230FA-2823-4F7D-A1D1-DF755751FC0E}" type="parTrans" cxnId="{D9D5B7D7-975D-4567-88D3-2419967C41E6}">
      <dgm:prSet/>
      <dgm:spPr/>
      <dgm:t>
        <a:bodyPr/>
        <a:lstStyle/>
        <a:p>
          <a:endParaRPr lang="en-US"/>
        </a:p>
      </dgm:t>
    </dgm:pt>
    <dgm:pt modelId="{61BAA6D8-C221-47E4-8F95-163D1D5D40DB}" type="sibTrans" cxnId="{D9D5B7D7-975D-4567-88D3-2419967C41E6}">
      <dgm:prSet/>
      <dgm:spPr/>
      <dgm:t>
        <a:bodyPr/>
        <a:lstStyle/>
        <a:p>
          <a:endParaRPr lang="en-US"/>
        </a:p>
      </dgm:t>
    </dgm:pt>
    <dgm:pt modelId="{EC577FBF-3A98-48DF-B7E9-5305406CAC75}">
      <dgm:prSet/>
      <dgm:spPr/>
      <dgm:t>
        <a:bodyPr/>
        <a:lstStyle/>
        <a:p>
          <a:r>
            <a:rPr lang="en-US" dirty="0"/>
            <a:t>Tubes to draw blood</a:t>
          </a:r>
        </a:p>
      </dgm:t>
    </dgm:pt>
    <dgm:pt modelId="{9FAC5BF5-CCFA-4757-B4B0-D0A491D17C80}" type="parTrans" cxnId="{EF35EBF1-866D-4242-8237-1420BE2E0CC6}">
      <dgm:prSet/>
      <dgm:spPr/>
      <dgm:t>
        <a:bodyPr/>
        <a:lstStyle/>
        <a:p>
          <a:endParaRPr lang="en-US"/>
        </a:p>
      </dgm:t>
    </dgm:pt>
    <dgm:pt modelId="{D63C5486-6877-46E6-B342-F27F84A526B9}" type="sibTrans" cxnId="{EF35EBF1-866D-4242-8237-1420BE2E0CC6}">
      <dgm:prSet/>
      <dgm:spPr/>
      <dgm:t>
        <a:bodyPr/>
        <a:lstStyle/>
        <a:p>
          <a:endParaRPr lang="en-US"/>
        </a:p>
      </dgm:t>
    </dgm:pt>
    <dgm:pt modelId="{663B3393-B41F-441A-9D15-F3EC72F10AF1}">
      <dgm:prSet/>
      <dgm:spPr/>
      <dgm:t>
        <a:bodyPr/>
        <a:lstStyle/>
        <a:p>
          <a:r>
            <a:rPr lang="en-US"/>
            <a:t>Tourniquets </a:t>
          </a:r>
        </a:p>
      </dgm:t>
    </dgm:pt>
    <dgm:pt modelId="{FF350B93-75F6-4B55-AB23-97EA0887B38F}" type="parTrans" cxnId="{57244C9B-86E8-4D3D-87D6-60DD0EF6A962}">
      <dgm:prSet/>
      <dgm:spPr/>
      <dgm:t>
        <a:bodyPr/>
        <a:lstStyle/>
        <a:p>
          <a:endParaRPr lang="en-US"/>
        </a:p>
      </dgm:t>
    </dgm:pt>
    <dgm:pt modelId="{FC119039-014F-479B-92CC-2DA805307417}" type="sibTrans" cxnId="{57244C9B-86E8-4D3D-87D6-60DD0EF6A962}">
      <dgm:prSet/>
      <dgm:spPr/>
      <dgm:t>
        <a:bodyPr/>
        <a:lstStyle/>
        <a:p>
          <a:endParaRPr lang="en-US"/>
        </a:p>
      </dgm:t>
    </dgm:pt>
    <dgm:pt modelId="{6179A293-058A-453A-8601-FF7F8F42AED8}">
      <dgm:prSet/>
      <dgm:spPr/>
      <dgm:t>
        <a:bodyPr/>
        <a:lstStyle/>
        <a:p>
          <a:r>
            <a:rPr lang="en-US"/>
            <a:t>Sutures/staples</a:t>
          </a:r>
        </a:p>
      </dgm:t>
    </dgm:pt>
    <dgm:pt modelId="{E2420B4E-1544-4C42-98EA-91CFC5689B5B}" type="parTrans" cxnId="{A665BDDB-CD5A-4D8F-8278-7E52C35F6048}">
      <dgm:prSet/>
      <dgm:spPr/>
      <dgm:t>
        <a:bodyPr/>
        <a:lstStyle/>
        <a:p>
          <a:endParaRPr lang="en-US"/>
        </a:p>
      </dgm:t>
    </dgm:pt>
    <dgm:pt modelId="{829443E1-E24B-4722-9FFF-DF632CA54B05}" type="sibTrans" cxnId="{A665BDDB-CD5A-4D8F-8278-7E52C35F6048}">
      <dgm:prSet/>
      <dgm:spPr/>
      <dgm:t>
        <a:bodyPr/>
        <a:lstStyle/>
        <a:p>
          <a:endParaRPr lang="en-US"/>
        </a:p>
      </dgm:t>
    </dgm:pt>
    <dgm:pt modelId="{E980C627-B7FF-428F-A7B4-E987750860C4}">
      <dgm:prSet/>
      <dgm:spPr/>
      <dgm:t>
        <a:bodyPr/>
        <a:lstStyle/>
        <a:p>
          <a:r>
            <a:rPr lang="en-US"/>
            <a:t>Wound care materials</a:t>
          </a:r>
        </a:p>
      </dgm:t>
    </dgm:pt>
    <dgm:pt modelId="{0055CFCE-9B3D-48E1-8319-2B6E9151E3CB}" type="parTrans" cxnId="{A3D6EF37-16A8-432B-8734-23005D3DD2F5}">
      <dgm:prSet/>
      <dgm:spPr/>
      <dgm:t>
        <a:bodyPr/>
        <a:lstStyle/>
        <a:p>
          <a:endParaRPr lang="en-US"/>
        </a:p>
      </dgm:t>
    </dgm:pt>
    <dgm:pt modelId="{1E90705A-E3DD-4D2A-9E2E-510C0FF1BEE1}" type="sibTrans" cxnId="{A3D6EF37-16A8-432B-8734-23005D3DD2F5}">
      <dgm:prSet/>
      <dgm:spPr/>
      <dgm:t>
        <a:bodyPr/>
        <a:lstStyle/>
        <a:p>
          <a:endParaRPr lang="en-US"/>
        </a:p>
      </dgm:t>
    </dgm:pt>
    <dgm:pt modelId="{E4515EE7-8316-4C12-8F41-0C59F7E68CEB}">
      <dgm:prSet/>
      <dgm:spPr/>
      <dgm:t>
        <a:bodyPr/>
        <a:lstStyle/>
        <a:p>
          <a:r>
            <a:rPr lang="en-US"/>
            <a:t>Hemostatic agents</a:t>
          </a:r>
        </a:p>
      </dgm:t>
    </dgm:pt>
    <dgm:pt modelId="{9C0696CD-179A-4FBF-ADCC-54B67EF5D4D0}" type="parTrans" cxnId="{CC08F314-85DE-4E32-8A34-FFEC80AF8F89}">
      <dgm:prSet/>
      <dgm:spPr/>
      <dgm:t>
        <a:bodyPr/>
        <a:lstStyle/>
        <a:p>
          <a:endParaRPr lang="en-US"/>
        </a:p>
      </dgm:t>
    </dgm:pt>
    <dgm:pt modelId="{6F83BC45-D954-4A07-A1B8-67E25888CD28}" type="sibTrans" cxnId="{CC08F314-85DE-4E32-8A34-FFEC80AF8F89}">
      <dgm:prSet/>
      <dgm:spPr/>
      <dgm:t>
        <a:bodyPr/>
        <a:lstStyle/>
        <a:p>
          <a:endParaRPr lang="en-US"/>
        </a:p>
      </dgm:t>
    </dgm:pt>
    <dgm:pt modelId="{5C61FCDC-A9E2-4129-BF73-B8F96A238AD8}">
      <dgm:prSet/>
      <dgm:spPr/>
      <dgm:t>
        <a:bodyPr/>
        <a:lstStyle/>
        <a:p>
          <a:r>
            <a:rPr lang="en-US"/>
            <a:t>Airway equipment</a:t>
          </a:r>
        </a:p>
      </dgm:t>
    </dgm:pt>
    <dgm:pt modelId="{593543B0-8688-4692-9D2D-BBEBF7918452}" type="parTrans" cxnId="{3E5C447F-E769-419A-AD35-2EC145E0D5A7}">
      <dgm:prSet/>
      <dgm:spPr/>
      <dgm:t>
        <a:bodyPr/>
        <a:lstStyle/>
        <a:p>
          <a:endParaRPr lang="en-US"/>
        </a:p>
      </dgm:t>
    </dgm:pt>
    <dgm:pt modelId="{85ED5A06-F88A-4ED9-90ED-379D965197DE}" type="sibTrans" cxnId="{3E5C447F-E769-419A-AD35-2EC145E0D5A7}">
      <dgm:prSet/>
      <dgm:spPr/>
      <dgm:t>
        <a:bodyPr/>
        <a:lstStyle/>
        <a:p>
          <a:endParaRPr lang="en-US"/>
        </a:p>
      </dgm:t>
    </dgm:pt>
    <dgm:pt modelId="{19C21C69-E2C7-45A4-B56E-A87511CBC679}">
      <dgm:prSet/>
      <dgm:spPr/>
      <dgm:t>
        <a:bodyPr/>
        <a:lstStyle/>
        <a:p>
          <a:r>
            <a:rPr lang="en-US"/>
            <a:t>Ventilator or ambu bag</a:t>
          </a:r>
        </a:p>
      </dgm:t>
    </dgm:pt>
    <dgm:pt modelId="{FBAA74F4-A38A-4BCE-BBB5-A79585E64758}" type="parTrans" cxnId="{1A39314D-CCAC-4C36-ABAD-E3E93CBABF9A}">
      <dgm:prSet/>
      <dgm:spPr/>
      <dgm:t>
        <a:bodyPr/>
        <a:lstStyle/>
        <a:p>
          <a:endParaRPr lang="en-US"/>
        </a:p>
      </dgm:t>
    </dgm:pt>
    <dgm:pt modelId="{FCCE3F96-BD6C-481D-A3D1-0EF83AE458F1}" type="sibTrans" cxnId="{1A39314D-CCAC-4C36-ABAD-E3E93CBABF9A}">
      <dgm:prSet/>
      <dgm:spPr/>
      <dgm:t>
        <a:bodyPr/>
        <a:lstStyle/>
        <a:p>
          <a:endParaRPr lang="en-US"/>
        </a:p>
      </dgm:t>
    </dgm:pt>
    <dgm:pt modelId="{C5C1B38C-3BC8-4C11-908A-1500E6EF46F4}">
      <dgm:prSet/>
      <dgm:spPr/>
      <dgm:t>
        <a:bodyPr/>
        <a:lstStyle/>
        <a:p>
          <a:r>
            <a:rPr lang="en-US"/>
            <a:t>Scalpels</a:t>
          </a:r>
        </a:p>
      </dgm:t>
    </dgm:pt>
    <dgm:pt modelId="{E3595C60-3DBC-4EA5-8887-40A776A344B0}" type="parTrans" cxnId="{69D784E7-48A0-4576-B549-38A97BC7DF1A}">
      <dgm:prSet/>
      <dgm:spPr/>
      <dgm:t>
        <a:bodyPr/>
        <a:lstStyle/>
        <a:p>
          <a:endParaRPr lang="en-US"/>
        </a:p>
      </dgm:t>
    </dgm:pt>
    <dgm:pt modelId="{5E204087-3BAC-48E0-891E-1CF8532E06AF}" type="sibTrans" cxnId="{69D784E7-48A0-4576-B549-38A97BC7DF1A}">
      <dgm:prSet/>
      <dgm:spPr/>
      <dgm:t>
        <a:bodyPr/>
        <a:lstStyle/>
        <a:p>
          <a:endParaRPr lang="en-US"/>
        </a:p>
      </dgm:t>
    </dgm:pt>
    <dgm:pt modelId="{28D2B43B-69C6-4DEB-A031-C18540BAEEAE}">
      <dgm:prSet/>
      <dgm:spPr/>
      <dgm:t>
        <a:bodyPr/>
        <a:lstStyle/>
        <a:p>
          <a:r>
            <a:rPr lang="en-US"/>
            <a:t>Chest tubes</a:t>
          </a:r>
        </a:p>
      </dgm:t>
    </dgm:pt>
    <dgm:pt modelId="{E68FFDC2-616E-451D-846A-FE20C63A1CFC}" type="parTrans" cxnId="{E0252F5A-A4CA-4CB9-8722-18A93C67192C}">
      <dgm:prSet/>
      <dgm:spPr/>
      <dgm:t>
        <a:bodyPr/>
        <a:lstStyle/>
        <a:p>
          <a:endParaRPr lang="en-US"/>
        </a:p>
      </dgm:t>
    </dgm:pt>
    <dgm:pt modelId="{4CEFBB89-4B68-49A1-A8CD-315699512DDA}" type="sibTrans" cxnId="{E0252F5A-A4CA-4CB9-8722-18A93C67192C}">
      <dgm:prSet/>
      <dgm:spPr/>
      <dgm:t>
        <a:bodyPr/>
        <a:lstStyle/>
        <a:p>
          <a:endParaRPr lang="en-US"/>
        </a:p>
      </dgm:t>
    </dgm:pt>
    <dgm:pt modelId="{EFC0632C-3064-42C2-AD9F-532767A3CA40}">
      <dgm:prSet/>
      <dgm:spPr/>
      <dgm:t>
        <a:bodyPr/>
        <a:lstStyle/>
        <a:p>
          <a:r>
            <a:rPr lang="en-US"/>
            <a:t>Iv fluids</a:t>
          </a:r>
        </a:p>
      </dgm:t>
    </dgm:pt>
    <dgm:pt modelId="{052C03F8-53B2-4F78-924A-1D592B45CBFC}" type="parTrans" cxnId="{F6CDEF0D-DAAD-4B09-9A7C-9FE95C318AEA}">
      <dgm:prSet/>
      <dgm:spPr/>
      <dgm:t>
        <a:bodyPr/>
        <a:lstStyle/>
        <a:p>
          <a:endParaRPr lang="en-US"/>
        </a:p>
      </dgm:t>
    </dgm:pt>
    <dgm:pt modelId="{FC2A5EC9-A212-49DD-B805-CD276E6255BA}" type="sibTrans" cxnId="{F6CDEF0D-DAAD-4B09-9A7C-9FE95C318AEA}">
      <dgm:prSet/>
      <dgm:spPr/>
      <dgm:t>
        <a:bodyPr/>
        <a:lstStyle/>
        <a:p>
          <a:endParaRPr lang="en-US"/>
        </a:p>
      </dgm:t>
    </dgm:pt>
    <dgm:pt modelId="{60CEEF48-9880-4656-8902-7AB5F0C8A172}">
      <dgm:prSet/>
      <dgm:spPr/>
      <dgm:t>
        <a:bodyPr/>
        <a:lstStyle/>
        <a:p>
          <a:r>
            <a:rPr lang="en-US"/>
            <a:t>Blood products</a:t>
          </a:r>
        </a:p>
      </dgm:t>
    </dgm:pt>
    <dgm:pt modelId="{4CF7D9AB-BFD0-4D90-BCAF-2FCF61AE123A}" type="parTrans" cxnId="{BE80F928-516B-472A-A2DB-85478EB17E7F}">
      <dgm:prSet/>
      <dgm:spPr/>
      <dgm:t>
        <a:bodyPr/>
        <a:lstStyle/>
        <a:p>
          <a:endParaRPr lang="en-US"/>
        </a:p>
      </dgm:t>
    </dgm:pt>
    <dgm:pt modelId="{82393930-F2FA-4D8E-97F6-AAE4FA4B4304}" type="sibTrans" cxnId="{BE80F928-516B-472A-A2DB-85478EB17E7F}">
      <dgm:prSet/>
      <dgm:spPr/>
      <dgm:t>
        <a:bodyPr/>
        <a:lstStyle/>
        <a:p>
          <a:endParaRPr lang="en-US"/>
        </a:p>
      </dgm:t>
    </dgm:pt>
    <dgm:pt modelId="{C2CBEFD2-5964-4B81-8C1B-D4E6472A63F5}">
      <dgm:prSet/>
      <dgm:spPr/>
      <dgm:t>
        <a:bodyPr/>
        <a:lstStyle/>
        <a:p>
          <a:r>
            <a:rPr lang="en-US"/>
            <a:t>Splinting materials</a:t>
          </a:r>
        </a:p>
      </dgm:t>
    </dgm:pt>
    <dgm:pt modelId="{0B6F09E7-3FB0-4E20-A800-C0D85E4819EC}" type="parTrans" cxnId="{89CFE541-B91F-404F-BE15-C089F9651A07}">
      <dgm:prSet/>
      <dgm:spPr/>
      <dgm:t>
        <a:bodyPr/>
        <a:lstStyle/>
        <a:p>
          <a:endParaRPr lang="en-US"/>
        </a:p>
      </dgm:t>
    </dgm:pt>
    <dgm:pt modelId="{6F736031-2405-4B4D-82E0-5B72F00561EE}" type="sibTrans" cxnId="{89CFE541-B91F-404F-BE15-C089F9651A07}">
      <dgm:prSet/>
      <dgm:spPr/>
      <dgm:t>
        <a:bodyPr/>
        <a:lstStyle/>
        <a:p>
          <a:endParaRPr lang="en-US"/>
        </a:p>
      </dgm:t>
    </dgm:pt>
    <dgm:pt modelId="{2F65DFFB-A124-42F3-B2ED-06DC22367781}">
      <dgm:prSet/>
      <dgm:spPr/>
      <dgm:t>
        <a:bodyPr/>
        <a:lstStyle/>
        <a:p>
          <a:r>
            <a:rPr lang="en-US"/>
            <a:t>Cervical collars</a:t>
          </a:r>
        </a:p>
      </dgm:t>
    </dgm:pt>
    <dgm:pt modelId="{0A354F62-39AA-4AD1-88FF-196511347B5B}" type="parTrans" cxnId="{5331A8AE-D8E2-4E84-83EF-D87A81E5116E}">
      <dgm:prSet/>
      <dgm:spPr/>
      <dgm:t>
        <a:bodyPr/>
        <a:lstStyle/>
        <a:p>
          <a:endParaRPr lang="en-US"/>
        </a:p>
      </dgm:t>
    </dgm:pt>
    <dgm:pt modelId="{B433432A-D1D6-4089-ABDE-487EBE231F96}" type="sibTrans" cxnId="{5331A8AE-D8E2-4E84-83EF-D87A81E5116E}">
      <dgm:prSet/>
      <dgm:spPr/>
      <dgm:t>
        <a:bodyPr/>
        <a:lstStyle/>
        <a:p>
          <a:endParaRPr lang="en-US"/>
        </a:p>
      </dgm:t>
    </dgm:pt>
    <dgm:pt modelId="{E132C44B-6719-48D8-8EB7-06F40E617D14}">
      <dgm:prSet/>
      <dgm:spPr/>
      <dgm:t>
        <a:bodyPr/>
        <a:lstStyle/>
        <a:p>
          <a:r>
            <a:rPr lang="en-US"/>
            <a:t>Ultrasound </a:t>
          </a:r>
        </a:p>
      </dgm:t>
    </dgm:pt>
    <dgm:pt modelId="{8EF38C55-7E1C-4F97-9517-BC8D47346970}" type="parTrans" cxnId="{B2A28A42-9B5B-4B70-8850-CB4BB6A2A74A}">
      <dgm:prSet/>
      <dgm:spPr/>
      <dgm:t>
        <a:bodyPr/>
        <a:lstStyle/>
        <a:p>
          <a:endParaRPr lang="en-US"/>
        </a:p>
      </dgm:t>
    </dgm:pt>
    <dgm:pt modelId="{3213E006-0D3F-4864-9FC8-5E17B50A8D05}" type="sibTrans" cxnId="{B2A28A42-9B5B-4B70-8850-CB4BB6A2A74A}">
      <dgm:prSet/>
      <dgm:spPr/>
      <dgm:t>
        <a:bodyPr/>
        <a:lstStyle/>
        <a:p>
          <a:endParaRPr lang="en-US"/>
        </a:p>
      </dgm:t>
    </dgm:pt>
    <dgm:pt modelId="{A0D385C5-237F-4450-BE74-AC8C29F680F5}">
      <dgm:prSet/>
      <dgm:spPr/>
      <dgm:t>
        <a:bodyPr/>
        <a:lstStyle/>
        <a:p>
          <a:r>
            <a:rPr lang="en-US"/>
            <a:t>X-ray</a:t>
          </a:r>
        </a:p>
      </dgm:t>
    </dgm:pt>
    <dgm:pt modelId="{10354454-4E62-476E-B40F-BC3EBDC09DCA}" type="parTrans" cxnId="{BC69CCEB-9656-4301-9EE4-AD79BAABEAB8}">
      <dgm:prSet/>
      <dgm:spPr/>
      <dgm:t>
        <a:bodyPr/>
        <a:lstStyle/>
        <a:p>
          <a:endParaRPr lang="en-US"/>
        </a:p>
      </dgm:t>
    </dgm:pt>
    <dgm:pt modelId="{5EDB1B9B-3623-4790-9B40-A550463BE378}" type="sibTrans" cxnId="{BC69CCEB-9656-4301-9EE4-AD79BAABEAB8}">
      <dgm:prSet/>
      <dgm:spPr/>
      <dgm:t>
        <a:bodyPr/>
        <a:lstStyle/>
        <a:p>
          <a:endParaRPr lang="en-US"/>
        </a:p>
      </dgm:t>
    </dgm:pt>
    <dgm:pt modelId="{65793E95-1098-43DE-8E57-6C237A66F68C}">
      <dgm:prSet/>
      <dgm:spPr/>
      <dgm:t>
        <a:bodyPr/>
        <a:lstStyle/>
        <a:p>
          <a:r>
            <a:rPr lang="en-US"/>
            <a:t>Meds (pain, abx, sedative, local, pressors, tdap)</a:t>
          </a:r>
        </a:p>
      </dgm:t>
    </dgm:pt>
    <dgm:pt modelId="{789A5006-03CF-4BCA-8A5C-0A29DE5627A1}" type="parTrans" cxnId="{579348A7-0A74-48D7-AF6F-25E80B717823}">
      <dgm:prSet/>
      <dgm:spPr/>
      <dgm:t>
        <a:bodyPr/>
        <a:lstStyle/>
        <a:p>
          <a:endParaRPr lang="en-US"/>
        </a:p>
      </dgm:t>
    </dgm:pt>
    <dgm:pt modelId="{D47B20EC-C89E-440F-AB8D-BEDBC5A688AB}" type="sibTrans" cxnId="{579348A7-0A74-48D7-AF6F-25E80B717823}">
      <dgm:prSet/>
      <dgm:spPr/>
      <dgm:t>
        <a:bodyPr/>
        <a:lstStyle/>
        <a:p>
          <a:endParaRPr lang="en-US"/>
        </a:p>
      </dgm:t>
    </dgm:pt>
    <dgm:pt modelId="{AA0C9D42-F719-48AC-AD00-B966D6C275B8}">
      <dgm:prSet/>
      <dgm:spPr/>
      <dgm:t>
        <a:bodyPr/>
        <a:lstStyle/>
        <a:p>
          <a:r>
            <a:rPr lang="en-US"/>
            <a:t>Minor surgical instruments</a:t>
          </a:r>
        </a:p>
      </dgm:t>
    </dgm:pt>
    <dgm:pt modelId="{757D8116-037C-4A64-BD92-582083D19791}" type="parTrans" cxnId="{4B03343F-9323-493E-849C-6785A5C88A19}">
      <dgm:prSet/>
      <dgm:spPr/>
      <dgm:t>
        <a:bodyPr/>
        <a:lstStyle/>
        <a:p>
          <a:endParaRPr lang="en-US"/>
        </a:p>
      </dgm:t>
    </dgm:pt>
    <dgm:pt modelId="{FF73A546-CD1B-43EE-BBEA-D0CFF1D95F83}" type="sibTrans" cxnId="{4B03343F-9323-493E-849C-6785A5C88A19}">
      <dgm:prSet/>
      <dgm:spPr/>
      <dgm:t>
        <a:bodyPr/>
        <a:lstStyle/>
        <a:p>
          <a:endParaRPr lang="en-US"/>
        </a:p>
      </dgm:t>
    </dgm:pt>
    <dgm:pt modelId="{4B18D0EF-A44E-46E0-ADA0-EC7F48C62A40}">
      <dgm:prSet/>
      <dgm:spPr/>
      <dgm:t>
        <a:bodyPr/>
        <a:lstStyle/>
        <a:p>
          <a:r>
            <a:rPr lang="en-US"/>
            <a:t>Peds specific equipment</a:t>
          </a:r>
        </a:p>
      </dgm:t>
    </dgm:pt>
    <dgm:pt modelId="{458181C5-F1A9-4134-88AF-310717E4D0ED}" type="parTrans" cxnId="{F5EF5F18-2FA8-4AA3-9095-1E18461E8441}">
      <dgm:prSet/>
      <dgm:spPr/>
      <dgm:t>
        <a:bodyPr/>
        <a:lstStyle/>
        <a:p>
          <a:endParaRPr lang="en-US"/>
        </a:p>
      </dgm:t>
    </dgm:pt>
    <dgm:pt modelId="{2873FC94-6C69-4A2B-B32C-830B139D8CC8}" type="sibTrans" cxnId="{F5EF5F18-2FA8-4AA3-9095-1E18461E8441}">
      <dgm:prSet/>
      <dgm:spPr/>
      <dgm:t>
        <a:bodyPr/>
        <a:lstStyle/>
        <a:p>
          <a:endParaRPr lang="en-US"/>
        </a:p>
      </dgm:t>
    </dgm:pt>
    <dgm:pt modelId="{C2598C1F-45B0-814B-9517-972553ED8041}" type="pres">
      <dgm:prSet presAssocID="{B7917B63-2901-42FB-AECA-582B525981C5}" presName="diagram" presStyleCnt="0">
        <dgm:presLayoutVars>
          <dgm:dir/>
          <dgm:resizeHandles val="exact"/>
        </dgm:presLayoutVars>
      </dgm:prSet>
      <dgm:spPr/>
    </dgm:pt>
    <dgm:pt modelId="{3436BE1C-0953-884A-8678-3C657A7D1400}" type="pres">
      <dgm:prSet presAssocID="{31EFE28D-8666-40D6-B84A-8E9685D8B8D7}" presName="node" presStyleLbl="node1" presStyleIdx="0" presStyleCnt="21">
        <dgm:presLayoutVars>
          <dgm:bulletEnabled val="1"/>
        </dgm:presLayoutVars>
      </dgm:prSet>
      <dgm:spPr/>
    </dgm:pt>
    <dgm:pt modelId="{9EB04CA1-8C75-3346-A4CD-B0C82D85C6D9}" type="pres">
      <dgm:prSet presAssocID="{714118B2-2CF7-4566-8889-C4545C75D33C}" presName="sibTrans" presStyleCnt="0"/>
      <dgm:spPr/>
    </dgm:pt>
    <dgm:pt modelId="{AE4FB03F-80B9-0F4E-A6C4-6049ABAF411A}" type="pres">
      <dgm:prSet presAssocID="{CF5C5F0A-6F6B-4EE8-8259-49B56B874348}" presName="node" presStyleLbl="node1" presStyleIdx="1" presStyleCnt="21">
        <dgm:presLayoutVars>
          <dgm:bulletEnabled val="1"/>
        </dgm:presLayoutVars>
      </dgm:prSet>
      <dgm:spPr/>
    </dgm:pt>
    <dgm:pt modelId="{EDE56722-6B07-2C4C-AAD2-4A6E9D82B2C0}" type="pres">
      <dgm:prSet presAssocID="{03526648-1372-49EF-8FA9-A672921FEC48}" presName="sibTrans" presStyleCnt="0"/>
      <dgm:spPr/>
    </dgm:pt>
    <dgm:pt modelId="{F7B4DC61-CE6B-0F44-99FE-2E65AA9E083A}" type="pres">
      <dgm:prSet presAssocID="{FE290A94-7776-4402-ADBB-EB3488E02BF5}" presName="node" presStyleLbl="node1" presStyleIdx="2" presStyleCnt="21">
        <dgm:presLayoutVars>
          <dgm:bulletEnabled val="1"/>
        </dgm:presLayoutVars>
      </dgm:prSet>
      <dgm:spPr/>
    </dgm:pt>
    <dgm:pt modelId="{FFF62681-CEDB-E54E-82AB-B5901982B5CF}" type="pres">
      <dgm:prSet presAssocID="{61BAA6D8-C221-47E4-8F95-163D1D5D40DB}" presName="sibTrans" presStyleCnt="0"/>
      <dgm:spPr/>
    </dgm:pt>
    <dgm:pt modelId="{94F07FAB-7CED-6346-8340-1B8B77A70130}" type="pres">
      <dgm:prSet presAssocID="{EC577FBF-3A98-48DF-B7E9-5305406CAC75}" presName="node" presStyleLbl="node1" presStyleIdx="3" presStyleCnt="21">
        <dgm:presLayoutVars>
          <dgm:bulletEnabled val="1"/>
        </dgm:presLayoutVars>
      </dgm:prSet>
      <dgm:spPr/>
    </dgm:pt>
    <dgm:pt modelId="{2F64F6AA-9ACC-054B-BF29-D51A2BECD4DC}" type="pres">
      <dgm:prSet presAssocID="{D63C5486-6877-46E6-B342-F27F84A526B9}" presName="sibTrans" presStyleCnt="0"/>
      <dgm:spPr/>
    </dgm:pt>
    <dgm:pt modelId="{88136526-42F2-8E49-B738-4D104B605A99}" type="pres">
      <dgm:prSet presAssocID="{663B3393-B41F-441A-9D15-F3EC72F10AF1}" presName="node" presStyleLbl="node1" presStyleIdx="4" presStyleCnt="21">
        <dgm:presLayoutVars>
          <dgm:bulletEnabled val="1"/>
        </dgm:presLayoutVars>
      </dgm:prSet>
      <dgm:spPr/>
    </dgm:pt>
    <dgm:pt modelId="{51433D15-F897-B74E-8DA0-FB0D0BD2A3EC}" type="pres">
      <dgm:prSet presAssocID="{FC119039-014F-479B-92CC-2DA805307417}" presName="sibTrans" presStyleCnt="0"/>
      <dgm:spPr/>
    </dgm:pt>
    <dgm:pt modelId="{DF30B727-9F11-A14F-A35C-5C0355EB361B}" type="pres">
      <dgm:prSet presAssocID="{6179A293-058A-453A-8601-FF7F8F42AED8}" presName="node" presStyleLbl="node1" presStyleIdx="5" presStyleCnt="21">
        <dgm:presLayoutVars>
          <dgm:bulletEnabled val="1"/>
        </dgm:presLayoutVars>
      </dgm:prSet>
      <dgm:spPr/>
    </dgm:pt>
    <dgm:pt modelId="{5F3E68E7-B29F-0A48-BF9D-F32F151E65B3}" type="pres">
      <dgm:prSet presAssocID="{829443E1-E24B-4722-9FFF-DF632CA54B05}" presName="sibTrans" presStyleCnt="0"/>
      <dgm:spPr/>
    </dgm:pt>
    <dgm:pt modelId="{2CD5866B-14B2-5B44-85E0-02C3C2F336CC}" type="pres">
      <dgm:prSet presAssocID="{E980C627-B7FF-428F-A7B4-E987750860C4}" presName="node" presStyleLbl="node1" presStyleIdx="6" presStyleCnt="21">
        <dgm:presLayoutVars>
          <dgm:bulletEnabled val="1"/>
        </dgm:presLayoutVars>
      </dgm:prSet>
      <dgm:spPr/>
    </dgm:pt>
    <dgm:pt modelId="{F45E3758-190C-1F41-BCA9-D77F0E778B12}" type="pres">
      <dgm:prSet presAssocID="{1E90705A-E3DD-4D2A-9E2E-510C0FF1BEE1}" presName="sibTrans" presStyleCnt="0"/>
      <dgm:spPr/>
    </dgm:pt>
    <dgm:pt modelId="{FA8C48D0-A203-1748-BE79-5F2AB3C1DB66}" type="pres">
      <dgm:prSet presAssocID="{E4515EE7-8316-4C12-8F41-0C59F7E68CEB}" presName="node" presStyleLbl="node1" presStyleIdx="7" presStyleCnt="21">
        <dgm:presLayoutVars>
          <dgm:bulletEnabled val="1"/>
        </dgm:presLayoutVars>
      </dgm:prSet>
      <dgm:spPr/>
    </dgm:pt>
    <dgm:pt modelId="{E4B0E510-2A58-A24D-A3ED-BE904D8A5A7C}" type="pres">
      <dgm:prSet presAssocID="{6F83BC45-D954-4A07-A1B8-67E25888CD28}" presName="sibTrans" presStyleCnt="0"/>
      <dgm:spPr/>
    </dgm:pt>
    <dgm:pt modelId="{044B4DA9-06CF-3F4E-9B88-3CDC0466AA36}" type="pres">
      <dgm:prSet presAssocID="{5C61FCDC-A9E2-4129-BF73-B8F96A238AD8}" presName="node" presStyleLbl="node1" presStyleIdx="8" presStyleCnt="21">
        <dgm:presLayoutVars>
          <dgm:bulletEnabled val="1"/>
        </dgm:presLayoutVars>
      </dgm:prSet>
      <dgm:spPr/>
    </dgm:pt>
    <dgm:pt modelId="{EC0AA302-8572-B049-BA12-CE48D08F8DC2}" type="pres">
      <dgm:prSet presAssocID="{85ED5A06-F88A-4ED9-90ED-379D965197DE}" presName="sibTrans" presStyleCnt="0"/>
      <dgm:spPr/>
    </dgm:pt>
    <dgm:pt modelId="{68E77DD7-8533-BB43-A805-3265C9A9EC4C}" type="pres">
      <dgm:prSet presAssocID="{19C21C69-E2C7-45A4-B56E-A87511CBC679}" presName="node" presStyleLbl="node1" presStyleIdx="9" presStyleCnt="21">
        <dgm:presLayoutVars>
          <dgm:bulletEnabled val="1"/>
        </dgm:presLayoutVars>
      </dgm:prSet>
      <dgm:spPr/>
    </dgm:pt>
    <dgm:pt modelId="{F90082F6-9AFC-AE4E-AD3C-6DD6C371C6EB}" type="pres">
      <dgm:prSet presAssocID="{FCCE3F96-BD6C-481D-A3D1-0EF83AE458F1}" presName="sibTrans" presStyleCnt="0"/>
      <dgm:spPr/>
    </dgm:pt>
    <dgm:pt modelId="{6B71EE79-218C-174C-BDD7-E0CEAFDF9C0D}" type="pres">
      <dgm:prSet presAssocID="{C5C1B38C-3BC8-4C11-908A-1500E6EF46F4}" presName="node" presStyleLbl="node1" presStyleIdx="10" presStyleCnt="21">
        <dgm:presLayoutVars>
          <dgm:bulletEnabled val="1"/>
        </dgm:presLayoutVars>
      </dgm:prSet>
      <dgm:spPr/>
    </dgm:pt>
    <dgm:pt modelId="{C88D7BF2-B082-3E47-9FA4-647FF5D0468B}" type="pres">
      <dgm:prSet presAssocID="{5E204087-3BAC-48E0-891E-1CF8532E06AF}" presName="sibTrans" presStyleCnt="0"/>
      <dgm:spPr/>
    </dgm:pt>
    <dgm:pt modelId="{C780E086-B81F-CB43-A9D6-8DE725F630E4}" type="pres">
      <dgm:prSet presAssocID="{28D2B43B-69C6-4DEB-A031-C18540BAEEAE}" presName="node" presStyleLbl="node1" presStyleIdx="11" presStyleCnt="21">
        <dgm:presLayoutVars>
          <dgm:bulletEnabled val="1"/>
        </dgm:presLayoutVars>
      </dgm:prSet>
      <dgm:spPr/>
    </dgm:pt>
    <dgm:pt modelId="{2E516931-3219-2C43-891F-2CEC983A0240}" type="pres">
      <dgm:prSet presAssocID="{4CEFBB89-4B68-49A1-A8CD-315699512DDA}" presName="sibTrans" presStyleCnt="0"/>
      <dgm:spPr/>
    </dgm:pt>
    <dgm:pt modelId="{706C604C-6655-EE4D-B601-8B9D9FF5638C}" type="pres">
      <dgm:prSet presAssocID="{EFC0632C-3064-42C2-AD9F-532767A3CA40}" presName="node" presStyleLbl="node1" presStyleIdx="12" presStyleCnt="21">
        <dgm:presLayoutVars>
          <dgm:bulletEnabled val="1"/>
        </dgm:presLayoutVars>
      </dgm:prSet>
      <dgm:spPr/>
    </dgm:pt>
    <dgm:pt modelId="{B7489B74-7CAE-5D46-9DB7-90F6D630F680}" type="pres">
      <dgm:prSet presAssocID="{FC2A5EC9-A212-49DD-B805-CD276E6255BA}" presName="sibTrans" presStyleCnt="0"/>
      <dgm:spPr/>
    </dgm:pt>
    <dgm:pt modelId="{C00351D1-9A54-FD4A-A1C0-97901C8A2F98}" type="pres">
      <dgm:prSet presAssocID="{60CEEF48-9880-4656-8902-7AB5F0C8A172}" presName="node" presStyleLbl="node1" presStyleIdx="13" presStyleCnt="21">
        <dgm:presLayoutVars>
          <dgm:bulletEnabled val="1"/>
        </dgm:presLayoutVars>
      </dgm:prSet>
      <dgm:spPr/>
    </dgm:pt>
    <dgm:pt modelId="{1D8177D8-67AA-8E49-9292-08321E6CC357}" type="pres">
      <dgm:prSet presAssocID="{82393930-F2FA-4D8E-97F6-AAE4FA4B4304}" presName="sibTrans" presStyleCnt="0"/>
      <dgm:spPr/>
    </dgm:pt>
    <dgm:pt modelId="{E86A545B-A857-9E48-A22E-894FACAE1F6A}" type="pres">
      <dgm:prSet presAssocID="{C2CBEFD2-5964-4B81-8C1B-D4E6472A63F5}" presName="node" presStyleLbl="node1" presStyleIdx="14" presStyleCnt="21">
        <dgm:presLayoutVars>
          <dgm:bulletEnabled val="1"/>
        </dgm:presLayoutVars>
      </dgm:prSet>
      <dgm:spPr/>
    </dgm:pt>
    <dgm:pt modelId="{7A293CB7-9F22-8C43-B924-B59B6F24470F}" type="pres">
      <dgm:prSet presAssocID="{6F736031-2405-4B4D-82E0-5B72F00561EE}" presName="sibTrans" presStyleCnt="0"/>
      <dgm:spPr/>
    </dgm:pt>
    <dgm:pt modelId="{B36B0C37-B182-E549-BEA9-498BC54B41E5}" type="pres">
      <dgm:prSet presAssocID="{2F65DFFB-A124-42F3-B2ED-06DC22367781}" presName="node" presStyleLbl="node1" presStyleIdx="15" presStyleCnt="21">
        <dgm:presLayoutVars>
          <dgm:bulletEnabled val="1"/>
        </dgm:presLayoutVars>
      </dgm:prSet>
      <dgm:spPr/>
    </dgm:pt>
    <dgm:pt modelId="{0D7572E8-4931-EE44-A264-89F5BC46C2B0}" type="pres">
      <dgm:prSet presAssocID="{B433432A-D1D6-4089-ABDE-487EBE231F96}" presName="sibTrans" presStyleCnt="0"/>
      <dgm:spPr/>
    </dgm:pt>
    <dgm:pt modelId="{02F15CE1-EFBC-5848-B722-28482937F405}" type="pres">
      <dgm:prSet presAssocID="{E132C44B-6719-48D8-8EB7-06F40E617D14}" presName="node" presStyleLbl="node1" presStyleIdx="16" presStyleCnt="21">
        <dgm:presLayoutVars>
          <dgm:bulletEnabled val="1"/>
        </dgm:presLayoutVars>
      </dgm:prSet>
      <dgm:spPr/>
    </dgm:pt>
    <dgm:pt modelId="{B83F3DF5-F566-BB47-8EF2-1F37AFC18D8A}" type="pres">
      <dgm:prSet presAssocID="{3213E006-0D3F-4864-9FC8-5E17B50A8D05}" presName="sibTrans" presStyleCnt="0"/>
      <dgm:spPr/>
    </dgm:pt>
    <dgm:pt modelId="{FD9AC68E-9C98-EE43-BA0F-508A73122D3A}" type="pres">
      <dgm:prSet presAssocID="{A0D385C5-237F-4450-BE74-AC8C29F680F5}" presName="node" presStyleLbl="node1" presStyleIdx="17" presStyleCnt="21">
        <dgm:presLayoutVars>
          <dgm:bulletEnabled val="1"/>
        </dgm:presLayoutVars>
      </dgm:prSet>
      <dgm:spPr/>
    </dgm:pt>
    <dgm:pt modelId="{A4A26AE1-53F5-2446-976E-D14E161F75B8}" type="pres">
      <dgm:prSet presAssocID="{5EDB1B9B-3623-4790-9B40-A550463BE378}" presName="sibTrans" presStyleCnt="0"/>
      <dgm:spPr/>
    </dgm:pt>
    <dgm:pt modelId="{124B1441-13DA-0940-94B2-8A6425161FF9}" type="pres">
      <dgm:prSet presAssocID="{65793E95-1098-43DE-8E57-6C237A66F68C}" presName="node" presStyleLbl="node1" presStyleIdx="18" presStyleCnt="21">
        <dgm:presLayoutVars>
          <dgm:bulletEnabled val="1"/>
        </dgm:presLayoutVars>
      </dgm:prSet>
      <dgm:spPr/>
    </dgm:pt>
    <dgm:pt modelId="{F5FB9124-5141-1E41-94BB-7714BCC3BFEE}" type="pres">
      <dgm:prSet presAssocID="{D47B20EC-C89E-440F-AB8D-BEDBC5A688AB}" presName="sibTrans" presStyleCnt="0"/>
      <dgm:spPr/>
    </dgm:pt>
    <dgm:pt modelId="{CE6C6FCC-A119-BE46-AE7C-56C635ACC023}" type="pres">
      <dgm:prSet presAssocID="{AA0C9D42-F719-48AC-AD00-B966D6C275B8}" presName="node" presStyleLbl="node1" presStyleIdx="19" presStyleCnt="21">
        <dgm:presLayoutVars>
          <dgm:bulletEnabled val="1"/>
        </dgm:presLayoutVars>
      </dgm:prSet>
      <dgm:spPr/>
    </dgm:pt>
    <dgm:pt modelId="{D2A53C1A-08DC-CB4A-B5AC-3A097F2C08F5}" type="pres">
      <dgm:prSet presAssocID="{FF73A546-CD1B-43EE-BBEA-D0CFF1D95F83}" presName="sibTrans" presStyleCnt="0"/>
      <dgm:spPr/>
    </dgm:pt>
    <dgm:pt modelId="{7822AC5F-3123-B64E-8F91-2974C679405A}" type="pres">
      <dgm:prSet presAssocID="{4B18D0EF-A44E-46E0-ADA0-EC7F48C62A40}" presName="node" presStyleLbl="node1" presStyleIdx="20" presStyleCnt="21">
        <dgm:presLayoutVars>
          <dgm:bulletEnabled val="1"/>
        </dgm:presLayoutVars>
      </dgm:prSet>
      <dgm:spPr/>
    </dgm:pt>
  </dgm:ptLst>
  <dgm:cxnLst>
    <dgm:cxn modelId="{E57DA602-5366-448A-9651-D5A63B1AF092}" srcId="{B7917B63-2901-42FB-AECA-582B525981C5}" destId="{CF5C5F0A-6F6B-4EE8-8259-49B56B874348}" srcOrd="1" destOrd="0" parTransId="{376E45E2-468A-4130-8665-EC3E1E774EFE}" sibTransId="{03526648-1372-49EF-8FA9-A672921FEC48}"/>
    <dgm:cxn modelId="{F6CDEF0D-DAAD-4B09-9A7C-9FE95C318AEA}" srcId="{B7917B63-2901-42FB-AECA-582B525981C5}" destId="{EFC0632C-3064-42C2-AD9F-532767A3CA40}" srcOrd="12" destOrd="0" parTransId="{052C03F8-53B2-4F78-924A-1D592B45CBFC}" sibTransId="{FC2A5EC9-A212-49DD-B805-CD276E6255BA}"/>
    <dgm:cxn modelId="{A0963313-C3F4-434F-BDF2-20078A084F31}" type="presOf" srcId="{C5C1B38C-3BC8-4C11-908A-1500E6EF46F4}" destId="{6B71EE79-218C-174C-BDD7-E0CEAFDF9C0D}" srcOrd="0" destOrd="0" presId="urn:microsoft.com/office/officeart/2005/8/layout/default"/>
    <dgm:cxn modelId="{CC08F314-85DE-4E32-8A34-FFEC80AF8F89}" srcId="{B7917B63-2901-42FB-AECA-582B525981C5}" destId="{E4515EE7-8316-4C12-8F41-0C59F7E68CEB}" srcOrd="7" destOrd="0" parTransId="{9C0696CD-179A-4FBF-ADCC-54B67EF5D4D0}" sibTransId="{6F83BC45-D954-4A07-A1B8-67E25888CD28}"/>
    <dgm:cxn modelId="{F5EF5F18-2FA8-4AA3-9095-1E18461E8441}" srcId="{B7917B63-2901-42FB-AECA-582B525981C5}" destId="{4B18D0EF-A44E-46E0-ADA0-EC7F48C62A40}" srcOrd="20" destOrd="0" parTransId="{458181C5-F1A9-4134-88AF-310717E4D0ED}" sibTransId="{2873FC94-6C69-4A2B-B32C-830B139D8CC8}"/>
    <dgm:cxn modelId="{C87C4E27-0D52-8B4C-BEA9-B0FA2A5E7676}" type="presOf" srcId="{19C21C69-E2C7-45A4-B56E-A87511CBC679}" destId="{68E77DD7-8533-BB43-A805-3265C9A9EC4C}" srcOrd="0" destOrd="0" presId="urn:microsoft.com/office/officeart/2005/8/layout/default"/>
    <dgm:cxn modelId="{BE80F928-516B-472A-A2DB-85478EB17E7F}" srcId="{B7917B63-2901-42FB-AECA-582B525981C5}" destId="{60CEEF48-9880-4656-8902-7AB5F0C8A172}" srcOrd="13" destOrd="0" parTransId="{4CF7D9AB-BFD0-4D90-BCAF-2FCF61AE123A}" sibTransId="{82393930-F2FA-4D8E-97F6-AAE4FA4B4304}"/>
    <dgm:cxn modelId="{967C6A2C-3C67-F349-8E2C-82B258650B37}" type="presOf" srcId="{E980C627-B7FF-428F-A7B4-E987750860C4}" destId="{2CD5866B-14B2-5B44-85E0-02C3C2F336CC}" srcOrd="0" destOrd="0" presId="urn:microsoft.com/office/officeart/2005/8/layout/default"/>
    <dgm:cxn modelId="{1E354137-1B65-5546-A7AC-C7E3EC6DA18F}" type="presOf" srcId="{5C61FCDC-A9E2-4129-BF73-B8F96A238AD8}" destId="{044B4DA9-06CF-3F4E-9B88-3CDC0466AA36}" srcOrd="0" destOrd="0" presId="urn:microsoft.com/office/officeart/2005/8/layout/default"/>
    <dgm:cxn modelId="{C7267737-D77C-9040-BD20-AF1C83EAD1C6}" type="presOf" srcId="{E4515EE7-8316-4C12-8F41-0C59F7E68CEB}" destId="{FA8C48D0-A203-1748-BE79-5F2AB3C1DB66}" srcOrd="0" destOrd="0" presId="urn:microsoft.com/office/officeart/2005/8/layout/default"/>
    <dgm:cxn modelId="{A3D6EF37-16A8-432B-8734-23005D3DD2F5}" srcId="{B7917B63-2901-42FB-AECA-582B525981C5}" destId="{E980C627-B7FF-428F-A7B4-E987750860C4}" srcOrd="6" destOrd="0" parTransId="{0055CFCE-9B3D-48E1-8319-2B6E9151E3CB}" sibTransId="{1E90705A-E3DD-4D2A-9E2E-510C0FF1BEE1}"/>
    <dgm:cxn modelId="{23AED538-AF88-4B32-B5A7-8153337F7BF8}" srcId="{B7917B63-2901-42FB-AECA-582B525981C5}" destId="{31EFE28D-8666-40D6-B84A-8E9685D8B8D7}" srcOrd="0" destOrd="0" parTransId="{C76C64B8-F339-41D1-BC39-AC3CC0786917}" sibTransId="{714118B2-2CF7-4566-8889-C4545C75D33C}"/>
    <dgm:cxn modelId="{4B03343F-9323-493E-849C-6785A5C88A19}" srcId="{B7917B63-2901-42FB-AECA-582B525981C5}" destId="{AA0C9D42-F719-48AC-AD00-B966D6C275B8}" srcOrd="19" destOrd="0" parTransId="{757D8116-037C-4A64-BD92-582083D19791}" sibTransId="{FF73A546-CD1B-43EE-BBEA-D0CFF1D95F83}"/>
    <dgm:cxn modelId="{89CFE541-B91F-404F-BE15-C089F9651A07}" srcId="{B7917B63-2901-42FB-AECA-582B525981C5}" destId="{C2CBEFD2-5964-4B81-8C1B-D4E6472A63F5}" srcOrd="14" destOrd="0" parTransId="{0B6F09E7-3FB0-4E20-A800-C0D85E4819EC}" sibTransId="{6F736031-2405-4B4D-82E0-5B72F00561EE}"/>
    <dgm:cxn modelId="{B2A28A42-9B5B-4B70-8850-CB4BB6A2A74A}" srcId="{B7917B63-2901-42FB-AECA-582B525981C5}" destId="{E132C44B-6719-48D8-8EB7-06F40E617D14}" srcOrd="16" destOrd="0" parTransId="{8EF38C55-7E1C-4F97-9517-BC8D47346970}" sibTransId="{3213E006-0D3F-4864-9FC8-5E17B50A8D05}"/>
    <dgm:cxn modelId="{1A39314D-CCAC-4C36-ABAD-E3E93CBABF9A}" srcId="{B7917B63-2901-42FB-AECA-582B525981C5}" destId="{19C21C69-E2C7-45A4-B56E-A87511CBC679}" srcOrd="9" destOrd="0" parTransId="{FBAA74F4-A38A-4BCE-BBB5-A79585E64758}" sibTransId="{FCCE3F96-BD6C-481D-A3D1-0EF83AE458F1}"/>
    <dgm:cxn modelId="{8CB9B04F-DA57-D940-9EDB-80EB74FC5E41}" type="presOf" srcId="{663B3393-B41F-441A-9D15-F3EC72F10AF1}" destId="{88136526-42F2-8E49-B738-4D104B605A99}" srcOrd="0" destOrd="0" presId="urn:microsoft.com/office/officeart/2005/8/layout/default"/>
    <dgm:cxn modelId="{743C6F51-8A6C-4542-A707-2263DCCF98D5}" type="presOf" srcId="{60CEEF48-9880-4656-8902-7AB5F0C8A172}" destId="{C00351D1-9A54-FD4A-A1C0-97901C8A2F98}" srcOrd="0" destOrd="0" presId="urn:microsoft.com/office/officeart/2005/8/layout/default"/>
    <dgm:cxn modelId="{E0252F5A-A4CA-4CB9-8722-18A93C67192C}" srcId="{B7917B63-2901-42FB-AECA-582B525981C5}" destId="{28D2B43B-69C6-4DEB-A031-C18540BAEEAE}" srcOrd="11" destOrd="0" parTransId="{E68FFDC2-616E-451D-846A-FE20C63A1CFC}" sibTransId="{4CEFBB89-4B68-49A1-A8CD-315699512DDA}"/>
    <dgm:cxn modelId="{373EAB64-B2EA-2A44-9A57-CAC2DFF9D10C}" type="presOf" srcId="{4B18D0EF-A44E-46E0-ADA0-EC7F48C62A40}" destId="{7822AC5F-3123-B64E-8F91-2974C679405A}" srcOrd="0" destOrd="0" presId="urn:microsoft.com/office/officeart/2005/8/layout/default"/>
    <dgm:cxn modelId="{57746B66-6D81-3646-8658-54E6787DD18A}" type="presOf" srcId="{E132C44B-6719-48D8-8EB7-06F40E617D14}" destId="{02F15CE1-EFBC-5848-B722-28482937F405}" srcOrd="0" destOrd="0" presId="urn:microsoft.com/office/officeart/2005/8/layout/default"/>
    <dgm:cxn modelId="{11CDE16A-015A-724E-BEF2-0D4B6619E758}" type="presOf" srcId="{28D2B43B-69C6-4DEB-A031-C18540BAEEAE}" destId="{C780E086-B81F-CB43-A9D6-8DE725F630E4}" srcOrd="0" destOrd="0" presId="urn:microsoft.com/office/officeart/2005/8/layout/default"/>
    <dgm:cxn modelId="{E2F3F370-759F-B64D-8A76-06CE010E8EA5}" type="presOf" srcId="{31EFE28D-8666-40D6-B84A-8E9685D8B8D7}" destId="{3436BE1C-0953-884A-8678-3C657A7D1400}" srcOrd="0" destOrd="0" presId="urn:microsoft.com/office/officeart/2005/8/layout/default"/>
    <dgm:cxn modelId="{3E5C447F-E769-419A-AD35-2EC145E0D5A7}" srcId="{B7917B63-2901-42FB-AECA-582B525981C5}" destId="{5C61FCDC-A9E2-4129-BF73-B8F96A238AD8}" srcOrd="8" destOrd="0" parTransId="{593543B0-8688-4692-9D2D-BBEBF7918452}" sibTransId="{85ED5A06-F88A-4ED9-90ED-379D965197DE}"/>
    <dgm:cxn modelId="{E37FF97F-EEE7-7E48-9366-02B01D144903}" type="presOf" srcId="{B7917B63-2901-42FB-AECA-582B525981C5}" destId="{C2598C1F-45B0-814B-9517-972553ED8041}" srcOrd="0" destOrd="0" presId="urn:microsoft.com/office/officeart/2005/8/layout/default"/>
    <dgm:cxn modelId="{D4B4B784-ACD0-304E-94E7-05BE6EA44285}" type="presOf" srcId="{2F65DFFB-A124-42F3-B2ED-06DC22367781}" destId="{B36B0C37-B182-E549-BEA9-498BC54B41E5}" srcOrd="0" destOrd="0" presId="urn:microsoft.com/office/officeart/2005/8/layout/default"/>
    <dgm:cxn modelId="{5EB8D68B-6D74-1A46-83A5-B1FC241815DB}" type="presOf" srcId="{C2CBEFD2-5964-4B81-8C1B-D4E6472A63F5}" destId="{E86A545B-A857-9E48-A22E-894FACAE1F6A}" srcOrd="0" destOrd="0" presId="urn:microsoft.com/office/officeart/2005/8/layout/default"/>
    <dgm:cxn modelId="{57244C9B-86E8-4D3D-87D6-60DD0EF6A962}" srcId="{B7917B63-2901-42FB-AECA-582B525981C5}" destId="{663B3393-B41F-441A-9D15-F3EC72F10AF1}" srcOrd="4" destOrd="0" parTransId="{FF350B93-75F6-4B55-AB23-97EA0887B38F}" sibTransId="{FC119039-014F-479B-92CC-2DA805307417}"/>
    <dgm:cxn modelId="{579348A7-0A74-48D7-AF6F-25E80B717823}" srcId="{B7917B63-2901-42FB-AECA-582B525981C5}" destId="{65793E95-1098-43DE-8E57-6C237A66F68C}" srcOrd="18" destOrd="0" parTransId="{789A5006-03CF-4BCA-8A5C-0A29DE5627A1}" sibTransId="{D47B20EC-C89E-440F-AB8D-BEDBC5A688AB}"/>
    <dgm:cxn modelId="{5331A8AE-D8E2-4E84-83EF-D87A81E5116E}" srcId="{B7917B63-2901-42FB-AECA-582B525981C5}" destId="{2F65DFFB-A124-42F3-B2ED-06DC22367781}" srcOrd="15" destOrd="0" parTransId="{0A354F62-39AA-4AD1-88FF-196511347B5B}" sibTransId="{B433432A-D1D6-4089-ABDE-487EBE231F96}"/>
    <dgm:cxn modelId="{E71676BB-EC6C-7C42-B663-62FCC435000B}" type="presOf" srcId="{65793E95-1098-43DE-8E57-6C237A66F68C}" destId="{124B1441-13DA-0940-94B2-8A6425161FF9}" srcOrd="0" destOrd="0" presId="urn:microsoft.com/office/officeart/2005/8/layout/default"/>
    <dgm:cxn modelId="{3E43E5C3-603A-ED40-82CE-680B09DAAEEA}" type="presOf" srcId="{A0D385C5-237F-4450-BE74-AC8C29F680F5}" destId="{FD9AC68E-9C98-EE43-BA0F-508A73122D3A}" srcOrd="0" destOrd="0" presId="urn:microsoft.com/office/officeart/2005/8/layout/default"/>
    <dgm:cxn modelId="{C2843CD1-B523-EC4E-86DD-E7B219A73F11}" type="presOf" srcId="{CF5C5F0A-6F6B-4EE8-8259-49B56B874348}" destId="{AE4FB03F-80B9-0F4E-A6C4-6049ABAF411A}" srcOrd="0" destOrd="0" presId="urn:microsoft.com/office/officeart/2005/8/layout/default"/>
    <dgm:cxn modelId="{BBF504D4-5D1D-8547-AF66-DBD7796A3F2F}" type="presOf" srcId="{AA0C9D42-F719-48AC-AD00-B966D6C275B8}" destId="{CE6C6FCC-A119-BE46-AE7C-56C635ACC023}" srcOrd="0" destOrd="0" presId="urn:microsoft.com/office/officeart/2005/8/layout/default"/>
    <dgm:cxn modelId="{D9D5B7D7-975D-4567-88D3-2419967C41E6}" srcId="{B7917B63-2901-42FB-AECA-582B525981C5}" destId="{FE290A94-7776-4402-ADBB-EB3488E02BF5}" srcOrd="2" destOrd="0" parTransId="{F65230FA-2823-4F7D-A1D1-DF755751FC0E}" sibTransId="{61BAA6D8-C221-47E4-8F95-163D1D5D40DB}"/>
    <dgm:cxn modelId="{A665BDDB-CD5A-4D8F-8278-7E52C35F6048}" srcId="{B7917B63-2901-42FB-AECA-582B525981C5}" destId="{6179A293-058A-453A-8601-FF7F8F42AED8}" srcOrd="5" destOrd="0" parTransId="{E2420B4E-1544-4C42-98EA-91CFC5689B5B}" sibTransId="{829443E1-E24B-4722-9FFF-DF632CA54B05}"/>
    <dgm:cxn modelId="{72C3E1E0-657D-8648-9969-1761172E6DBD}" type="presOf" srcId="{EFC0632C-3064-42C2-AD9F-532767A3CA40}" destId="{706C604C-6655-EE4D-B601-8B9D9FF5638C}" srcOrd="0" destOrd="0" presId="urn:microsoft.com/office/officeart/2005/8/layout/default"/>
    <dgm:cxn modelId="{06BB3AE6-19AD-FB41-9EC6-B3C05A418254}" type="presOf" srcId="{FE290A94-7776-4402-ADBB-EB3488E02BF5}" destId="{F7B4DC61-CE6B-0F44-99FE-2E65AA9E083A}" srcOrd="0" destOrd="0" presId="urn:microsoft.com/office/officeart/2005/8/layout/default"/>
    <dgm:cxn modelId="{69D784E7-48A0-4576-B549-38A97BC7DF1A}" srcId="{B7917B63-2901-42FB-AECA-582B525981C5}" destId="{C5C1B38C-3BC8-4C11-908A-1500E6EF46F4}" srcOrd="10" destOrd="0" parTransId="{E3595C60-3DBC-4EA5-8887-40A776A344B0}" sibTransId="{5E204087-3BAC-48E0-891E-1CF8532E06AF}"/>
    <dgm:cxn modelId="{02705AE9-2FDA-4A47-90BF-BCA3EF41FB5C}" type="presOf" srcId="{EC577FBF-3A98-48DF-B7E9-5305406CAC75}" destId="{94F07FAB-7CED-6346-8340-1B8B77A70130}" srcOrd="0" destOrd="0" presId="urn:microsoft.com/office/officeart/2005/8/layout/default"/>
    <dgm:cxn modelId="{BC69CCEB-9656-4301-9EE4-AD79BAABEAB8}" srcId="{B7917B63-2901-42FB-AECA-582B525981C5}" destId="{A0D385C5-237F-4450-BE74-AC8C29F680F5}" srcOrd="17" destOrd="0" parTransId="{10354454-4E62-476E-B40F-BC3EBDC09DCA}" sibTransId="{5EDB1B9B-3623-4790-9B40-A550463BE378}"/>
    <dgm:cxn modelId="{EF35EBF1-866D-4242-8237-1420BE2E0CC6}" srcId="{B7917B63-2901-42FB-AECA-582B525981C5}" destId="{EC577FBF-3A98-48DF-B7E9-5305406CAC75}" srcOrd="3" destOrd="0" parTransId="{9FAC5BF5-CCFA-4757-B4B0-D0A491D17C80}" sibTransId="{D63C5486-6877-46E6-B342-F27F84A526B9}"/>
    <dgm:cxn modelId="{5BA262FD-8280-1145-B415-79F139DD64D5}" type="presOf" srcId="{6179A293-058A-453A-8601-FF7F8F42AED8}" destId="{DF30B727-9F11-A14F-A35C-5C0355EB361B}" srcOrd="0" destOrd="0" presId="urn:microsoft.com/office/officeart/2005/8/layout/default"/>
    <dgm:cxn modelId="{2AB2DB73-6E58-4B41-A0EE-AD4C3106CA48}" type="presParOf" srcId="{C2598C1F-45B0-814B-9517-972553ED8041}" destId="{3436BE1C-0953-884A-8678-3C657A7D1400}" srcOrd="0" destOrd="0" presId="urn:microsoft.com/office/officeart/2005/8/layout/default"/>
    <dgm:cxn modelId="{4FADF0B6-28C1-6243-98D6-0A379B209422}" type="presParOf" srcId="{C2598C1F-45B0-814B-9517-972553ED8041}" destId="{9EB04CA1-8C75-3346-A4CD-B0C82D85C6D9}" srcOrd="1" destOrd="0" presId="urn:microsoft.com/office/officeart/2005/8/layout/default"/>
    <dgm:cxn modelId="{EEFA3220-E32F-D84B-9A64-3CB9506DF404}" type="presParOf" srcId="{C2598C1F-45B0-814B-9517-972553ED8041}" destId="{AE4FB03F-80B9-0F4E-A6C4-6049ABAF411A}" srcOrd="2" destOrd="0" presId="urn:microsoft.com/office/officeart/2005/8/layout/default"/>
    <dgm:cxn modelId="{713AE349-B06D-9646-85D0-FB0784A0D7C4}" type="presParOf" srcId="{C2598C1F-45B0-814B-9517-972553ED8041}" destId="{EDE56722-6B07-2C4C-AAD2-4A6E9D82B2C0}" srcOrd="3" destOrd="0" presId="urn:microsoft.com/office/officeart/2005/8/layout/default"/>
    <dgm:cxn modelId="{6CEC054F-65BC-394F-8DCE-D46DA4CDAE62}" type="presParOf" srcId="{C2598C1F-45B0-814B-9517-972553ED8041}" destId="{F7B4DC61-CE6B-0F44-99FE-2E65AA9E083A}" srcOrd="4" destOrd="0" presId="urn:microsoft.com/office/officeart/2005/8/layout/default"/>
    <dgm:cxn modelId="{565C289E-03A0-524E-89ED-BCED86DA1A1E}" type="presParOf" srcId="{C2598C1F-45B0-814B-9517-972553ED8041}" destId="{FFF62681-CEDB-E54E-82AB-B5901982B5CF}" srcOrd="5" destOrd="0" presId="urn:microsoft.com/office/officeart/2005/8/layout/default"/>
    <dgm:cxn modelId="{BBF7416B-6910-0F4B-BBD2-5EA1C38A0E1E}" type="presParOf" srcId="{C2598C1F-45B0-814B-9517-972553ED8041}" destId="{94F07FAB-7CED-6346-8340-1B8B77A70130}" srcOrd="6" destOrd="0" presId="urn:microsoft.com/office/officeart/2005/8/layout/default"/>
    <dgm:cxn modelId="{CF2336D6-A54C-7941-B4EA-0E33A3A1E601}" type="presParOf" srcId="{C2598C1F-45B0-814B-9517-972553ED8041}" destId="{2F64F6AA-9ACC-054B-BF29-D51A2BECD4DC}" srcOrd="7" destOrd="0" presId="urn:microsoft.com/office/officeart/2005/8/layout/default"/>
    <dgm:cxn modelId="{C01F7DDA-4DD6-BA46-95BF-E316B0848B8B}" type="presParOf" srcId="{C2598C1F-45B0-814B-9517-972553ED8041}" destId="{88136526-42F2-8E49-B738-4D104B605A99}" srcOrd="8" destOrd="0" presId="urn:microsoft.com/office/officeart/2005/8/layout/default"/>
    <dgm:cxn modelId="{85E17FC1-B1DD-CD4A-A37C-02C968EFED39}" type="presParOf" srcId="{C2598C1F-45B0-814B-9517-972553ED8041}" destId="{51433D15-F897-B74E-8DA0-FB0D0BD2A3EC}" srcOrd="9" destOrd="0" presId="urn:microsoft.com/office/officeart/2005/8/layout/default"/>
    <dgm:cxn modelId="{5996B429-D7DD-6E44-9987-310E216D72BD}" type="presParOf" srcId="{C2598C1F-45B0-814B-9517-972553ED8041}" destId="{DF30B727-9F11-A14F-A35C-5C0355EB361B}" srcOrd="10" destOrd="0" presId="urn:microsoft.com/office/officeart/2005/8/layout/default"/>
    <dgm:cxn modelId="{F8041151-54BB-DA4B-A851-37FE3BA3E58F}" type="presParOf" srcId="{C2598C1F-45B0-814B-9517-972553ED8041}" destId="{5F3E68E7-B29F-0A48-BF9D-F32F151E65B3}" srcOrd="11" destOrd="0" presId="urn:microsoft.com/office/officeart/2005/8/layout/default"/>
    <dgm:cxn modelId="{233FAC02-6130-0E4B-A027-AFCBC84D2097}" type="presParOf" srcId="{C2598C1F-45B0-814B-9517-972553ED8041}" destId="{2CD5866B-14B2-5B44-85E0-02C3C2F336CC}" srcOrd="12" destOrd="0" presId="urn:microsoft.com/office/officeart/2005/8/layout/default"/>
    <dgm:cxn modelId="{BA1C75A7-1EB4-B746-B544-B13879215016}" type="presParOf" srcId="{C2598C1F-45B0-814B-9517-972553ED8041}" destId="{F45E3758-190C-1F41-BCA9-D77F0E778B12}" srcOrd="13" destOrd="0" presId="urn:microsoft.com/office/officeart/2005/8/layout/default"/>
    <dgm:cxn modelId="{A30C2885-E40F-6846-A0E7-5DDFD554CE52}" type="presParOf" srcId="{C2598C1F-45B0-814B-9517-972553ED8041}" destId="{FA8C48D0-A203-1748-BE79-5F2AB3C1DB66}" srcOrd="14" destOrd="0" presId="urn:microsoft.com/office/officeart/2005/8/layout/default"/>
    <dgm:cxn modelId="{A38C8599-54E5-5947-8AE0-FC59DA926FB9}" type="presParOf" srcId="{C2598C1F-45B0-814B-9517-972553ED8041}" destId="{E4B0E510-2A58-A24D-A3ED-BE904D8A5A7C}" srcOrd="15" destOrd="0" presId="urn:microsoft.com/office/officeart/2005/8/layout/default"/>
    <dgm:cxn modelId="{40D137BC-26F9-B442-B5EC-466C151CDF2E}" type="presParOf" srcId="{C2598C1F-45B0-814B-9517-972553ED8041}" destId="{044B4DA9-06CF-3F4E-9B88-3CDC0466AA36}" srcOrd="16" destOrd="0" presId="urn:microsoft.com/office/officeart/2005/8/layout/default"/>
    <dgm:cxn modelId="{E6E11E4C-F02C-9A41-B806-10584CB1A732}" type="presParOf" srcId="{C2598C1F-45B0-814B-9517-972553ED8041}" destId="{EC0AA302-8572-B049-BA12-CE48D08F8DC2}" srcOrd="17" destOrd="0" presId="urn:microsoft.com/office/officeart/2005/8/layout/default"/>
    <dgm:cxn modelId="{8B6497CF-1635-F647-AC01-B7EFB24634D2}" type="presParOf" srcId="{C2598C1F-45B0-814B-9517-972553ED8041}" destId="{68E77DD7-8533-BB43-A805-3265C9A9EC4C}" srcOrd="18" destOrd="0" presId="urn:microsoft.com/office/officeart/2005/8/layout/default"/>
    <dgm:cxn modelId="{0ECDD01D-80C2-574E-A024-CD44B553548C}" type="presParOf" srcId="{C2598C1F-45B0-814B-9517-972553ED8041}" destId="{F90082F6-9AFC-AE4E-AD3C-6DD6C371C6EB}" srcOrd="19" destOrd="0" presId="urn:microsoft.com/office/officeart/2005/8/layout/default"/>
    <dgm:cxn modelId="{E5A4AFC5-4C2E-5648-A090-AD17611A1723}" type="presParOf" srcId="{C2598C1F-45B0-814B-9517-972553ED8041}" destId="{6B71EE79-218C-174C-BDD7-E0CEAFDF9C0D}" srcOrd="20" destOrd="0" presId="urn:microsoft.com/office/officeart/2005/8/layout/default"/>
    <dgm:cxn modelId="{5A4072F2-4AB5-D04D-8CEC-BCA843F37D70}" type="presParOf" srcId="{C2598C1F-45B0-814B-9517-972553ED8041}" destId="{C88D7BF2-B082-3E47-9FA4-647FF5D0468B}" srcOrd="21" destOrd="0" presId="urn:microsoft.com/office/officeart/2005/8/layout/default"/>
    <dgm:cxn modelId="{23B2998E-FB4A-4649-A714-AD3B162750E8}" type="presParOf" srcId="{C2598C1F-45B0-814B-9517-972553ED8041}" destId="{C780E086-B81F-CB43-A9D6-8DE725F630E4}" srcOrd="22" destOrd="0" presId="urn:microsoft.com/office/officeart/2005/8/layout/default"/>
    <dgm:cxn modelId="{915FAFAB-9DC7-6E4B-8B25-018DE59217CA}" type="presParOf" srcId="{C2598C1F-45B0-814B-9517-972553ED8041}" destId="{2E516931-3219-2C43-891F-2CEC983A0240}" srcOrd="23" destOrd="0" presId="urn:microsoft.com/office/officeart/2005/8/layout/default"/>
    <dgm:cxn modelId="{E274ACF3-976A-6A44-83F7-BDA5E080702C}" type="presParOf" srcId="{C2598C1F-45B0-814B-9517-972553ED8041}" destId="{706C604C-6655-EE4D-B601-8B9D9FF5638C}" srcOrd="24" destOrd="0" presId="urn:microsoft.com/office/officeart/2005/8/layout/default"/>
    <dgm:cxn modelId="{99B4607F-A76F-C049-98DD-3A237D183D89}" type="presParOf" srcId="{C2598C1F-45B0-814B-9517-972553ED8041}" destId="{B7489B74-7CAE-5D46-9DB7-90F6D630F680}" srcOrd="25" destOrd="0" presId="urn:microsoft.com/office/officeart/2005/8/layout/default"/>
    <dgm:cxn modelId="{B85C850E-D075-A747-BC71-ED76184B69F1}" type="presParOf" srcId="{C2598C1F-45B0-814B-9517-972553ED8041}" destId="{C00351D1-9A54-FD4A-A1C0-97901C8A2F98}" srcOrd="26" destOrd="0" presId="urn:microsoft.com/office/officeart/2005/8/layout/default"/>
    <dgm:cxn modelId="{268E70AE-B685-B543-91F1-CB55F188A41A}" type="presParOf" srcId="{C2598C1F-45B0-814B-9517-972553ED8041}" destId="{1D8177D8-67AA-8E49-9292-08321E6CC357}" srcOrd="27" destOrd="0" presId="urn:microsoft.com/office/officeart/2005/8/layout/default"/>
    <dgm:cxn modelId="{82C70B73-9727-384D-9EAC-06B756FAA4F9}" type="presParOf" srcId="{C2598C1F-45B0-814B-9517-972553ED8041}" destId="{E86A545B-A857-9E48-A22E-894FACAE1F6A}" srcOrd="28" destOrd="0" presId="urn:microsoft.com/office/officeart/2005/8/layout/default"/>
    <dgm:cxn modelId="{EF077874-2C95-7049-BF3D-E7827C567907}" type="presParOf" srcId="{C2598C1F-45B0-814B-9517-972553ED8041}" destId="{7A293CB7-9F22-8C43-B924-B59B6F24470F}" srcOrd="29" destOrd="0" presId="urn:microsoft.com/office/officeart/2005/8/layout/default"/>
    <dgm:cxn modelId="{289677A1-2E78-A14A-9F4D-F746D62F26AC}" type="presParOf" srcId="{C2598C1F-45B0-814B-9517-972553ED8041}" destId="{B36B0C37-B182-E549-BEA9-498BC54B41E5}" srcOrd="30" destOrd="0" presId="urn:microsoft.com/office/officeart/2005/8/layout/default"/>
    <dgm:cxn modelId="{7CCAFE6F-35AD-4045-B709-DD12DF8D4A6A}" type="presParOf" srcId="{C2598C1F-45B0-814B-9517-972553ED8041}" destId="{0D7572E8-4931-EE44-A264-89F5BC46C2B0}" srcOrd="31" destOrd="0" presId="urn:microsoft.com/office/officeart/2005/8/layout/default"/>
    <dgm:cxn modelId="{8D038ACA-B1DC-4246-824D-107602502F8F}" type="presParOf" srcId="{C2598C1F-45B0-814B-9517-972553ED8041}" destId="{02F15CE1-EFBC-5848-B722-28482937F405}" srcOrd="32" destOrd="0" presId="urn:microsoft.com/office/officeart/2005/8/layout/default"/>
    <dgm:cxn modelId="{A2D78CB6-DB0F-2A4F-B0A2-7C5F4D5D6163}" type="presParOf" srcId="{C2598C1F-45B0-814B-9517-972553ED8041}" destId="{B83F3DF5-F566-BB47-8EF2-1F37AFC18D8A}" srcOrd="33" destOrd="0" presId="urn:microsoft.com/office/officeart/2005/8/layout/default"/>
    <dgm:cxn modelId="{DF267B1E-4FFE-654D-849B-3E4685F01C1F}" type="presParOf" srcId="{C2598C1F-45B0-814B-9517-972553ED8041}" destId="{FD9AC68E-9C98-EE43-BA0F-508A73122D3A}" srcOrd="34" destOrd="0" presId="urn:microsoft.com/office/officeart/2005/8/layout/default"/>
    <dgm:cxn modelId="{07C00691-9C57-9F42-9B21-404EAD6C3EEB}" type="presParOf" srcId="{C2598C1F-45B0-814B-9517-972553ED8041}" destId="{A4A26AE1-53F5-2446-976E-D14E161F75B8}" srcOrd="35" destOrd="0" presId="urn:microsoft.com/office/officeart/2005/8/layout/default"/>
    <dgm:cxn modelId="{E8B852F9-996E-C845-B072-F3CB7F8FE347}" type="presParOf" srcId="{C2598C1F-45B0-814B-9517-972553ED8041}" destId="{124B1441-13DA-0940-94B2-8A6425161FF9}" srcOrd="36" destOrd="0" presId="urn:microsoft.com/office/officeart/2005/8/layout/default"/>
    <dgm:cxn modelId="{C908CB0D-2F6F-DD45-9873-8397668E0167}" type="presParOf" srcId="{C2598C1F-45B0-814B-9517-972553ED8041}" destId="{F5FB9124-5141-1E41-94BB-7714BCC3BFEE}" srcOrd="37" destOrd="0" presId="urn:microsoft.com/office/officeart/2005/8/layout/default"/>
    <dgm:cxn modelId="{E45F401E-81FE-8240-8B53-29831C7D2A1C}" type="presParOf" srcId="{C2598C1F-45B0-814B-9517-972553ED8041}" destId="{CE6C6FCC-A119-BE46-AE7C-56C635ACC023}" srcOrd="38" destOrd="0" presId="urn:microsoft.com/office/officeart/2005/8/layout/default"/>
    <dgm:cxn modelId="{57283297-02F6-EE42-AD05-262AD938F2F9}" type="presParOf" srcId="{C2598C1F-45B0-814B-9517-972553ED8041}" destId="{D2A53C1A-08DC-CB4A-B5AC-3A097F2C08F5}" srcOrd="39" destOrd="0" presId="urn:microsoft.com/office/officeart/2005/8/layout/default"/>
    <dgm:cxn modelId="{67F6899C-8124-114E-8043-FDADC25B68AF}" type="presParOf" srcId="{C2598C1F-45B0-814B-9517-972553ED8041}" destId="{7822AC5F-3123-B64E-8F91-2974C679405A}" srcOrd="4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C35E4-6600-4CED-AF76-5E321AA4C08E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C61B893-E930-4C1A-80ED-BB51920CD4D9}">
      <dgm:prSet/>
      <dgm:spPr/>
      <dgm:t>
        <a:bodyPr/>
        <a:lstStyle/>
        <a:p>
          <a:r>
            <a:rPr lang="en-US" dirty="0"/>
            <a:t>Airway</a:t>
          </a:r>
        </a:p>
      </dgm:t>
    </dgm:pt>
    <dgm:pt modelId="{C692EBF6-9050-473D-9818-0164AB627A1D}" type="parTrans" cxnId="{A1AE8132-7FDE-4466-AEE9-4A700C77C9EC}">
      <dgm:prSet/>
      <dgm:spPr/>
      <dgm:t>
        <a:bodyPr/>
        <a:lstStyle/>
        <a:p>
          <a:endParaRPr lang="en-US"/>
        </a:p>
      </dgm:t>
    </dgm:pt>
    <dgm:pt modelId="{28A8E2B7-6A12-44FC-98B4-163155EDA215}" type="sibTrans" cxnId="{A1AE8132-7FDE-4466-AEE9-4A700C77C9EC}">
      <dgm:prSet/>
      <dgm:spPr/>
      <dgm:t>
        <a:bodyPr/>
        <a:lstStyle/>
        <a:p>
          <a:endParaRPr lang="en-US"/>
        </a:p>
      </dgm:t>
    </dgm:pt>
    <dgm:pt modelId="{8D5192CA-CE26-4046-A73C-4073E85EB035}">
      <dgm:prSet/>
      <dgm:spPr/>
      <dgm:t>
        <a:bodyPr/>
        <a:lstStyle/>
        <a:p>
          <a:r>
            <a:rPr lang="en-US" dirty="0"/>
            <a:t>Breathing</a:t>
          </a:r>
        </a:p>
      </dgm:t>
    </dgm:pt>
    <dgm:pt modelId="{6E98A6E2-B19E-4EEC-86BA-243D45BEF17C}" type="parTrans" cxnId="{2D8283F6-993F-4881-966C-5F7D2D318E00}">
      <dgm:prSet/>
      <dgm:spPr/>
      <dgm:t>
        <a:bodyPr/>
        <a:lstStyle/>
        <a:p>
          <a:endParaRPr lang="en-US"/>
        </a:p>
      </dgm:t>
    </dgm:pt>
    <dgm:pt modelId="{D4D13BE5-2A98-4671-BCF5-64C9E1657285}" type="sibTrans" cxnId="{2D8283F6-993F-4881-966C-5F7D2D318E00}">
      <dgm:prSet/>
      <dgm:spPr/>
      <dgm:t>
        <a:bodyPr/>
        <a:lstStyle/>
        <a:p>
          <a:endParaRPr lang="en-US"/>
        </a:p>
      </dgm:t>
    </dgm:pt>
    <dgm:pt modelId="{31A48D91-E051-43DB-8A06-2CAE34FC1F2F}">
      <dgm:prSet/>
      <dgm:spPr/>
      <dgm:t>
        <a:bodyPr/>
        <a:lstStyle/>
        <a:p>
          <a:r>
            <a:rPr lang="en-US"/>
            <a:t>Circulation</a:t>
          </a:r>
        </a:p>
      </dgm:t>
    </dgm:pt>
    <dgm:pt modelId="{8652F71E-6903-4E2A-90A1-EA873C64308F}" type="parTrans" cxnId="{007DE758-9F23-4F21-8D6B-8B6459EAD6E1}">
      <dgm:prSet/>
      <dgm:spPr/>
      <dgm:t>
        <a:bodyPr/>
        <a:lstStyle/>
        <a:p>
          <a:endParaRPr lang="en-US"/>
        </a:p>
      </dgm:t>
    </dgm:pt>
    <dgm:pt modelId="{7FA9679C-E391-46B3-959F-E450714F71D1}" type="sibTrans" cxnId="{007DE758-9F23-4F21-8D6B-8B6459EAD6E1}">
      <dgm:prSet/>
      <dgm:spPr/>
      <dgm:t>
        <a:bodyPr/>
        <a:lstStyle/>
        <a:p>
          <a:endParaRPr lang="en-US"/>
        </a:p>
      </dgm:t>
    </dgm:pt>
    <dgm:pt modelId="{9EDC2217-EF38-4F98-9557-DE4081EB5B50}">
      <dgm:prSet/>
      <dgm:spPr/>
      <dgm:t>
        <a:bodyPr/>
        <a:lstStyle/>
        <a:p>
          <a:r>
            <a:rPr lang="en-US"/>
            <a:t>Disability</a:t>
          </a:r>
        </a:p>
      </dgm:t>
    </dgm:pt>
    <dgm:pt modelId="{929FD599-45EC-43C3-A83E-9DDE589B0B76}" type="parTrans" cxnId="{9AD3E4F6-435C-4E0B-9E5A-6E6F04D0035E}">
      <dgm:prSet/>
      <dgm:spPr/>
      <dgm:t>
        <a:bodyPr/>
        <a:lstStyle/>
        <a:p>
          <a:endParaRPr lang="en-US"/>
        </a:p>
      </dgm:t>
    </dgm:pt>
    <dgm:pt modelId="{94AA8F00-BC64-473B-A845-F0D4187A7B18}" type="sibTrans" cxnId="{9AD3E4F6-435C-4E0B-9E5A-6E6F04D0035E}">
      <dgm:prSet/>
      <dgm:spPr/>
      <dgm:t>
        <a:bodyPr/>
        <a:lstStyle/>
        <a:p>
          <a:endParaRPr lang="en-US"/>
        </a:p>
      </dgm:t>
    </dgm:pt>
    <dgm:pt modelId="{3C764961-6E7D-4DFA-AE6D-127B6F8D755D}">
      <dgm:prSet/>
      <dgm:spPr/>
      <dgm:t>
        <a:bodyPr/>
        <a:lstStyle/>
        <a:p>
          <a:r>
            <a:rPr lang="en-US"/>
            <a:t>Exposure</a:t>
          </a:r>
        </a:p>
      </dgm:t>
    </dgm:pt>
    <dgm:pt modelId="{AAAF5F86-5ABC-4D6A-AA3B-8825C19DB456}" type="parTrans" cxnId="{CD907116-7878-4A7A-98EF-97AA23F19873}">
      <dgm:prSet/>
      <dgm:spPr/>
      <dgm:t>
        <a:bodyPr/>
        <a:lstStyle/>
        <a:p>
          <a:endParaRPr lang="en-US"/>
        </a:p>
      </dgm:t>
    </dgm:pt>
    <dgm:pt modelId="{4EDC02FB-998A-4D00-B694-19DD8CCDDB2A}" type="sibTrans" cxnId="{CD907116-7878-4A7A-98EF-97AA23F19873}">
      <dgm:prSet/>
      <dgm:spPr/>
      <dgm:t>
        <a:bodyPr/>
        <a:lstStyle/>
        <a:p>
          <a:endParaRPr lang="en-US"/>
        </a:p>
      </dgm:t>
    </dgm:pt>
    <dgm:pt modelId="{2D44D6BD-1342-A345-A0F6-D919766FA63F}" type="pres">
      <dgm:prSet presAssocID="{87BC35E4-6600-4CED-AF76-5E321AA4C08E}" presName="outerComposite" presStyleCnt="0">
        <dgm:presLayoutVars>
          <dgm:chMax val="5"/>
          <dgm:dir/>
          <dgm:resizeHandles val="exact"/>
        </dgm:presLayoutVars>
      </dgm:prSet>
      <dgm:spPr/>
    </dgm:pt>
    <dgm:pt modelId="{4EBC3869-72F2-C345-AEAE-232E10453FF1}" type="pres">
      <dgm:prSet presAssocID="{87BC35E4-6600-4CED-AF76-5E321AA4C08E}" presName="dummyMaxCanvas" presStyleCnt="0">
        <dgm:presLayoutVars/>
      </dgm:prSet>
      <dgm:spPr/>
    </dgm:pt>
    <dgm:pt modelId="{298EE63B-E81B-FB4C-9769-8FA7B981E022}" type="pres">
      <dgm:prSet presAssocID="{87BC35E4-6600-4CED-AF76-5E321AA4C08E}" presName="FiveNodes_1" presStyleLbl="node1" presStyleIdx="0" presStyleCnt="5">
        <dgm:presLayoutVars>
          <dgm:bulletEnabled val="1"/>
        </dgm:presLayoutVars>
      </dgm:prSet>
      <dgm:spPr/>
    </dgm:pt>
    <dgm:pt modelId="{84FB2D6E-0549-084F-8B28-F554BDDE0C45}" type="pres">
      <dgm:prSet presAssocID="{87BC35E4-6600-4CED-AF76-5E321AA4C08E}" presName="FiveNodes_2" presStyleLbl="node1" presStyleIdx="1" presStyleCnt="5">
        <dgm:presLayoutVars>
          <dgm:bulletEnabled val="1"/>
        </dgm:presLayoutVars>
      </dgm:prSet>
      <dgm:spPr/>
    </dgm:pt>
    <dgm:pt modelId="{07041500-4719-7343-9E21-0E15EAD39BA3}" type="pres">
      <dgm:prSet presAssocID="{87BC35E4-6600-4CED-AF76-5E321AA4C08E}" presName="FiveNodes_3" presStyleLbl="node1" presStyleIdx="2" presStyleCnt="5">
        <dgm:presLayoutVars>
          <dgm:bulletEnabled val="1"/>
        </dgm:presLayoutVars>
      </dgm:prSet>
      <dgm:spPr/>
    </dgm:pt>
    <dgm:pt modelId="{E56A7CA3-7B56-F143-A8E8-885DDA6A8AC0}" type="pres">
      <dgm:prSet presAssocID="{87BC35E4-6600-4CED-AF76-5E321AA4C08E}" presName="FiveNodes_4" presStyleLbl="node1" presStyleIdx="3" presStyleCnt="5">
        <dgm:presLayoutVars>
          <dgm:bulletEnabled val="1"/>
        </dgm:presLayoutVars>
      </dgm:prSet>
      <dgm:spPr/>
    </dgm:pt>
    <dgm:pt modelId="{A6128A56-880E-604A-8314-104DD589F8D6}" type="pres">
      <dgm:prSet presAssocID="{87BC35E4-6600-4CED-AF76-5E321AA4C08E}" presName="FiveNodes_5" presStyleLbl="node1" presStyleIdx="4" presStyleCnt="5">
        <dgm:presLayoutVars>
          <dgm:bulletEnabled val="1"/>
        </dgm:presLayoutVars>
      </dgm:prSet>
      <dgm:spPr/>
    </dgm:pt>
    <dgm:pt modelId="{31BA14AC-4F75-8944-ADF8-4991A77C0F8B}" type="pres">
      <dgm:prSet presAssocID="{87BC35E4-6600-4CED-AF76-5E321AA4C08E}" presName="FiveConn_1-2" presStyleLbl="fgAccFollowNode1" presStyleIdx="0" presStyleCnt="4">
        <dgm:presLayoutVars>
          <dgm:bulletEnabled val="1"/>
        </dgm:presLayoutVars>
      </dgm:prSet>
      <dgm:spPr/>
    </dgm:pt>
    <dgm:pt modelId="{3AF63AD4-6F4E-6048-B1F5-BDCA79607D7B}" type="pres">
      <dgm:prSet presAssocID="{87BC35E4-6600-4CED-AF76-5E321AA4C08E}" presName="FiveConn_2-3" presStyleLbl="fgAccFollowNode1" presStyleIdx="1" presStyleCnt="4">
        <dgm:presLayoutVars>
          <dgm:bulletEnabled val="1"/>
        </dgm:presLayoutVars>
      </dgm:prSet>
      <dgm:spPr/>
    </dgm:pt>
    <dgm:pt modelId="{5E99DBF6-6BD4-2D47-B4BC-82D73FD00519}" type="pres">
      <dgm:prSet presAssocID="{87BC35E4-6600-4CED-AF76-5E321AA4C08E}" presName="FiveConn_3-4" presStyleLbl="fgAccFollowNode1" presStyleIdx="2" presStyleCnt="4">
        <dgm:presLayoutVars>
          <dgm:bulletEnabled val="1"/>
        </dgm:presLayoutVars>
      </dgm:prSet>
      <dgm:spPr/>
    </dgm:pt>
    <dgm:pt modelId="{F70BEE85-5B21-D443-828D-C9E024FED24D}" type="pres">
      <dgm:prSet presAssocID="{87BC35E4-6600-4CED-AF76-5E321AA4C08E}" presName="FiveConn_4-5" presStyleLbl="fgAccFollowNode1" presStyleIdx="3" presStyleCnt="4">
        <dgm:presLayoutVars>
          <dgm:bulletEnabled val="1"/>
        </dgm:presLayoutVars>
      </dgm:prSet>
      <dgm:spPr/>
    </dgm:pt>
    <dgm:pt modelId="{C9559B3F-85C0-6D4A-B217-C2DC5C64B190}" type="pres">
      <dgm:prSet presAssocID="{87BC35E4-6600-4CED-AF76-5E321AA4C08E}" presName="FiveNodes_1_text" presStyleLbl="node1" presStyleIdx="4" presStyleCnt="5">
        <dgm:presLayoutVars>
          <dgm:bulletEnabled val="1"/>
        </dgm:presLayoutVars>
      </dgm:prSet>
      <dgm:spPr/>
    </dgm:pt>
    <dgm:pt modelId="{54B4C6FC-A3BD-5843-96BD-487485B8CCE4}" type="pres">
      <dgm:prSet presAssocID="{87BC35E4-6600-4CED-AF76-5E321AA4C08E}" presName="FiveNodes_2_text" presStyleLbl="node1" presStyleIdx="4" presStyleCnt="5">
        <dgm:presLayoutVars>
          <dgm:bulletEnabled val="1"/>
        </dgm:presLayoutVars>
      </dgm:prSet>
      <dgm:spPr/>
    </dgm:pt>
    <dgm:pt modelId="{67431F12-1A34-E041-9BE8-57767DEF72AF}" type="pres">
      <dgm:prSet presAssocID="{87BC35E4-6600-4CED-AF76-5E321AA4C08E}" presName="FiveNodes_3_text" presStyleLbl="node1" presStyleIdx="4" presStyleCnt="5">
        <dgm:presLayoutVars>
          <dgm:bulletEnabled val="1"/>
        </dgm:presLayoutVars>
      </dgm:prSet>
      <dgm:spPr/>
    </dgm:pt>
    <dgm:pt modelId="{F21A1B58-F97F-5648-A93E-1AC35C09773B}" type="pres">
      <dgm:prSet presAssocID="{87BC35E4-6600-4CED-AF76-5E321AA4C08E}" presName="FiveNodes_4_text" presStyleLbl="node1" presStyleIdx="4" presStyleCnt="5">
        <dgm:presLayoutVars>
          <dgm:bulletEnabled val="1"/>
        </dgm:presLayoutVars>
      </dgm:prSet>
      <dgm:spPr/>
    </dgm:pt>
    <dgm:pt modelId="{BF611D02-2546-7545-92FB-55A1642E0DFA}" type="pres">
      <dgm:prSet presAssocID="{87BC35E4-6600-4CED-AF76-5E321AA4C08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267FD05-E9E7-364A-A343-75A27B8C7C46}" type="presOf" srcId="{8D5192CA-CE26-4046-A73C-4073E85EB035}" destId="{84FB2D6E-0549-084F-8B28-F554BDDE0C45}" srcOrd="0" destOrd="0" presId="urn:microsoft.com/office/officeart/2005/8/layout/vProcess5"/>
    <dgm:cxn modelId="{9BE0B209-0669-D349-80F4-7C946E5F77AC}" type="presOf" srcId="{87BC35E4-6600-4CED-AF76-5E321AA4C08E}" destId="{2D44D6BD-1342-A345-A0F6-D919766FA63F}" srcOrd="0" destOrd="0" presId="urn:microsoft.com/office/officeart/2005/8/layout/vProcess5"/>
    <dgm:cxn modelId="{6B85B914-478E-7142-9F73-EA8199FDC27E}" type="presOf" srcId="{9EDC2217-EF38-4F98-9557-DE4081EB5B50}" destId="{E56A7CA3-7B56-F143-A8E8-885DDA6A8AC0}" srcOrd="0" destOrd="0" presId="urn:microsoft.com/office/officeart/2005/8/layout/vProcess5"/>
    <dgm:cxn modelId="{CD907116-7878-4A7A-98EF-97AA23F19873}" srcId="{87BC35E4-6600-4CED-AF76-5E321AA4C08E}" destId="{3C764961-6E7D-4DFA-AE6D-127B6F8D755D}" srcOrd="4" destOrd="0" parTransId="{AAAF5F86-5ABC-4D6A-AA3B-8825C19DB456}" sibTransId="{4EDC02FB-998A-4D00-B694-19DD8CCDDB2A}"/>
    <dgm:cxn modelId="{71F9B72F-5342-AC45-95C1-E08CE853C3F9}" type="presOf" srcId="{9EDC2217-EF38-4F98-9557-DE4081EB5B50}" destId="{F21A1B58-F97F-5648-A93E-1AC35C09773B}" srcOrd="1" destOrd="0" presId="urn:microsoft.com/office/officeart/2005/8/layout/vProcess5"/>
    <dgm:cxn modelId="{A1AE8132-7FDE-4466-AEE9-4A700C77C9EC}" srcId="{87BC35E4-6600-4CED-AF76-5E321AA4C08E}" destId="{2C61B893-E930-4C1A-80ED-BB51920CD4D9}" srcOrd="0" destOrd="0" parTransId="{C692EBF6-9050-473D-9818-0164AB627A1D}" sibTransId="{28A8E2B7-6A12-44FC-98B4-163155EDA215}"/>
    <dgm:cxn modelId="{0E7E6949-24EB-5147-9026-745883F587CA}" type="presOf" srcId="{31A48D91-E051-43DB-8A06-2CAE34FC1F2F}" destId="{67431F12-1A34-E041-9BE8-57767DEF72AF}" srcOrd="1" destOrd="0" presId="urn:microsoft.com/office/officeart/2005/8/layout/vProcess5"/>
    <dgm:cxn modelId="{BECEC54D-C2F4-DC4B-A9DD-8F0C6B910A7C}" type="presOf" srcId="{2C61B893-E930-4C1A-80ED-BB51920CD4D9}" destId="{298EE63B-E81B-FB4C-9769-8FA7B981E022}" srcOrd="0" destOrd="0" presId="urn:microsoft.com/office/officeart/2005/8/layout/vProcess5"/>
    <dgm:cxn modelId="{007DE758-9F23-4F21-8D6B-8B6459EAD6E1}" srcId="{87BC35E4-6600-4CED-AF76-5E321AA4C08E}" destId="{31A48D91-E051-43DB-8A06-2CAE34FC1F2F}" srcOrd="2" destOrd="0" parTransId="{8652F71E-6903-4E2A-90A1-EA873C64308F}" sibTransId="{7FA9679C-E391-46B3-959F-E450714F71D1}"/>
    <dgm:cxn modelId="{32D5B675-F681-9A43-BC3E-A33BA83C6A43}" type="presOf" srcId="{28A8E2B7-6A12-44FC-98B4-163155EDA215}" destId="{31BA14AC-4F75-8944-ADF8-4991A77C0F8B}" srcOrd="0" destOrd="0" presId="urn:microsoft.com/office/officeart/2005/8/layout/vProcess5"/>
    <dgm:cxn modelId="{FF01A382-0160-2242-9C66-24F688D804DB}" type="presOf" srcId="{94AA8F00-BC64-473B-A845-F0D4187A7B18}" destId="{F70BEE85-5B21-D443-828D-C9E024FED24D}" srcOrd="0" destOrd="0" presId="urn:microsoft.com/office/officeart/2005/8/layout/vProcess5"/>
    <dgm:cxn modelId="{17CCBFAD-0704-7147-947F-3AC5BDB441EE}" type="presOf" srcId="{31A48D91-E051-43DB-8A06-2CAE34FC1F2F}" destId="{07041500-4719-7343-9E21-0E15EAD39BA3}" srcOrd="0" destOrd="0" presId="urn:microsoft.com/office/officeart/2005/8/layout/vProcess5"/>
    <dgm:cxn modelId="{B4F582D8-F351-CC4E-8ECD-1DD302367628}" type="presOf" srcId="{2C61B893-E930-4C1A-80ED-BB51920CD4D9}" destId="{C9559B3F-85C0-6D4A-B217-C2DC5C64B190}" srcOrd="1" destOrd="0" presId="urn:microsoft.com/office/officeart/2005/8/layout/vProcess5"/>
    <dgm:cxn modelId="{4566A2E9-D0E3-6743-A8A1-91C3D2118CBB}" type="presOf" srcId="{8D5192CA-CE26-4046-A73C-4073E85EB035}" destId="{54B4C6FC-A3BD-5843-96BD-487485B8CCE4}" srcOrd="1" destOrd="0" presId="urn:microsoft.com/office/officeart/2005/8/layout/vProcess5"/>
    <dgm:cxn modelId="{7BB732F5-B816-7941-A413-5778E68C56C1}" type="presOf" srcId="{7FA9679C-E391-46B3-959F-E450714F71D1}" destId="{5E99DBF6-6BD4-2D47-B4BC-82D73FD00519}" srcOrd="0" destOrd="0" presId="urn:microsoft.com/office/officeart/2005/8/layout/vProcess5"/>
    <dgm:cxn modelId="{1CE18EF5-23ED-C34A-98FB-AE63780B34EA}" type="presOf" srcId="{3C764961-6E7D-4DFA-AE6D-127B6F8D755D}" destId="{BF611D02-2546-7545-92FB-55A1642E0DFA}" srcOrd="1" destOrd="0" presId="urn:microsoft.com/office/officeart/2005/8/layout/vProcess5"/>
    <dgm:cxn modelId="{2D8283F6-993F-4881-966C-5F7D2D318E00}" srcId="{87BC35E4-6600-4CED-AF76-5E321AA4C08E}" destId="{8D5192CA-CE26-4046-A73C-4073E85EB035}" srcOrd="1" destOrd="0" parTransId="{6E98A6E2-B19E-4EEC-86BA-243D45BEF17C}" sibTransId="{D4D13BE5-2A98-4671-BCF5-64C9E1657285}"/>
    <dgm:cxn modelId="{9AD3E4F6-435C-4E0B-9E5A-6E6F04D0035E}" srcId="{87BC35E4-6600-4CED-AF76-5E321AA4C08E}" destId="{9EDC2217-EF38-4F98-9557-DE4081EB5B50}" srcOrd="3" destOrd="0" parTransId="{929FD599-45EC-43C3-A83E-9DDE589B0B76}" sibTransId="{94AA8F00-BC64-473B-A845-F0D4187A7B18}"/>
    <dgm:cxn modelId="{E3FD27F9-2FF8-0E4C-8882-40BBEAC4BFE2}" type="presOf" srcId="{3C764961-6E7D-4DFA-AE6D-127B6F8D755D}" destId="{A6128A56-880E-604A-8314-104DD589F8D6}" srcOrd="0" destOrd="0" presId="urn:microsoft.com/office/officeart/2005/8/layout/vProcess5"/>
    <dgm:cxn modelId="{84F66BFC-E721-C340-8A96-48A2A46C1F76}" type="presOf" srcId="{D4D13BE5-2A98-4671-BCF5-64C9E1657285}" destId="{3AF63AD4-6F4E-6048-B1F5-BDCA79607D7B}" srcOrd="0" destOrd="0" presId="urn:microsoft.com/office/officeart/2005/8/layout/vProcess5"/>
    <dgm:cxn modelId="{CD027CA3-F672-F146-8060-43641199DFDC}" type="presParOf" srcId="{2D44D6BD-1342-A345-A0F6-D919766FA63F}" destId="{4EBC3869-72F2-C345-AEAE-232E10453FF1}" srcOrd="0" destOrd="0" presId="urn:microsoft.com/office/officeart/2005/8/layout/vProcess5"/>
    <dgm:cxn modelId="{5FD39796-03FA-CC47-93F1-49EFC1ECFAD3}" type="presParOf" srcId="{2D44D6BD-1342-A345-A0F6-D919766FA63F}" destId="{298EE63B-E81B-FB4C-9769-8FA7B981E022}" srcOrd="1" destOrd="0" presId="urn:microsoft.com/office/officeart/2005/8/layout/vProcess5"/>
    <dgm:cxn modelId="{A0FE25C9-00E7-B543-B633-0A8614B10794}" type="presParOf" srcId="{2D44D6BD-1342-A345-A0F6-D919766FA63F}" destId="{84FB2D6E-0549-084F-8B28-F554BDDE0C45}" srcOrd="2" destOrd="0" presId="urn:microsoft.com/office/officeart/2005/8/layout/vProcess5"/>
    <dgm:cxn modelId="{E1D0B056-2A8F-6C47-AE99-D8846523570A}" type="presParOf" srcId="{2D44D6BD-1342-A345-A0F6-D919766FA63F}" destId="{07041500-4719-7343-9E21-0E15EAD39BA3}" srcOrd="3" destOrd="0" presId="urn:microsoft.com/office/officeart/2005/8/layout/vProcess5"/>
    <dgm:cxn modelId="{3A3B031C-78AE-6547-95C4-4A0351124643}" type="presParOf" srcId="{2D44D6BD-1342-A345-A0F6-D919766FA63F}" destId="{E56A7CA3-7B56-F143-A8E8-885DDA6A8AC0}" srcOrd="4" destOrd="0" presId="urn:microsoft.com/office/officeart/2005/8/layout/vProcess5"/>
    <dgm:cxn modelId="{610CFDFE-FBD4-2C49-8E7B-E6DDFE127184}" type="presParOf" srcId="{2D44D6BD-1342-A345-A0F6-D919766FA63F}" destId="{A6128A56-880E-604A-8314-104DD589F8D6}" srcOrd="5" destOrd="0" presId="urn:microsoft.com/office/officeart/2005/8/layout/vProcess5"/>
    <dgm:cxn modelId="{2C8A8A0B-E5F3-7C4D-A1FB-BEAFED5D2C82}" type="presParOf" srcId="{2D44D6BD-1342-A345-A0F6-D919766FA63F}" destId="{31BA14AC-4F75-8944-ADF8-4991A77C0F8B}" srcOrd="6" destOrd="0" presId="urn:microsoft.com/office/officeart/2005/8/layout/vProcess5"/>
    <dgm:cxn modelId="{066F9988-F895-A147-8103-F5443E8CFACC}" type="presParOf" srcId="{2D44D6BD-1342-A345-A0F6-D919766FA63F}" destId="{3AF63AD4-6F4E-6048-B1F5-BDCA79607D7B}" srcOrd="7" destOrd="0" presId="urn:microsoft.com/office/officeart/2005/8/layout/vProcess5"/>
    <dgm:cxn modelId="{BEFD0A42-528D-734C-AD86-AE439D9E6AD7}" type="presParOf" srcId="{2D44D6BD-1342-A345-A0F6-D919766FA63F}" destId="{5E99DBF6-6BD4-2D47-B4BC-82D73FD00519}" srcOrd="8" destOrd="0" presId="urn:microsoft.com/office/officeart/2005/8/layout/vProcess5"/>
    <dgm:cxn modelId="{102F16CC-B342-304A-A2FB-5C410EF7182C}" type="presParOf" srcId="{2D44D6BD-1342-A345-A0F6-D919766FA63F}" destId="{F70BEE85-5B21-D443-828D-C9E024FED24D}" srcOrd="9" destOrd="0" presId="urn:microsoft.com/office/officeart/2005/8/layout/vProcess5"/>
    <dgm:cxn modelId="{B6AC0D8A-04BE-AE44-84F8-DF5933BD5FA3}" type="presParOf" srcId="{2D44D6BD-1342-A345-A0F6-D919766FA63F}" destId="{C9559B3F-85C0-6D4A-B217-C2DC5C64B190}" srcOrd="10" destOrd="0" presId="urn:microsoft.com/office/officeart/2005/8/layout/vProcess5"/>
    <dgm:cxn modelId="{782BC314-5921-174D-A4F4-D1772AB05756}" type="presParOf" srcId="{2D44D6BD-1342-A345-A0F6-D919766FA63F}" destId="{54B4C6FC-A3BD-5843-96BD-487485B8CCE4}" srcOrd="11" destOrd="0" presId="urn:microsoft.com/office/officeart/2005/8/layout/vProcess5"/>
    <dgm:cxn modelId="{FB14BD00-0C57-894B-8B36-94FCB4AC02ED}" type="presParOf" srcId="{2D44D6BD-1342-A345-A0F6-D919766FA63F}" destId="{67431F12-1A34-E041-9BE8-57767DEF72AF}" srcOrd="12" destOrd="0" presId="urn:microsoft.com/office/officeart/2005/8/layout/vProcess5"/>
    <dgm:cxn modelId="{CAFDDC6E-F9B5-A542-BBAF-6C00060CB031}" type="presParOf" srcId="{2D44D6BD-1342-A345-A0F6-D919766FA63F}" destId="{F21A1B58-F97F-5648-A93E-1AC35C09773B}" srcOrd="13" destOrd="0" presId="urn:microsoft.com/office/officeart/2005/8/layout/vProcess5"/>
    <dgm:cxn modelId="{A3DFFA27-4423-B247-8DA0-22B04E1A0E03}" type="presParOf" srcId="{2D44D6BD-1342-A345-A0F6-D919766FA63F}" destId="{BF611D02-2546-7545-92FB-55A1642E0DF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6BE1C-0953-884A-8678-3C657A7D1400}">
      <dsp:nvSpPr>
        <dsp:cNvPr id="0" name=""/>
        <dsp:cNvSpPr/>
      </dsp:nvSpPr>
      <dsp:spPr>
        <a:xfrm>
          <a:off x="9294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Trauma bed</a:t>
          </a:r>
        </a:p>
      </dsp:txBody>
      <dsp:txXfrm>
        <a:off x="9294" y="379384"/>
        <a:ext cx="1389025" cy="833415"/>
      </dsp:txXfrm>
    </dsp:sp>
    <dsp:sp modelId="{AE4FB03F-80B9-0F4E-A6C4-6049ABAF411A}">
      <dsp:nvSpPr>
        <dsp:cNvPr id="0" name=""/>
        <dsp:cNvSpPr/>
      </dsp:nvSpPr>
      <dsp:spPr>
        <a:xfrm>
          <a:off x="1537222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Monitor or equipment for vital signs</a:t>
          </a:r>
        </a:p>
      </dsp:txBody>
      <dsp:txXfrm>
        <a:off x="1537222" y="379384"/>
        <a:ext cx="1389025" cy="833415"/>
      </dsp:txXfrm>
    </dsp:sp>
    <dsp:sp modelId="{F7B4DC61-CE6B-0F44-99FE-2E65AA9E083A}">
      <dsp:nvSpPr>
        <dsp:cNvPr id="0" name=""/>
        <dsp:cNvSpPr/>
      </dsp:nvSpPr>
      <dsp:spPr>
        <a:xfrm>
          <a:off x="3065150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IV start kits</a:t>
          </a:r>
        </a:p>
      </dsp:txBody>
      <dsp:txXfrm>
        <a:off x="3065150" y="379384"/>
        <a:ext cx="1389025" cy="833415"/>
      </dsp:txXfrm>
    </dsp:sp>
    <dsp:sp modelId="{94F07FAB-7CED-6346-8340-1B8B77A70130}">
      <dsp:nvSpPr>
        <dsp:cNvPr id="0" name=""/>
        <dsp:cNvSpPr/>
      </dsp:nvSpPr>
      <dsp:spPr>
        <a:xfrm>
          <a:off x="4593077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Tubes to draw blood</a:t>
          </a:r>
        </a:p>
      </dsp:txBody>
      <dsp:txXfrm>
        <a:off x="4593077" y="379384"/>
        <a:ext cx="1389025" cy="833415"/>
      </dsp:txXfrm>
    </dsp:sp>
    <dsp:sp modelId="{88136526-42F2-8E49-B738-4D104B605A99}">
      <dsp:nvSpPr>
        <dsp:cNvPr id="0" name=""/>
        <dsp:cNvSpPr/>
      </dsp:nvSpPr>
      <dsp:spPr>
        <a:xfrm>
          <a:off x="6121005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Tourniquets </a:t>
          </a:r>
        </a:p>
      </dsp:txBody>
      <dsp:txXfrm>
        <a:off x="6121005" y="379384"/>
        <a:ext cx="1389025" cy="833415"/>
      </dsp:txXfrm>
    </dsp:sp>
    <dsp:sp modelId="{DF30B727-9F11-A14F-A35C-5C0355EB361B}">
      <dsp:nvSpPr>
        <dsp:cNvPr id="0" name=""/>
        <dsp:cNvSpPr/>
      </dsp:nvSpPr>
      <dsp:spPr>
        <a:xfrm>
          <a:off x="7648933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Sutures/staples</a:t>
          </a:r>
        </a:p>
      </dsp:txBody>
      <dsp:txXfrm>
        <a:off x="7648933" y="379384"/>
        <a:ext cx="1389025" cy="833415"/>
      </dsp:txXfrm>
    </dsp:sp>
    <dsp:sp modelId="{2CD5866B-14B2-5B44-85E0-02C3C2F336CC}">
      <dsp:nvSpPr>
        <dsp:cNvPr id="0" name=""/>
        <dsp:cNvSpPr/>
      </dsp:nvSpPr>
      <dsp:spPr>
        <a:xfrm>
          <a:off x="9176861" y="379384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Wound care materials</a:t>
          </a:r>
        </a:p>
      </dsp:txBody>
      <dsp:txXfrm>
        <a:off x="9176861" y="379384"/>
        <a:ext cx="1389025" cy="833415"/>
      </dsp:txXfrm>
    </dsp:sp>
    <dsp:sp modelId="{FA8C48D0-A203-1748-BE79-5F2AB3C1DB66}">
      <dsp:nvSpPr>
        <dsp:cNvPr id="0" name=""/>
        <dsp:cNvSpPr/>
      </dsp:nvSpPr>
      <dsp:spPr>
        <a:xfrm>
          <a:off x="9294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Hemostatic agents</a:t>
          </a:r>
        </a:p>
      </dsp:txBody>
      <dsp:txXfrm>
        <a:off x="9294" y="1351702"/>
        <a:ext cx="1389025" cy="833415"/>
      </dsp:txXfrm>
    </dsp:sp>
    <dsp:sp modelId="{044B4DA9-06CF-3F4E-9B88-3CDC0466AA36}">
      <dsp:nvSpPr>
        <dsp:cNvPr id="0" name=""/>
        <dsp:cNvSpPr/>
      </dsp:nvSpPr>
      <dsp:spPr>
        <a:xfrm>
          <a:off x="1537222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Airway equipment</a:t>
          </a:r>
        </a:p>
      </dsp:txBody>
      <dsp:txXfrm>
        <a:off x="1537222" y="1351702"/>
        <a:ext cx="1389025" cy="833415"/>
      </dsp:txXfrm>
    </dsp:sp>
    <dsp:sp modelId="{68E77DD7-8533-BB43-A805-3265C9A9EC4C}">
      <dsp:nvSpPr>
        <dsp:cNvPr id="0" name=""/>
        <dsp:cNvSpPr/>
      </dsp:nvSpPr>
      <dsp:spPr>
        <a:xfrm>
          <a:off x="3065150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Ventilator or ambu bag</a:t>
          </a:r>
        </a:p>
      </dsp:txBody>
      <dsp:txXfrm>
        <a:off x="3065150" y="1351702"/>
        <a:ext cx="1389025" cy="833415"/>
      </dsp:txXfrm>
    </dsp:sp>
    <dsp:sp modelId="{6B71EE79-218C-174C-BDD7-E0CEAFDF9C0D}">
      <dsp:nvSpPr>
        <dsp:cNvPr id="0" name=""/>
        <dsp:cNvSpPr/>
      </dsp:nvSpPr>
      <dsp:spPr>
        <a:xfrm>
          <a:off x="4593077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Scalpels</a:t>
          </a:r>
        </a:p>
      </dsp:txBody>
      <dsp:txXfrm>
        <a:off x="4593077" y="1351702"/>
        <a:ext cx="1389025" cy="833415"/>
      </dsp:txXfrm>
    </dsp:sp>
    <dsp:sp modelId="{C780E086-B81F-CB43-A9D6-8DE725F630E4}">
      <dsp:nvSpPr>
        <dsp:cNvPr id="0" name=""/>
        <dsp:cNvSpPr/>
      </dsp:nvSpPr>
      <dsp:spPr>
        <a:xfrm>
          <a:off x="6121005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Chest tubes</a:t>
          </a:r>
        </a:p>
      </dsp:txBody>
      <dsp:txXfrm>
        <a:off x="6121005" y="1351702"/>
        <a:ext cx="1389025" cy="833415"/>
      </dsp:txXfrm>
    </dsp:sp>
    <dsp:sp modelId="{706C604C-6655-EE4D-B601-8B9D9FF5638C}">
      <dsp:nvSpPr>
        <dsp:cNvPr id="0" name=""/>
        <dsp:cNvSpPr/>
      </dsp:nvSpPr>
      <dsp:spPr>
        <a:xfrm>
          <a:off x="7648933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Iv fluids</a:t>
          </a:r>
        </a:p>
      </dsp:txBody>
      <dsp:txXfrm>
        <a:off x="7648933" y="1351702"/>
        <a:ext cx="1389025" cy="833415"/>
      </dsp:txXfrm>
    </dsp:sp>
    <dsp:sp modelId="{C00351D1-9A54-FD4A-A1C0-97901C8A2F98}">
      <dsp:nvSpPr>
        <dsp:cNvPr id="0" name=""/>
        <dsp:cNvSpPr/>
      </dsp:nvSpPr>
      <dsp:spPr>
        <a:xfrm>
          <a:off x="9176861" y="1351702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Blood products</a:t>
          </a:r>
        </a:p>
      </dsp:txBody>
      <dsp:txXfrm>
        <a:off x="9176861" y="1351702"/>
        <a:ext cx="1389025" cy="833415"/>
      </dsp:txXfrm>
    </dsp:sp>
    <dsp:sp modelId="{E86A545B-A857-9E48-A22E-894FACAE1F6A}">
      <dsp:nvSpPr>
        <dsp:cNvPr id="0" name=""/>
        <dsp:cNvSpPr/>
      </dsp:nvSpPr>
      <dsp:spPr>
        <a:xfrm>
          <a:off x="9294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Splinting materials</a:t>
          </a:r>
        </a:p>
      </dsp:txBody>
      <dsp:txXfrm>
        <a:off x="9294" y="2324020"/>
        <a:ext cx="1389025" cy="833415"/>
      </dsp:txXfrm>
    </dsp:sp>
    <dsp:sp modelId="{B36B0C37-B182-E549-BEA9-498BC54B41E5}">
      <dsp:nvSpPr>
        <dsp:cNvPr id="0" name=""/>
        <dsp:cNvSpPr/>
      </dsp:nvSpPr>
      <dsp:spPr>
        <a:xfrm>
          <a:off x="1537222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Cervical collars</a:t>
          </a:r>
        </a:p>
      </dsp:txBody>
      <dsp:txXfrm>
        <a:off x="1537222" y="2324020"/>
        <a:ext cx="1389025" cy="833415"/>
      </dsp:txXfrm>
    </dsp:sp>
    <dsp:sp modelId="{02F15CE1-EFBC-5848-B722-28482937F405}">
      <dsp:nvSpPr>
        <dsp:cNvPr id="0" name=""/>
        <dsp:cNvSpPr/>
      </dsp:nvSpPr>
      <dsp:spPr>
        <a:xfrm>
          <a:off x="3065150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Ultrasound </a:t>
          </a:r>
        </a:p>
      </dsp:txBody>
      <dsp:txXfrm>
        <a:off x="3065150" y="2324020"/>
        <a:ext cx="1389025" cy="833415"/>
      </dsp:txXfrm>
    </dsp:sp>
    <dsp:sp modelId="{FD9AC68E-9C98-EE43-BA0F-508A73122D3A}">
      <dsp:nvSpPr>
        <dsp:cNvPr id="0" name=""/>
        <dsp:cNvSpPr/>
      </dsp:nvSpPr>
      <dsp:spPr>
        <a:xfrm>
          <a:off x="4593077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X-ray</a:t>
          </a:r>
        </a:p>
      </dsp:txBody>
      <dsp:txXfrm>
        <a:off x="4593077" y="2324020"/>
        <a:ext cx="1389025" cy="833415"/>
      </dsp:txXfrm>
    </dsp:sp>
    <dsp:sp modelId="{124B1441-13DA-0940-94B2-8A6425161FF9}">
      <dsp:nvSpPr>
        <dsp:cNvPr id="0" name=""/>
        <dsp:cNvSpPr/>
      </dsp:nvSpPr>
      <dsp:spPr>
        <a:xfrm>
          <a:off x="6121005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Meds (pain, abx, sedative, local, pressors, tdap)</a:t>
          </a:r>
        </a:p>
      </dsp:txBody>
      <dsp:txXfrm>
        <a:off x="6121005" y="2324020"/>
        <a:ext cx="1389025" cy="833415"/>
      </dsp:txXfrm>
    </dsp:sp>
    <dsp:sp modelId="{CE6C6FCC-A119-BE46-AE7C-56C635ACC023}">
      <dsp:nvSpPr>
        <dsp:cNvPr id="0" name=""/>
        <dsp:cNvSpPr/>
      </dsp:nvSpPr>
      <dsp:spPr>
        <a:xfrm>
          <a:off x="7648933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Minor surgical instruments</a:t>
          </a:r>
        </a:p>
      </dsp:txBody>
      <dsp:txXfrm>
        <a:off x="7648933" y="2324020"/>
        <a:ext cx="1389025" cy="833415"/>
      </dsp:txXfrm>
    </dsp:sp>
    <dsp:sp modelId="{7822AC5F-3123-B64E-8F91-2974C679405A}">
      <dsp:nvSpPr>
        <dsp:cNvPr id="0" name=""/>
        <dsp:cNvSpPr/>
      </dsp:nvSpPr>
      <dsp:spPr>
        <a:xfrm>
          <a:off x="9176861" y="2324020"/>
          <a:ext cx="1389025" cy="833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Peds specific equipment</a:t>
          </a:r>
        </a:p>
      </dsp:txBody>
      <dsp:txXfrm>
        <a:off x="9176861" y="2324020"/>
        <a:ext cx="1389025" cy="833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EE63B-E81B-FB4C-9769-8FA7B981E022}">
      <dsp:nvSpPr>
        <dsp:cNvPr id="0" name=""/>
        <dsp:cNvSpPr/>
      </dsp:nvSpPr>
      <dsp:spPr>
        <a:xfrm>
          <a:off x="0" y="0"/>
          <a:ext cx="8004111" cy="596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2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Airway</a:t>
          </a:r>
        </a:p>
      </dsp:txBody>
      <dsp:txXfrm>
        <a:off x="17458" y="17458"/>
        <a:ext cx="7291160" cy="561158"/>
      </dsp:txXfrm>
    </dsp:sp>
    <dsp:sp modelId="{84FB2D6E-0549-084F-8B28-F554BDDE0C45}">
      <dsp:nvSpPr>
        <dsp:cNvPr id="0" name=""/>
        <dsp:cNvSpPr/>
      </dsp:nvSpPr>
      <dsp:spPr>
        <a:xfrm>
          <a:off x="597709" y="678862"/>
          <a:ext cx="8004111" cy="596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3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Breathing</a:t>
          </a:r>
        </a:p>
      </dsp:txBody>
      <dsp:txXfrm>
        <a:off x="615167" y="696320"/>
        <a:ext cx="6984037" cy="561158"/>
      </dsp:txXfrm>
    </dsp:sp>
    <dsp:sp modelId="{07041500-4719-7343-9E21-0E15EAD39BA3}">
      <dsp:nvSpPr>
        <dsp:cNvPr id="0" name=""/>
        <dsp:cNvSpPr/>
      </dsp:nvSpPr>
      <dsp:spPr>
        <a:xfrm>
          <a:off x="1195419" y="1357725"/>
          <a:ext cx="8004111" cy="596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Circulation</a:t>
          </a:r>
        </a:p>
      </dsp:txBody>
      <dsp:txXfrm>
        <a:off x="1212877" y="1375183"/>
        <a:ext cx="6984037" cy="561158"/>
      </dsp:txXfrm>
    </dsp:sp>
    <dsp:sp modelId="{E56A7CA3-7B56-F143-A8E8-885DDA6A8AC0}">
      <dsp:nvSpPr>
        <dsp:cNvPr id="0" name=""/>
        <dsp:cNvSpPr/>
      </dsp:nvSpPr>
      <dsp:spPr>
        <a:xfrm>
          <a:off x="1793128" y="2036587"/>
          <a:ext cx="8004111" cy="596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Disability</a:t>
          </a:r>
        </a:p>
      </dsp:txBody>
      <dsp:txXfrm>
        <a:off x="1810586" y="2054045"/>
        <a:ext cx="6984037" cy="561158"/>
      </dsp:txXfrm>
    </dsp:sp>
    <dsp:sp modelId="{A6128A56-880E-604A-8314-104DD589F8D6}">
      <dsp:nvSpPr>
        <dsp:cNvPr id="0" name=""/>
        <dsp:cNvSpPr/>
      </dsp:nvSpPr>
      <dsp:spPr>
        <a:xfrm>
          <a:off x="2390838" y="2715450"/>
          <a:ext cx="8004111" cy="596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6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Exposure</a:t>
          </a:r>
        </a:p>
      </dsp:txBody>
      <dsp:txXfrm>
        <a:off x="2408296" y="2732908"/>
        <a:ext cx="6984037" cy="561158"/>
      </dsp:txXfrm>
    </dsp:sp>
    <dsp:sp modelId="{31BA14AC-4F75-8944-ADF8-4991A77C0F8B}">
      <dsp:nvSpPr>
        <dsp:cNvPr id="0" name=""/>
        <dsp:cNvSpPr/>
      </dsp:nvSpPr>
      <dsp:spPr>
        <a:xfrm>
          <a:off x="7616663" y="435465"/>
          <a:ext cx="387448" cy="3874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703839" y="435465"/>
        <a:ext cx="213096" cy="291555"/>
      </dsp:txXfrm>
    </dsp:sp>
    <dsp:sp modelId="{3AF63AD4-6F4E-6048-B1F5-BDCA79607D7B}">
      <dsp:nvSpPr>
        <dsp:cNvPr id="0" name=""/>
        <dsp:cNvSpPr/>
      </dsp:nvSpPr>
      <dsp:spPr>
        <a:xfrm>
          <a:off x="8214372" y="1114328"/>
          <a:ext cx="387448" cy="38744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301548" y="1114328"/>
        <a:ext cx="213096" cy="291555"/>
      </dsp:txXfrm>
    </dsp:sp>
    <dsp:sp modelId="{5E99DBF6-6BD4-2D47-B4BC-82D73FD00519}">
      <dsp:nvSpPr>
        <dsp:cNvPr id="0" name=""/>
        <dsp:cNvSpPr/>
      </dsp:nvSpPr>
      <dsp:spPr>
        <a:xfrm>
          <a:off x="8812082" y="1783256"/>
          <a:ext cx="387448" cy="38744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899258" y="1783256"/>
        <a:ext cx="213096" cy="291555"/>
      </dsp:txXfrm>
    </dsp:sp>
    <dsp:sp modelId="{F70BEE85-5B21-D443-828D-C9E024FED24D}">
      <dsp:nvSpPr>
        <dsp:cNvPr id="0" name=""/>
        <dsp:cNvSpPr/>
      </dsp:nvSpPr>
      <dsp:spPr>
        <a:xfrm>
          <a:off x="9409791" y="2468741"/>
          <a:ext cx="387448" cy="38744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9496967" y="2468741"/>
        <a:ext cx="213096" cy="291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bulletin/volumes/97/5/18-213074/en/" TargetMode="External"/><Relationship Id="rId7" Type="http://schemas.openxmlformats.org/officeDocument/2006/relationships/hyperlink" Target="https://www.upstate.edu/surgery/healthcare/trauma/Trauma-Room-Checklist.pdf" TargetMode="External"/><Relationship Id="rId2" Type="http://schemas.openxmlformats.org/officeDocument/2006/relationships/hyperlink" Target="https://www.who.int/bulletin/volumes/87/4/08-052290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gartyfellows.org/news/2014/10/ronmaio/" TargetMode="External"/><Relationship Id="rId5" Type="http://schemas.openxmlformats.org/officeDocument/2006/relationships/hyperlink" Target="https://www.acep.org/globalassets/uploads/uploaded-files/acep/membership/sections-of-membership/intnatl/current-articles/006----injury-prevention-razzak---sasser---kellerman.pdf" TargetMode="External"/><Relationship Id="rId4" Type="http://schemas.openxmlformats.org/officeDocument/2006/relationships/hyperlink" Target="https://borgenproject.org/trauma-care-in-developing-countries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s.org/quality-programs/trauma/systems/field-triage-guidelines/" TargetMode="External"/><Relationship Id="rId3" Type="http://schemas.openxmlformats.org/officeDocument/2006/relationships/hyperlink" Target="https://m.facebook.com/trumed/photos/?tab=album&amp;album_id=10150693351427350" TargetMode="External"/><Relationship Id="rId7" Type="http://schemas.openxmlformats.org/officeDocument/2006/relationships/hyperlink" Target="https://www.youtube.com/watch?v=Fws1XkcTHys" TargetMode="External"/><Relationship Id="rId2" Type="http://schemas.openxmlformats.org/officeDocument/2006/relationships/hyperlink" Target="https://www.researchgate.net/figure/Anterior-posterior-X-ray-pelvis-view-preinterventional-showing-clearly-the-posterior_fig1_31534895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uschelsales.com/assessing-and-mitigating-risk-in-your-facility/" TargetMode="External"/><Relationship Id="rId5" Type="http://schemas.openxmlformats.org/officeDocument/2006/relationships/hyperlink" Target="https://www.facebook.com/UMKCEM/" TargetMode="External"/><Relationship Id="rId4" Type="http://schemas.openxmlformats.org/officeDocument/2006/relationships/hyperlink" Target="https://www.trumed.org/locations/truman-medical-center-hospital-hill/" TargetMode="External"/><Relationship Id="rId9" Type="http://schemas.openxmlformats.org/officeDocument/2006/relationships/hyperlink" Target="https://www.flickr.com/photos/x-ray_delta_one/3847575044/in/photostrea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Freeform: Shape 16">
            <a:extLst>
              <a:ext uri="{FF2B5EF4-FFF2-40B4-BE49-F238E27FC236}">
                <a16:creationId xmlns:a16="http://schemas.microsoft.com/office/drawing/2014/main" id="{9EC0B389-6C5B-4613-955F-777B28DFB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F28F9-A950-6D33-77CF-DB519D753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407" y="943953"/>
            <a:ext cx="9755187" cy="3060345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Trauma Evaluation and Stabilization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732A5-E596-98D6-0A9A-7DDEE2BFC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406" y="4105403"/>
            <a:ext cx="9755187" cy="1073254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Sean Mark M.D., DIMPH</a:t>
            </a:r>
          </a:p>
          <a:p>
            <a:pPr algn="ctr">
              <a:lnSpc>
                <a:spcPct val="110000"/>
              </a:lnSpc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Emergency Medicine Physician</a:t>
            </a: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8AC43696-2597-400A-96DE-C9CA14634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4704"/>
            <a:ext cx="12192001" cy="493296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5A3032-0988-0164-C522-DD377DCB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8" y="3469515"/>
            <a:ext cx="3245717" cy="23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F43F-62C3-4EFE-A900-251F33E0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Modo where I trained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38622E-289A-406D-904D-5B5A343D53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94169" y="145799"/>
            <a:ext cx="6566401" cy="65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8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4F74-8946-412D-93BA-1DCE3D31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trauma room in Honduras</a:t>
            </a:r>
          </a:p>
        </p:txBody>
      </p:sp>
      <p:pic>
        <p:nvPicPr>
          <p:cNvPr id="5" name="Content Placeholder 4" descr="A picture containing indoor, person, floor&#10;&#10;Description automatically generated">
            <a:extLst>
              <a:ext uri="{FF2B5EF4-FFF2-40B4-BE49-F238E27FC236}">
                <a16:creationId xmlns:a16="http://schemas.microsoft.com/office/drawing/2014/main" id="{BBEE7C13-F546-481A-BD7A-DAF467BE5D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37764"/>
            <a:ext cx="5592433" cy="41943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64B0B-9584-470C-90EC-0E1328BD3D5C}"/>
              </a:ext>
            </a:extLst>
          </p:cNvPr>
          <p:cNvSpPr txBox="1"/>
          <p:nvPr/>
        </p:nvSpPr>
        <p:spPr>
          <a:xfrm>
            <a:off x="6559826" y="1837764"/>
            <a:ext cx="49463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Case: 30’s year old appearing previously healthy male who presents to the ED after  a motorcycle accident complaining of severe right hip pain. The patient is moaning in acute distress and is also tachycardic.  He is noted to have a right leg deformity that is internally rotated and shortened. </a:t>
            </a:r>
          </a:p>
          <a:p>
            <a:endParaRPr lang="en-US" dirty="0"/>
          </a:p>
          <a:p>
            <a:r>
              <a:rPr lang="en-US" dirty="0"/>
              <a:t>What are the first priorities for evaluating such a patient?</a:t>
            </a:r>
          </a:p>
          <a:p>
            <a:endParaRPr lang="en-US" dirty="0"/>
          </a:p>
          <a:p>
            <a:r>
              <a:rPr lang="en-US" dirty="0"/>
              <a:t>ABC’s then D and E </a:t>
            </a:r>
          </a:p>
          <a:p>
            <a:r>
              <a:rPr lang="en-US" dirty="0"/>
              <a:t>-Airway-Breathing-Circulation-Disability-Exposure</a:t>
            </a:r>
          </a:p>
        </p:txBody>
      </p:sp>
    </p:spTree>
    <p:extLst>
      <p:ext uri="{BB962C8B-B14F-4D97-AF65-F5344CB8AC3E}">
        <p14:creationId xmlns:p14="http://schemas.microsoft.com/office/powerpoint/2010/main" val="22568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4AAF-D153-4FCC-AC61-D49DE2F4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42F3-8BFF-4C91-8188-E9BEE336F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096" y="1643270"/>
            <a:ext cx="10497411" cy="373131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ABC’s appeared to be intact</a:t>
            </a:r>
          </a:p>
          <a:p>
            <a:r>
              <a:rPr lang="en-US" sz="2800" dirty="0"/>
              <a:t>The patient was examined head to toe and main issue was right hip pain</a:t>
            </a:r>
          </a:p>
          <a:p>
            <a:r>
              <a:rPr lang="en-US" sz="2800" dirty="0"/>
              <a:t>Ordered for an X-ray of right hip </a:t>
            </a:r>
          </a:p>
          <a:p>
            <a:r>
              <a:rPr lang="en-US" sz="2800" dirty="0"/>
              <a:t>I then started to ask questions:</a:t>
            </a:r>
          </a:p>
          <a:p>
            <a:pPr lvl="1"/>
            <a:r>
              <a:rPr lang="en-US" sz="2800" dirty="0"/>
              <a:t>Where is the CT scanner?</a:t>
            </a:r>
          </a:p>
          <a:p>
            <a:pPr lvl="1"/>
            <a:r>
              <a:rPr lang="en-US" sz="2800" dirty="0"/>
              <a:t>Is there a trauma surgeon available?</a:t>
            </a:r>
          </a:p>
          <a:p>
            <a:pPr lvl="1"/>
            <a:r>
              <a:rPr lang="en-US" sz="2800" dirty="0"/>
              <a:t>Is there an ultrasound for FAST exam?</a:t>
            </a:r>
          </a:p>
        </p:txBody>
      </p:sp>
    </p:spTree>
    <p:extLst>
      <p:ext uri="{BB962C8B-B14F-4D97-AF65-F5344CB8AC3E}">
        <p14:creationId xmlns:p14="http://schemas.microsoft.com/office/powerpoint/2010/main" val="3703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DAC7-C619-4A3D-B40E-C8298FBB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Pelvis X-ray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B44D03-F5F1-4015-8F0B-B59E17D5CA2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48565" y="1837765"/>
            <a:ext cx="5871354" cy="42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48D7-A680-42F4-86A0-59B2E945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Manage?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31F79-662A-43B3-871B-A3E566A383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Spoke with the Orthopedic surgeon down the hall</a:t>
            </a:r>
          </a:p>
          <a:p>
            <a:r>
              <a:rPr lang="en-US" sz="2800" dirty="0"/>
              <a:t>Need sedation to relocate – Only have versed (need anesthesiologist for more)</a:t>
            </a:r>
          </a:p>
          <a:p>
            <a:r>
              <a:rPr lang="en-US" sz="2800" dirty="0"/>
              <a:t>Got it back in and patient stabilized</a:t>
            </a:r>
          </a:p>
        </p:txBody>
      </p:sp>
    </p:spTree>
    <p:extLst>
      <p:ext uri="{BB962C8B-B14F-4D97-AF65-F5344CB8AC3E}">
        <p14:creationId xmlns:p14="http://schemas.microsoft.com/office/powerpoint/2010/main" val="375539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673D-50F6-4AA1-811E-230F7B18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Friendships formed</a:t>
            </a:r>
          </a:p>
        </p:txBody>
      </p:sp>
      <p:pic>
        <p:nvPicPr>
          <p:cNvPr id="5" name="Content Placeholder 4" descr="A group of men smiling&#10;&#10;Description automatically generated with low confidence">
            <a:extLst>
              <a:ext uri="{FF2B5EF4-FFF2-40B4-BE49-F238E27FC236}">
                <a16:creationId xmlns:a16="http://schemas.microsoft.com/office/drawing/2014/main" id="{F9FCE6E8-A38B-439A-9E53-7AE7BAC76D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8" y="1837765"/>
            <a:ext cx="6017342" cy="4513007"/>
          </a:xfrm>
        </p:spPr>
      </p:pic>
    </p:spTree>
    <p:extLst>
      <p:ext uri="{BB962C8B-B14F-4D97-AF65-F5344CB8AC3E}">
        <p14:creationId xmlns:p14="http://schemas.microsoft.com/office/powerpoint/2010/main" val="211186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EB19-8DEC-4811-96FF-AC2526CC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from this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F85FA-63FE-426E-9FA5-3D55173BDF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013" y="1662545"/>
            <a:ext cx="10605495" cy="4310743"/>
          </a:xfrm>
        </p:spPr>
        <p:txBody>
          <a:bodyPr>
            <a:normAutofit/>
          </a:bodyPr>
          <a:lstStyle/>
          <a:p>
            <a:r>
              <a:rPr lang="en-US" sz="2800" dirty="0"/>
              <a:t>Many facilities in lower income countries are ill equipped for trauma care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Many providers have limited training </a:t>
            </a:r>
            <a:r>
              <a:rPr lang="en-US" sz="2800" dirty="0"/>
              <a:t>in trauma management and limited resources</a:t>
            </a:r>
          </a:p>
          <a:p>
            <a:r>
              <a:rPr lang="en-US" sz="2800" dirty="0"/>
              <a:t>There is a </a:t>
            </a:r>
            <a:r>
              <a:rPr lang="en-US" sz="2800" dirty="0">
                <a:solidFill>
                  <a:srgbClr val="FF0000"/>
                </a:solidFill>
              </a:rPr>
              <a:t>huge need for training </a:t>
            </a:r>
            <a:r>
              <a:rPr lang="en-US" sz="2800" dirty="0"/>
              <a:t>but also for prevention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Prevention </a:t>
            </a:r>
            <a:r>
              <a:rPr lang="en-US" sz="2800" dirty="0"/>
              <a:t>can help to avoid overwhelming the system while capacity is being built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42C4-9793-4E45-AFCF-F96A3221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82B7-0BDC-4448-A5E2-AF9D696372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266" y="1603170"/>
            <a:ext cx="10534242" cy="3771416"/>
          </a:xfrm>
        </p:spPr>
        <p:txBody>
          <a:bodyPr>
            <a:noAutofit/>
          </a:bodyPr>
          <a:lstStyle/>
          <a:p>
            <a:r>
              <a:rPr lang="en-US" dirty="0"/>
              <a:t>Injuries/trauma cause </a:t>
            </a:r>
            <a:r>
              <a:rPr lang="en-US" dirty="0">
                <a:solidFill>
                  <a:srgbClr val="FF0000"/>
                </a:solidFill>
              </a:rPr>
              <a:t>5 million deaths a year </a:t>
            </a:r>
            <a:r>
              <a:rPr lang="en-US" dirty="0"/>
              <a:t>– </a:t>
            </a:r>
            <a:r>
              <a:rPr lang="en-US" u="sng" dirty="0"/>
              <a:t>more than HIV/AIDS, Malaria, and tuberculosis combined</a:t>
            </a:r>
          </a:p>
          <a:p>
            <a:r>
              <a:rPr lang="en-US" dirty="0"/>
              <a:t>Of these deaths </a:t>
            </a:r>
            <a:r>
              <a:rPr lang="en-US" dirty="0">
                <a:solidFill>
                  <a:srgbClr val="FF0000"/>
                </a:solidFill>
              </a:rPr>
              <a:t>- 90% occur in low- and middle-income countries</a:t>
            </a:r>
          </a:p>
          <a:p>
            <a:r>
              <a:rPr lang="en-US" dirty="0"/>
              <a:t>For every injury related death – There are </a:t>
            </a:r>
            <a:r>
              <a:rPr lang="en-US" dirty="0">
                <a:solidFill>
                  <a:srgbClr val="FF0000"/>
                </a:solidFill>
              </a:rPr>
              <a:t>many more hospitalizations, ER visits, and injuries </a:t>
            </a:r>
            <a:r>
              <a:rPr lang="en-US" dirty="0"/>
              <a:t>which frequently lead to </a:t>
            </a:r>
            <a:r>
              <a:rPr lang="en-US" dirty="0">
                <a:solidFill>
                  <a:srgbClr val="FF0000"/>
                </a:solidFill>
              </a:rPr>
              <a:t>permanent disability (10-50x as many people as die)</a:t>
            </a:r>
          </a:p>
          <a:p>
            <a:r>
              <a:rPr lang="en-US" dirty="0">
                <a:solidFill>
                  <a:srgbClr val="FF0000"/>
                </a:solidFill>
              </a:rPr>
              <a:t>Leading cause of death worldwide ages 10-19, #1 cause of death ages 1-44 in US</a:t>
            </a:r>
          </a:p>
          <a:p>
            <a:r>
              <a:rPr lang="en-US" dirty="0"/>
              <a:t>Disability and injury </a:t>
            </a:r>
            <a:r>
              <a:rPr lang="en-US" dirty="0">
                <a:solidFill>
                  <a:srgbClr val="FF0000"/>
                </a:solidFill>
              </a:rPr>
              <a:t>further perpetuate the cycle of poverty </a:t>
            </a:r>
            <a:r>
              <a:rPr lang="en-US" dirty="0"/>
              <a:t>as otherwise healthy people lose their ability to work </a:t>
            </a:r>
          </a:p>
        </p:txBody>
      </p:sp>
    </p:spTree>
    <p:extLst>
      <p:ext uri="{BB962C8B-B14F-4D97-AF65-F5344CB8AC3E}">
        <p14:creationId xmlns:p14="http://schemas.microsoft.com/office/powerpoint/2010/main" val="3830867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7AEA-F301-482E-BF43-4409F2C4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Injury pyramid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E7079B-7A6E-4E07-940F-5B5368E972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97744" y="546898"/>
            <a:ext cx="6529483" cy="5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8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D021-AD36-468D-95AB-E2EF33E7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economics of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5CF29-58C8-4A86-A336-CC60A5926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643270"/>
            <a:ext cx="10396882" cy="3731315"/>
          </a:xfrm>
        </p:spPr>
        <p:txBody>
          <a:bodyPr>
            <a:noAutofit/>
          </a:bodyPr>
          <a:lstStyle/>
          <a:p>
            <a:r>
              <a:rPr lang="en-US" dirty="0"/>
              <a:t>Road traffic injuries Cost </a:t>
            </a:r>
            <a:r>
              <a:rPr lang="en-US" dirty="0">
                <a:solidFill>
                  <a:srgbClr val="FF0000"/>
                </a:solidFill>
              </a:rPr>
              <a:t>US $500 Billion Globally </a:t>
            </a:r>
            <a:r>
              <a:rPr lang="en-US" dirty="0"/>
              <a:t>- Far greater than total global expenditures In developmental assistance</a:t>
            </a:r>
          </a:p>
          <a:p>
            <a:r>
              <a:rPr lang="en-US" dirty="0"/>
              <a:t>Development assistance for health is not dispersed proportionately to burden of disease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1% for trauma care </a:t>
            </a:r>
            <a:r>
              <a:rPr lang="en-US" sz="2000" dirty="0"/>
              <a:t>vs 30% for HIV/AIDS, malaria, and Tuberculosis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$0.04/DALY (disability adjusted life year) lost to trauma </a:t>
            </a:r>
            <a:r>
              <a:rPr lang="en-US" sz="2000" dirty="0"/>
              <a:t>vs $4.05 for HIV/AIDS, $25.09 for TB, $9.62 for malaria and $45.75 for maternal and child health</a:t>
            </a:r>
          </a:p>
          <a:p>
            <a:r>
              <a:rPr lang="en-US" dirty="0"/>
              <a:t>There is </a:t>
            </a:r>
            <a:r>
              <a:rPr lang="en-US" dirty="0">
                <a:solidFill>
                  <a:srgbClr val="FF0000"/>
                </a:solidFill>
              </a:rPr>
              <a:t>lack of prioritization of trauma prevention in low-income countries </a:t>
            </a:r>
            <a:r>
              <a:rPr lang="en-US" dirty="0"/>
              <a:t>– $0.07/capita spent for road safety in Pakistan and $0.09/capita in Uganda</a:t>
            </a:r>
          </a:p>
        </p:txBody>
      </p:sp>
    </p:spTree>
    <p:extLst>
      <p:ext uri="{BB962C8B-B14F-4D97-AF65-F5344CB8AC3E}">
        <p14:creationId xmlns:p14="http://schemas.microsoft.com/office/powerpoint/2010/main" val="2136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319D-7E0A-D2BC-B2C1-81299E06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D2623-F68C-A6DD-2FBA-949E25DA5F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3012591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0C60-B563-4B13-A07F-05B37B39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Vulnerabilities of developing world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652544-F20B-445F-A37B-EF6346C32F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8800" y="1708970"/>
            <a:ext cx="7934631" cy="44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BDB0-5312-4A99-B7CF-4032BE0E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dirty="0"/>
              <a:t>EMS in Honduras</a:t>
            </a:r>
          </a:p>
        </p:txBody>
      </p:sp>
      <p:pic>
        <p:nvPicPr>
          <p:cNvPr id="5" name="Content Placeholder 4" descr="A picture containing text, truck, outdoor, road&#10;&#10;Description automatically generated">
            <a:extLst>
              <a:ext uri="{FF2B5EF4-FFF2-40B4-BE49-F238E27FC236}">
                <a16:creationId xmlns:a16="http://schemas.microsoft.com/office/drawing/2014/main" id="{30B99EB6-0AD0-45BB-A2BC-C4E1BC6F0F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4521" b="3"/>
          <a:stretch/>
        </p:blipFill>
        <p:spPr>
          <a:xfrm>
            <a:off x="7798182" y="684680"/>
            <a:ext cx="3697956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99C0-DE87-4601-B155-53D5CA8E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Vulnerabilities of developing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C184-50B3-4DB4-809A-A10EBFF42A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837766"/>
            <a:ext cx="10396881" cy="35368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are Factors increasing injuries and trauma in Low- and middle-income countries?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Increased motorization </a:t>
            </a:r>
            <a:r>
              <a:rPr lang="en-US" dirty="0"/>
              <a:t>with development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Unsafe vehicles are cheaper </a:t>
            </a:r>
            <a:r>
              <a:rPr lang="en-US" dirty="0"/>
              <a:t>and more affordable in low-income countries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Road safety laws and infrastructure </a:t>
            </a:r>
            <a:r>
              <a:rPr lang="en-US" dirty="0"/>
              <a:t>have not developed as quickly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Engineering of vehicles and equipment </a:t>
            </a:r>
            <a:r>
              <a:rPr lang="en-US" dirty="0"/>
              <a:t>is not held to same standard</a:t>
            </a:r>
          </a:p>
          <a:p>
            <a:pPr lvl="1"/>
            <a:r>
              <a:rPr lang="en-US" dirty="0"/>
              <a:t>Increased prevalence of </a:t>
            </a:r>
            <a:r>
              <a:rPr lang="en-US" dirty="0">
                <a:solidFill>
                  <a:srgbClr val="FF0000"/>
                </a:solidFill>
              </a:rPr>
              <a:t>violent conflict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Fewer protections </a:t>
            </a:r>
            <a:r>
              <a:rPr lang="en-US" dirty="0"/>
              <a:t>for workers and those operating machinery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Poor preparedness </a:t>
            </a:r>
            <a:r>
              <a:rPr lang="en-US" dirty="0"/>
              <a:t>for disasters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Underdeveloped trauma care system </a:t>
            </a:r>
            <a:r>
              <a:rPr lang="en-US" dirty="0"/>
              <a:t>including EMS and hospital-based care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6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7" name="Rectangle 20">
            <a:extLst>
              <a:ext uri="{FF2B5EF4-FFF2-40B4-BE49-F238E27FC236}">
                <a16:creationId xmlns:a16="http://schemas.microsoft.com/office/drawing/2014/main" id="{6F776733-A05B-4A45-903C-A77D9DEB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" descr="Magnifying glass and question mark">
            <a:extLst>
              <a:ext uri="{FF2B5EF4-FFF2-40B4-BE49-F238E27FC236}">
                <a16:creationId xmlns:a16="http://schemas.microsoft.com/office/drawing/2014/main" id="{8FBF21B3-0606-BEB4-F71E-2DD21F07D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77B7B-C198-1EF8-241B-D1192A65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95" y="1966816"/>
            <a:ext cx="9616610" cy="2481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dirty="0">
                <a:solidFill>
                  <a:schemeClr val="tx1"/>
                </a:solidFill>
              </a:rPr>
              <a:t>How do we get the opportunity to minister to those THAT HAVE BEEN TRAUMATIZED?</a:t>
            </a:r>
          </a:p>
        </p:txBody>
      </p:sp>
    </p:spTree>
    <p:extLst>
      <p:ext uri="{BB962C8B-B14F-4D97-AF65-F5344CB8AC3E}">
        <p14:creationId xmlns:p14="http://schemas.microsoft.com/office/powerpoint/2010/main" val="843857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5E20-E02C-FCF8-9F3D-65945C73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critically injured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E4607-622A-4EA3-B20B-5650AFC3E7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Not talking about minor trauma </a:t>
            </a:r>
          </a:p>
          <a:p>
            <a:r>
              <a:rPr lang="en-US" sz="2400" dirty="0"/>
              <a:t>This talk is geared toward injuries that are </a:t>
            </a:r>
            <a:r>
              <a:rPr lang="en-US" sz="2400" b="1" u="sng" dirty="0">
                <a:solidFill>
                  <a:srgbClr val="FF0000"/>
                </a:solidFill>
              </a:rPr>
              <a:t>life and limb threatening</a:t>
            </a:r>
          </a:p>
          <a:p>
            <a:r>
              <a:rPr lang="en-US" sz="2400" dirty="0"/>
              <a:t>There Is a special skillset for evaluating these patients that requires a </a:t>
            </a:r>
            <a:r>
              <a:rPr lang="en-US" sz="2400" dirty="0">
                <a:solidFill>
                  <a:srgbClr val="FF0000"/>
                </a:solidFill>
              </a:rPr>
              <a:t>methodical approach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preparation of resources</a:t>
            </a:r>
          </a:p>
          <a:p>
            <a:r>
              <a:rPr lang="en-US" sz="2400" dirty="0"/>
              <a:t>This is not a comprehensive ATLS course but I highly recommend ATLS if interested</a:t>
            </a:r>
          </a:p>
        </p:txBody>
      </p:sp>
    </p:spTree>
    <p:extLst>
      <p:ext uri="{BB962C8B-B14F-4D97-AF65-F5344CB8AC3E}">
        <p14:creationId xmlns:p14="http://schemas.microsoft.com/office/powerpoint/2010/main" val="250838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DE34-EAA2-77C6-E6CC-28BC7F5E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 – check your own pulse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C4F74-ED66-A9CB-6F78-FC5A5E47A8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Hype, anxiety and freak out will CAUSE CHAOS AND BE UNHELPFUL</a:t>
            </a:r>
          </a:p>
          <a:p>
            <a:r>
              <a:rPr lang="en-US" sz="2800" dirty="0"/>
              <a:t>What do you feel when they announce someone has been shot 5 times is coming to you?</a:t>
            </a:r>
          </a:p>
          <a:p>
            <a:r>
              <a:rPr lang="en-US" sz="2800" dirty="0"/>
              <a:t>Or if someone from a car accident has multiple mangled extremities and has unstable vital signs is about to arrive to your hospital?</a:t>
            </a:r>
          </a:p>
        </p:txBody>
      </p:sp>
    </p:spTree>
    <p:extLst>
      <p:ext uri="{BB962C8B-B14F-4D97-AF65-F5344CB8AC3E}">
        <p14:creationId xmlns:p14="http://schemas.microsoft.com/office/powerpoint/2010/main" val="4005861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FD92-3ED1-C1A0-1E7A-EAB6B006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97" y="31460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/>
              <a:t>Be prepared!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B340-A395-3A15-0A43-B899FC10EF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382" y="1466565"/>
            <a:ext cx="7315200" cy="4067336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The best way to avoid panic is to </a:t>
            </a:r>
            <a:r>
              <a:rPr lang="en-US" sz="2400" u="sng" dirty="0">
                <a:solidFill>
                  <a:srgbClr val="FF0000"/>
                </a:solidFill>
              </a:rPr>
              <a:t>have a plan and practice it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Consolidate the needed resources into </a:t>
            </a:r>
            <a:r>
              <a:rPr lang="en-US" sz="2400" dirty="0">
                <a:solidFill>
                  <a:srgbClr val="FF0000"/>
                </a:solidFill>
              </a:rPr>
              <a:t>a trauma room or area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This can be especially useful in low-resource environments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Figure out a way to </a:t>
            </a:r>
            <a:r>
              <a:rPr lang="en-US" sz="2400" dirty="0">
                <a:solidFill>
                  <a:srgbClr val="FF0000"/>
                </a:solidFill>
              </a:rPr>
              <a:t>mobilize necessary resources </a:t>
            </a:r>
            <a:r>
              <a:rPr lang="en-US" sz="2400" dirty="0"/>
              <a:t>and personnel quickly when needed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Practice! Practice! Practice!</a:t>
            </a:r>
          </a:p>
        </p:txBody>
      </p:sp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7F6127DB-4FC1-D119-621D-B4A846D7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97" y="1466565"/>
            <a:ext cx="4414336" cy="319059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02100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7C5E-CBE6-62BF-AA3A-FACB7BAA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433138"/>
            <a:ext cx="10577357" cy="1167062"/>
          </a:xfrm>
        </p:spPr>
        <p:txBody>
          <a:bodyPr>
            <a:normAutofit fontScale="90000"/>
          </a:bodyPr>
          <a:lstStyle/>
          <a:p>
            <a:r>
              <a:rPr lang="en-US" dirty="0"/>
              <a:t>necessary supplies for Trauma Room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3FA2F2-A5E0-8078-B525-CDE7D43A996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62605194"/>
              </p:ext>
            </p:extLst>
          </p:nvPr>
        </p:nvGraphicFramePr>
        <p:xfrm>
          <a:off x="505326" y="1837766"/>
          <a:ext cx="10575181" cy="353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8373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098-0FA6-A08B-81CA-35BB006D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Tiered/graded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FD68-53D2-982C-09C4-850FD32477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Not all trauma patients are injured to equal severity</a:t>
            </a:r>
          </a:p>
          <a:p>
            <a:r>
              <a:rPr lang="en-US" sz="2800" dirty="0"/>
              <a:t>They have to be triaged in the field to </a:t>
            </a:r>
            <a:r>
              <a:rPr lang="en-US" sz="2800" dirty="0">
                <a:solidFill>
                  <a:srgbClr val="FF0000"/>
                </a:solidFill>
              </a:rPr>
              <a:t>allocate resources effectively</a:t>
            </a:r>
          </a:p>
          <a:p>
            <a:r>
              <a:rPr lang="en-US" sz="2800" dirty="0"/>
              <a:t>Usually </a:t>
            </a:r>
            <a:r>
              <a:rPr lang="en-US" sz="2800" dirty="0">
                <a:solidFill>
                  <a:srgbClr val="FF0000"/>
                </a:solidFill>
              </a:rPr>
              <a:t>separated into a least two groups </a:t>
            </a:r>
            <a:r>
              <a:rPr lang="en-US" sz="2800" dirty="0"/>
              <a:t>(type a vs B, Level 1 vs 2, red vs yellow)</a:t>
            </a:r>
          </a:p>
          <a:p>
            <a:r>
              <a:rPr lang="en-US" sz="2800" dirty="0"/>
              <a:t>Different levels require different resource mobilization</a:t>
            </a:r>
          </a:p>
        </p:txBody>
      </p:sp>
    </p:spTree>
    <p:extLst>
      <p:ext uri="{BB962C8B-B14F-4D97-AF65-F5344CB8AC3E}">
        <p14:creationId xmlns:p14="http://schemas.microsoft.com/office/powerpoint/2010/main" val="1992583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Picture 1058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84" name="Group 1060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062" name="Rectangle 1061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5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86" name="Rectangle 1065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Rectangle 1067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ield Triage Guidelines | ACS">
            <a:extLst>
              <a:ext uri="{FF2B5EF4-FFF2-40B4-BE49-F238E27FC236}">
                <a16:creationId xmlns:a16="http://schemas.microsoft.com/office/drawing/2014/main" id="{D3E5FE56-5925-F2FD-75E5-42EACD6E5C7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326" y="124326"/>
            <a:ext cx="6485021" cy="64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47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08DB-C208-B8DB-FE0E-4FA9410F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6" y="331450"/>
            <a:ext cx="10396882" cy="1151965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5E506-9788-07CB-750A-4984E96643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9389" y="1483416"/>
            <a:ext cx="10551119" cy="3891170"/>
          </a:xfrm>
        </p:spPr>
        <p:txBody>
          <a:bodyPr>
            <a:normAutofit/>
          </a:bodyPr>
          <a:lstStyle/>
          <a:p>
            <a:r>
              <a:rPr lang="en-US" sz="2600" dirty="0"/>
              <a:t>Open our eyes* to the global health need for trauma care</a:t>
            </a:r>
          </a:p>
          <a:p>
            <a:r>
              <a:rPr lang="en-US" sz="2600" dirty="0"/>
              <a:t>Learn and practice the process of evaluating a critically injured patient</a:t>
            </a:r>
          </a:p>
          <a:p>
            <a:r>
              <a:rPr lang="en-US" sz="2600" dirty="0"/>
              <a:t>Describe the basics of trauma stabilization and learn specific stabilization measures based on body systems affected</a:t>
            </a:r>
          </a:p>
          <a:p>
            <a:r>
              <a:rPr lang="en-US" sz="2600" dirty="0"/>
              <a:t>Discuss challenges of evaluating trauma patients in low-resource environments and how to help overcome these challenges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43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E5FC9-BA4D-4BF5-307B-6D50AC9A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Who is mobilized (depends on site and resources)</a:t>
            </a: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463D-F8AE-3C52-E124-AEDDE81B8B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0190" y="100940"/>
            <a:ext cx="7021363" cy="6757059"/>
          </a:xfrm>
        </p:spPr>
        <p:txBody>
          <a:bodyPr numCol="2" anchor="ctr">
            <a:norm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Emergency care Physician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Emergency care nurses/techs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Respiratory therapist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Radiology personnel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Surgeon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Blood bank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Pharmacist/tech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Operating room personnel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Hospital DSO/bed coordinator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Lab techs</a:t>
            </a:r>
          </a:p>
        </p:txBody>
      </p:sp>
    </p:spTree>
    <p:extLst>
      <p:ext uri="{BB962C8B-B14F-4D97-AF65-F5344CB8AC3E}">
        <p14:creationId xmlns:p14="http://schemas.microsoft.com/office/powerpoint/2010/main" val="2133712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FC3D-669D-5283-8F80-4E96BF9E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of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203C-C701-C89D-19D3-4FBA905547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Need to have clear designation of roles or chaos will ensue</a:t>
            </a:r>
          </a:p>
          <a:p>
            <a:r>
              <a:rPr lang="en-US" sz="2800" dirty="0"/>
              <a:t>Need to have </a:t>
            </a:r>
            <a:r>
              <a:rPr lang="en-US" sz="2800" dirty="0">
                <a:solidFill>
                  <a:srgbClr val="FF0000"/>
                </a:solidFill>
              </a:rPr>
              <a:t>team leader </a:t>
            </a:r>
            <a:r>
              <a:rPr lang="en-US" sz="2800" dirty="0"/>
              <a:t>commanding the room</a:t>
            </a:r>
          </a:p>
          <a:p>
            <a:r>
              <a:rPr lang="en-US" sz="2800" dirty="0"/>
              <a:t>Nurses and techs </a:t>
            </a:r>
            <a:r>
              <a:rPr lang="en-US" sz="2800" dirty="0">
                <a:solidFill>
                  <a:srgbClr val="FF0000"/>
                </a:solidFill>
              </a:rPr>
              <a:t>need to have roles</a:t>
            </a:r>
            <a:r>
              <a:rPr lang="en-US" sz="2800" dirty="0"/>
              <a:t>: IV/blood, Monitor and patient exposure, scribe, meds/supplies, </a:t>
            </a:r>
            <a:r>
              <a:rPr lang="en-US" sz="2800" dirty="0" err="1"/>
              <a:t>etc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Closed-loop communication </a:t>
            </a:r>
            <a:r>
              <a:rPr lang="en-US" sz="2800" dirty="0"/>
              <a:t>is key</a:t>
            </a:r>
          </a:p>
        </p:txBody>
      </p:sp>
    </p:spTree>
    <p:extLst>
      <p:ext uri="{BB962C8B-B14F-4D97-AF65-F5344CB8AC3E}">
        <p14:creationId xmlns:p14="http://schemas.microsoft.com/office/powerpoint/2010/main" val="2295792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0CC6-F4BA-0BA8-7B5A-E2AFD9FB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/>
              <a:t>The ABCDE’s of Primary survey?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7A8110-1371-694E-2294-D841919E8C7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20500266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18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A7F0A-7CCD-3A48-7D3B-7380ABC6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344327"/>
            <a:ext cx="10396882" cy="1151965"/>
          </a:xfrm>
        </p:spPr>
        <p:txBody>
          <a:bodyPr/>
          <a:lstStyle/>
          <a:p>
            <a:r>
              <a:rPr lang="en-US" dirty="0"/>
              <a:t>Airway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F1B85-84EC-3430-5B93-3424733285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496291"/>
            <a:ext cx="10514805" cy="4013859"/>
          </a:xfrm>
        </p:spPr>
        <p:txBody>
          <a:bodyPr>
            <a:noAutofit/>
          </a:bodyPr>
          <a:lstStyle/>
          <a:p>
            <a:r>
              <a:rPr lang="en-US" sz="2800" dirty="0"/>
              <a:t>What should we be looking for or what questions should we ask?</a:t>
            </a:r>
          </a:p>
          <a:p>
            <a:r>
              <a:rPr lang="en-US" sz="2800" dirty="0"/>
              <a:t>Can the patient speak? </a:t>
            </a:r>
          </a:p>
          <a:p>
            <a:r>
              <a:rPr lang="en-US" sz="2800" dirty="0"/>
              <a:t>Is there sign of airway trauma or burns?</a:t>
            </a:r>
          </a:p>
          <a:p>
            <a:r>
              <a:rPr lang="en-US" sz="2800" dirty="0"/>
              <a:t>Does the patient have impending airway compromise or respiratory failure</a:t>
            </a:r>
          </a:p>
          <a:p>
            <a:r>
              <a:rPr lang="en-US" sz="2800" dirty="0"/>
              <a:t>If none of these then “airway intact” or “patent to voice”</a:t>
            </a:r>
          </a:p>
        </p:txBody>
      </p:sp>
    </p:spTree>
    <p:extLst>
      <p:ext uri="{BB962C8B-B14F-4D97-AF65-F5344CB8AC3E}">
        <p14:creationId xmlns:p14="http://schemas.microsoft.com/office/powerpoint/2010/main" val="35208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D01F-B16E-BC69-09EE-B2C491FC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4D74-C6C4-3CAE-E31B-74B38D72FC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Are there bilateral breath sounds?</a:t>
            </a:r>
          </a:p>
          <a:p>
            <a:r>
              <a:rPr lang="en-US" sz="3200" dirty="0"/>
              <a:t>Is the patient in respiratory distress?</a:t>
            </a:r>
          </a:p>
          <a:p>
            <a:r>
              <a:rPr lang="en-US" sz="3200" dirty="0"/>
              <a:t>Is the patient hypoxic?</a:t>
            </a:r>
          </a:p>
          <a:p>
            <a:r>
              <a:rPr lang="en-US" sz="3200" dirty="0"/>
              <a:t>Are respirations agonal or does the patient have bradypnea?</a:t>
            </a:r>
          </a:p>
        </p:txBody>
      </p:sp>
    </p:spTree>
    <p:extLst>
      <p:ext uri="{BB962C8B-B14F-4D97-AF65-F5344CB8AC3E}">
        <p14:creationId xmlns:p14="http://schemas.microsoft.com/office/powerpoint/2010/main" val="32522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D716-9A00-3F89-2E3F-A7DE31C1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7190D-23C2-4938-0744-73AB89014C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733798"/>
            <a:ext cx="10396882" cy="3640788"/>
          </a:xfrm>
        </p:spPr>
        <p:txBody>
          <a:bodyPr>
            <a:noAutofit/>
          </a:bodyPr>
          <a:lstStyle/>
          <a:p>
            <a:r>
              <a:rPr lang="en-US" sz="2800" dirty="0"/>
              <a:t>Is the patient bleeding from anywhere? </a:t>
            </a:r>
          </a:p>
          <a:p>
            <a:pPr lvl="1"/>
            <a:r>
              <a:rPr lang="en-US" sz="2800" dirty="0"/>
              <a:t>Stop the bleeding or if internal give blood</a:t>
            </a:r>
          </a:p>
          <a:p>
            <a:r>
              <a:rPr lang="en-US" sz="2800" dirty="0"/>
              <a:t>Does the patient have good pulses in all extremities?</a:t>
            </a:r>
          </a:p>
          <a:p>
            <a:pPr lvl="1"/>
            <a:r>
              <a:rPr lang="en-US" sz="2800" dirty="0"/>
              <a:t>Especially to mangled extremities</a:t>
            </a:r>
          </a:p>
          <a:p>
            <a:r>
              <a:rPr lang="en-US" sz="2800" dirty="0"/>
              <a:t>Does the patient have a good blood pressure?</a:t>
            </a:r>
          </a:p>
          <a:p>
            <a:r>
              <a:rPr lang="en-US" sz="2800" dirty="0"/>
              <a:t>Is the patient tachycardic or show signs of shock?</a:t>
            </a:r>
          </a:p>
        </p:txBody>
      </p:sp>
    </p:spTree>
    <p:extLst>
      <p:ext uri="{BB962C8B-B14F-4D97-AF65-F5344CB8AC3E}">
        <p14:creationId xmlns:p14="http://schemas.microsoft.com/office/powerpoint/2010/main" val="28336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7F2A-DD9D-65DF-1093-FACA1FFA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29937-29C0-C697-8B6E-89394A1AA1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837766"/>
            <a:ext cx="10396882" cy="3536820"/>
          </a:xfrm>
        </p:spPr>
        <p:txBody>
          <a:bodyPr>
            <a:noAutofit/>
          </a:bodyPr>
          <a:lstStyle/>
          <a:p>
            <a:r>
              <a:rPr lang="en-US" sz="2800" dirty="0"/>
              <a:t>What is the patient’s GCS? </a:t>
            </a:r>
          </a:p>
          <a:p>
            <a:pPr lvl="1"/>
            <a:r>
              <a:rPr lang="en-US" sz="2800" dirty="0"/>
              <a:t>Highest is 15 (E4, V5, M6), lowest is 3</a:t>
            </a:r>
          </a:p>
          <a:p>
            <a:pPr lvl="1"/>
            <a:r>
              <a:rPr lang="en-US" sz="2800" dirty="0"/>
              <a:t>Less than 8, think intubate</a:t>
            </a:r>
          </a:p>
          <a:p>
            <a:r>
              <a:rPr lang="en-US" sz="2800" dirty="0"/>
              <a:t>Is the patient able to move all extremities? </a:t>
            </a:r>
          </a:p>
          <a:p>
            <a:r>
              <a:rPr lang="en-US" sz="2800" dirty="0"/>
              <a:t>Any obvious neurologic deficits?</a:t>
            </a:r>
          </a:p>
          <a:p>
            <a:r>
              <a:rPr lang="en-US" sz="2800" dirty="0"/>
              <a:t>Does the spine need to be immobilized?</a:t>
            </a:r>
          </a:p>
        </p:txBody>
      </p:sp>
    </p:spTree>
    <p:extLst>
      <p:ext uri="{BB962C8B-B14F-4D97-AF65-F5344CB8AC3E}">
        <p14:creationId xmlns:p14="http://schemas.microsoft.com/office/powerpoint/2010/main" val="17148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4C13-0270-1395-9EE5-02880928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23A53-BE09-DFEB-B0E7-C7B0283FF2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Have I completely exposed the patient to examine whole body for injuries?</a:t>
            </a:r>
          </a:p>
          <a:p>
            <a:pPr lvl="1"/>
            <a:r>
              <a:rPr lang="en-US" sz="3200" dirty="0"/>
              <a:t>All clothing need to be removed or cut off</a:t>
            </a:r>
          </a:p>
          <a:p>
            <a:r>
              <a:rPr lang="en-US" sz="3200" dirty="0"/>
              <a:t>After exposing the patient, what is being done to keep them warm?</a:t>
            </a:r>
          </a:p>
        </p:txBody>
      </p:sp>
    </p:spTree>
    <p:extLst>
      <p:ext uri="{BB962C8B-B14F-4D97-AF65-F5344CB8AC3E}">
        <p14:creationId xmlns:p14="http://schemas.microsoft.com/office/powerpoint/2010/main" val="17368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CEBEF-4012-E0B8-063D-A8079A28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Adjuncts to primary survey?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5C52A-AE84-E6DF-2F1A-6C62B2527A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X-ray of chest, pelvis, or mangled extremities</a:t>
            </a:r>
          </a:p>
          <a:p>
            <a:r>
              <a:rPr lang="en-US" sz="2800" dirty="0"/>
              <a:t>Ultrasound of chest and abdomen</a:t>
            </a:r>
          </a:p>
          <a:p>
            <a:pPr lvl="1"/>
            <a:r>
              <a:rPr lang="en-US" sz="2800" dirty="0"/>
              <a:t>Detect pneumothorax, hemothorax, hemopericardium, hemoperitoneum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0CB1-E50D-C9D3-6029-B2ACF5BD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 move on if unstable! Intervene!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8D269-7B01-2D10-8240-58C81B4457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any one of the primary survey elements is abnormal or unstable, Address it immediately before moving 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This is where the fun stuff happens!</a:t>
            </a:r>
          </a:p>
        </p:txBody>
      </p:sp>
    </p:spTree>
    <p:extLst>
      <p:ext uri="{BB962C8B-B14F-4D97-AF65-F5344CB8AC3E}">
        <p14:creationId xmlns:p14="http://schemas.microsoft.com/office/powerpoint/2010/main" val="15948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6413-5BA2-A176-E9D0-B183D485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Content Placeholder 4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C7B3C5C-6D2A-8C9A-98E0-C2D4428F144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5467" y="1767678"/>
            <a:ext cx="2569678" cy="3839037"/>
          </a:xfrm>
        </p:spPr>
      </p:pic>
      <p:pic>
        <p:nvPicPr>
          <p:cNvPr id="7" name="Picture 6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8EC7D88B-75FE-8B8E-19E7-6BF96742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46" y="1697594"/>
            <a:ext cx="2931841" cy="3909121"/>
          </a:xfrm>
          <a:prstGeom prst="rect">
            <a:avLst/>
          </a:prstGeom>
        </p:spPr>
      </p:pic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474C1A80-ECE2-7E30-492C-06B45CA02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60383" y="2196534"/>
            <a:ext cx="3896385" cy="29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0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9354-B520-50E5-7244-92BDC27F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50" y="436418"/>
            <a:ext cx="10396882" cy="1151965"/>
          </a:xfrm>
        </p:spPr>
        <p:txBody>
          <a:bodyPr/>
          <a:lstStyle/>
          <a:p>
            <a:r>
              <a:rPr lang="en-US" dirty="0"/>
              <a:t>Interventions in primary survey?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C2CB0-2C9D-5C34-3BD0-EF42282C77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6260" y="1484415"/>
            <a:ext cx="10901549" cy="4061361"/>
          </a:xfrm>
        </p:spPr>
        <p:txBody>
          <a:bodyPr numCol="2">
            <a:noAutofit/>
          </a:bodyPr>
          <a:lstStyle/>
          <a:p>
            <a:r>
              <a:rPr lang="en-US" sz="2800" dirty="0"/>
              <a:t>Intubation</a:t>
            </a:r>
          </a:p>
          <a:p>
            <a:r>
              <a:rPr lang="en-US" sz="2800" dirty="0"/>
              <a:t>Cricothyrotomy</a:t>
            </a:r>
          </a:p>
          <a:p>
            <a:r>
              <a:rPr lang="en-US" sz="2800" dirty="0"/>
              <a:t>Chest tube placement</a:t>
            </a:r>
          </a:p>
          <a:p>
            <a:r>
              <a:rPr lang="en-US" sz="2800" dirty="0"/>
              <a:t>Tourniquet application</a:t>
            </a:r>
          </a:p>
          <a:p>
            <a:r>
              <a:rPr lang="en-US" sz="2800" dirty="0"/>
              <a:t>Emergent fracture or dislocation reduction</a:t>
            </a:r>
          </a:p>
          <a:p>
            <a:r>
              <a:rPr lang="en-US" sz="2800" dirty="0"/>
              <a:t>Laceration closure, vessel tie off or pressure to stop bleeding</a:t>
            </a:r>
          </a:p>
          <a:p>
            <a:r>
              <a:rPr lang="en-US" sz="2800" dirty="0"/>
              <a:t>Start blood transfusion</a:t>
            </a:r>
          </a:p>
          <a:p>
            <a:r>
              <a:rPr lang="en-US" sz="2800" dirty="0"/>
              <a:t>Place large bore catheter for rapid blood product infusion</a:t>
            </a:r>
          </a:p>
          <a:p>
            <a:r>
              <a:rPr lang="en-US" sz="2800" dirty="0" err="1"/>
              <a:t>Pericadiocentesis</a:t>
            </a:r>
            <a:endParaRPr lang="en-US" sz="2800" dirty="0"/>
          </a:p>
          <a:p>
            <a:r>
              <a:rPr lang="en-US" sz="2800" dirty="0"/>
              <a:t>ED Thoracotomy</a:t>
            </a:r>
          </a:p>
        </p:txBody>
      </p:sp>
    </p:spTree>
    <p:extLst>
      <p:ext uri="{BB962C8B-B14F-4D97-AF65-F5344CB8AC3E}">
        <p14:creationId xmlns:p14="http://schemas.microsoft.com/office/powerpoint/2010/main" val="23001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8EE7-99B1-72FB-1B70-336AFB8A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6" y="317665"/>
            <a:ext cx="10396882" cy="1151965"/>
          </a:xfrm>
        </p:spPr>
        <p:txBody>
          <a:bodyPr/>
          <a:lstStyle/>
          <a:p>
            <a:r>
              <a:rPr lang="en-US" dirty="0"/>
              <a:t>Secondary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62EE-1E7F-68DD-53A8-2F85A3864F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6" y="1377538"/>
            <a:ext cx="10550431" cy="4453246"/>
          </a:xfrm>
        </p:spPr>
        <p:txBody>
          <a:bodyPr>
            <a:normAutofit/>
          </a:bodyPr>
          <a:lstStyle/>
          <a:p>
            <a:r>
              <a:rPr lang="en-US" sz="2800" dirty="0"/>
              <a:t>Perform </a:t>
            </a:r>
            <a:r>
              <a:rPr lang="en-US" sz="2800" dirty="0">
                <a:solidFill>
                  <a:srgbClr val="FF0000"/>
                </a:solidFill>
              </a:rPr>
              <a:t>more detailed head-to-toe assessment </a:t>
            </a:r>
            <a:r>
              <a:rPr lang="en-US" sz="2800" dirty="0"/>
              <a:t>evaluating for occult injuries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Collect basic patient history </a:t>
            </a:r>
            <a:r>
              <a:rPr lang="en-US" sz="2800" dirty="0"/>
              <a:t>and details of trauma MECHANISM</a:t>
            </a:r>
          </a:p>
          <a:p>
            <a:r>
              <a:rPr lang="en-US" sz="2800" dirty="0"/>
              <a:t>Give important </a:t>
            </a:r>
            <a:r>
              <a:rPr lang="en-US" sz="2800" dirty="0">
                <a:solidFill>
                  <a:srgbClr val="FF0000"/>
                </a:solidFill>
              </a:rPr>
              <a:t>medications</a:t>
            </a:r>
            <a:r>
              <a:rPr lang="en-US" sz="2800" dirty="0"/>
              <a:t>: antibiotics for open fractures, Tdap for open wounds, pain medication, etc.</a:t>
            </a:r>
          </a:p>
          <a:p>
            <a:r>
              <a:rPr lang="en-US" sz="2800" dirty="0"/>
              <a:t>If patient becomes </a:t>
            </a:r>
            <a:r>
              <a:rPr lang="en-US" sz="2800" dirty="0">
                <a:solidFill>
                  <a:srgbClr val="FF0000"/>
                </a:solidFill>
              </a:rPr>
              <a:t>unstable, go back to primary survey</a:t>
            </a:r>
          </a:p>
          <a:p>
            <a:pPr lvl="1"/>
            <a:r>
              <a:rPr lang="en-US" sz="2600" dirty="0"/>
              <a:t>May have to go to the OR before secondary survey performed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46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713A-84BA-6FAF-1123-0DE98264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368136"/>
            <a:ext cx="10583919" cy="1469630"/>
          </a:xfrm>
        </p:spPr>
        <p:txBody>
          <a:bodyPr>
            <a:normAutofit fontScale="90000"/>
          </a:bodyPr>
          <a:lstStyle/>
          <a:p>
            <a:r>
              <a:rPr lang="en-US" dirty="0"/>
              <a:t>Decide on advanced imaging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A71F4-6816-DABE-D7CF-84AB08BD24B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CT scans are helpful but may not be available in many developing countries</a:t>
            </a:r>
          </a:p>
          <a:p>
            <a:r>
              <a:rPr lang="en-US" sz="2800" dirty="0"/>
              <a:t>May need to rely on Ultrasound, x-ray or serial exams/observation</a:t>
            </a:r>
          </a:p>
        </p:txBody>
      </p:sp>
    </p:spTree>
    <p:extLst>
      <p:ext uri="{BB962C8B-B14F-4D97-AF65-F5344CB8AC3E}">
        <p14:creationId xmlns:p14="http://schemas.microsoft.com/office/powerpoint/2010/main" val="470164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F9A4-76D6-9EAD-11E9-A6A7EB9F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 your site specific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5D5F8-71B7-3E85-C593-98824360F1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Decide quickly if patient needs emergent transfer </a:t>
            </a:r>
            <a:r>
              <a:rPr lang="en-US" sz="2800" dirty="0"/>
              <a:t>to higher level of care</a:t>
            </a:r>
          </a:p>
          <a:p>
            <a:r>
              <a:rPr lang="en-US" sz="2800" dirty="0"/>
              <a:t>Can sometimes have someone start this process while resuscitation/stabilization is occurring</a:t>
            </a:r>
          </a:p>
          <a:p>
            <a:r>
              <a:rPr lang="en-US" sz="2800" dirty="0"/>
              <a:t>KNOW WHERE THE SPECIALIST RESOURCES ARE LOCATED IN YOUR REGION</a:t>
            </a:r>
          </a:p>
        </p:txBody>
      </p:sp>
    </p:spTree>
    <p:extLst>
      <p:ext uri="{BB962C8B-B14F-4D97-AF65-F5344CB8AC3E}">
        <p14:creationId xmlns:p14="http://schemas.microsoft.com/office/powerpoint/2010/main" val="4113386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D2B4-E5C7-CF47-7638-14D1AA57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TIME TO PRACTICE!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A924-FC70-681F-DF3A-65FF2F365E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SPLIT UP INTO GROUPS OF 4-6</a:t>
            </a:r>
          </a:p>
          <a:p>
            <a:r>
              <a:rPr lang="en-US" sz="2800" dirty="0"/>
              <a:t>ONE PERSON WILL BE </a:t>
            </a:r>
            <a:r>
              <a:rPr lang="en-US" sz="2800" dirty="0" err="1"/>
              <a:t>FACILITATOr</a:t>
            </a:r>
            <a:endParaRPr lang="en-US" sz="2800" dirty="0"/>
          </a:p>
          <a:p>
            <a:r>
              <a:rPr lang="en-US" sz="2800" dirty="0"/>
              <a:t>DESIGNATE TEAM ROLES TO STABILIZE THE PATIENT </a:t>
            </a:r>
          </a:p>
        </p:txBody>
      </p:sp>
    </p:spTree>
    <p:extLst>
      <p:ext uri="{BB962C8B-B14F-4D97-AF65-F5344CB8AC3E}">
        <p14:creationId xmlns:p14="http://schemas.microsoft.com/office/powerpoint/2010/main" val="2546328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6F01-0DEE-52E7-F40D-164C62F3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C1259-41AE-562E-DA4C-E92218D2C6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TRAUMA IS A MAJOR PUBLIC HEALTH PROBLEM WORLDWIDE</a:t>
            </a:r>
          </a:p>
          <a:p>
            <a:r>
              <a:rPr lang="en-US" sz="2400" dirty="0"/>
              <a:t>YOU DON’T HAVE TO BE A SPECIALIZED SURGEON TO LEARN HOW TO STABILIZE A TRAUMA PATIENT</a:t>
            </a:r>
          </a:p>
          <a:p>
            <a:r>
              <a:rPr lang="en-US" sz="2400" dirty="0"/>
              <a:t>WHEREVER YOU SERVE, YOU CAN IMPROVE THE CAPACITY TO CARE FOR THE CRITICALLY INJURED</a:t>
            </a:r>
          </a:p>
          <a:p>
            <a:r>
              <a:rPr lang="en-US" sz="2400" dirty="0"/>
              <a:t>PRAY AND ASK GOD IF HE IS CALLING YOU TO SERVE THOSE WHO ARE IN CRISIS OR TRAUMATIZED</a:t>
            </a:r>
          </a:p>
        </p:txBody>
      </p:sp>
    </p:spTree>
    <p:extLst>
      <p:ext uri="{BB962C8B-B14F-4D97-AF65-F5344CB8AC3E}">
        <p14:creationId xmlns:p14="http://schemas.microsoft.com/office/powerpoint/2010/main" val="3269513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91449-6ED6-080C-AD43-5AEB2C1F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54" y="331450"/>
            <a:ext cx="10396882" cy="115196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A640D-9571-6339-E53D-AE004C9EF3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5484" y="1335506"/>
            <a:ext cx="10515023" cy="403908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https://www.who.int/bulletin/volumes/87/4/08-052290/en/</a:t>
            </a:r>
            <a:r>
              <a:rPr lang="en-US" dirty="0"/>
              <a:t> “Injuries: The neglected burden in developing countries” in WHO archives</a:t>
            </a:r>
          </a:p>
          <a:p>
            <a:r>
              <a:rPr lang="en-US" dirty="0">
                <a:hlinkClick r:id="rId3"/>
              </a:rPr>
              <a:t>https://www.who.int/bulletin/volumes/97/5/18-213074/en/</a:t>
            </a:r>
            <a:r>
              <a:rPr lang="en-US" dirty="0"/>
              <a:t> “Trauma care and development assistance: opportunities to reduce the burden of injury and strengthen health systems” in WHO archives</a:t>
            </a:r>
          </a:p>
          <a:p>
            <a:r>
              <a:rPr lang="en-US" dirty="0">
                <a:hlinkClick r:id="rId4"/>
              </a:rPr>
              <a:t>https://borgenproject.org/trauma-care-in-developing-countries/</a:t>
            </a:r>
            <a:r>
              <a:rPr lang="en-US" dirty="0"/>
              <a:t> “The importance of trauma care in developing countries” on Borden project website</a:t>
            </a:r>
          </a:p>
          <a:p>
            <a:r>
              <a:rPr lang="en-US" dirty="0">
                <a:hlinkClick r:id="rId5"/>
              </a:rPr>
              <a:t>https://www.acep.org/globalassets/uploads/uploaded-files/acep/membership/sections-of-membership/intnatl/current-articles/006----injury-prevention-razzak---sasser---kellerman.pdf</a:t>
            </a:r>
            <a:r>
              <a:rPr lang="en-US" dirty="0"/>
              <a:t> ACEP article on injury prevention</a:t>
            </a:r>
          </a:p>
          <a:p>
            <a:r>
              <a:rPr lang="en-US" dirty="0">
                <a:hlinkClick r:id="rId5"/>
              </a:rPr>
              <a:t>https://www.acep.org/globalassets/uploads/uploaded-files/acep/membership/sections-of-membership/intnatl/current-articles/006----injury-prevention-razzak---sasser---kellerman.pdf</a:t>
            </a:r>
            <a:r>
              <a:rPr lang="en-US" dirty="0"/>
              <a:t>  - Injury Prevention article on ACEP from Journal Emergency Medicine clinics of North America 2005</a:t>
            </a:r>
          </a:p>
          <a:p>
            <a:r>
              <a:rPr lang="en-US" dirty="0">
                <a:hlinkClick r:id="rId6"/>
              </a:rPr>
              <a:t>http://fogartyfellows.org/news/2014/10/ronmaio/</a:t>
            </a:r>
            <a:r>
              <a:rPr lang="en-US" dirty="0"/>
              <a:t> </a:t>
            </a:r>
            <a:r>
              <a:rPr lang="en-US" dirty="0" err="1"/>
              <a:t>fogarty</a:t>
            </a:r>
            <a:r>
              <a:rPr lang="en-US" dirty="0"/>
              <a:t> fellows article</a:t>
            </a:r>
          </a:p>
          <a:p>
            <a:r>
              <a:rPr lang="en-US" dirty="0">
                <a:hlinkClick r:id="rId7"/>
              </a:rPr>
              <a:t>https://www.upstate.edu/surgery/healthcare/trauma/Trauma-Room-Checklist.pdf</a:t>
            </a:r>
            <a:r>
              <a:rPr lang="en-US" dirty="0"/>
              <a:t> Trauma supply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18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6C43-B918-03BF-C626-6DB4C86C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6EFA-5EC3-78D9-A490-F38E63FD0A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https://www.researchgate.net/figure/Anterior-posterior-X-ray-pelvis-view-preinterventional-showing-clearly-the-posterior_fig1_315348950</a:t>
            </a:r>
            <a:r>
              <a:rPr lang="en-US" dirty="0"/>
              <a:t> hip dislocation photo</a:t>
            </a:r>
          </a:p>
          <a:p>
            <a:r>
              <a:rPr lang="en-US" dirty="0">
                <a:hlinkClick r:id="rId3"/>
              </a:rPr>
              <a:t>https://m.facebook.com/trumed/photos/?tab=album&amp;album_id=10150693351427350</a:t>
            </a:r>
            <a:r>
              <a:rPr lang="en-US" dirty="0"/>
              <a:t> Bring it photo</a:t>
            </a:r>
          </a:p>
          <a:p>
            <a:r>
              <a:rPr lang="en-US" dirty="0">
                <a:hlinkClick r:id="rId4"/>
              </a:rPr>
              <a:t>https://www.trumed.org/locations/truman-medical-center-hospital-hill/</a:t>
            </a:r>
            <a:r>
              <a:rPr lang="en-US" dirty="0"/>
              <a:t> TMC building photo</a:t>
            </a:r>
          </a:p>
          <a:p>
            <a:r>
              <a:rPr lang="en-US" dirty="0">
                <a:hlinkClick r:id="rId5"/>
              </a:rPr>
              <a:t>https://www.facebook.com/UMKCEM/</a:t>
            </a:r>
            <a:r>
              <a:rPr lang="en-US" dirty="0"/>
              <a:t> TMC trauma bay photo</a:t>
            </a:r>
          </a:p>
          <a:p>
            <a:r>
              <a:rPr lang="en-US" dirty="0">
                <a:hlinkClick r:id="rId6"/>
              </a:rPr>
              <a:t>https://www.beuschelsales.com/assessing-and-mitigating-risk-in-your-facility/</a:t>
            </a:r>
            <a:r>
              <a:rPr lang="en-US" dirty="0"/>
              <a:t> - Injury Pyramid picture</a:t>
            </a:r>
          </a:p>
          <a:p>
            <a:r>
              <a:rPr lang="en-US" dirty="0">
                <a:hlinkClick r:id="rId7"/>
              </a:rPr>
              <a:t>https://www.youtube.com/watch?v=Fws1XkcTHys</a:t>
            </a:r>
            <a:r>
              <a:rPr lang="en-US" dirty="0"/>
              <a:t> – 6 man Indian bicycle picture</a:t>
            </a:r>
          </a:p>
          <a:p>
            <a:r>
              <a:rPr lang="en-US" dirty="0">
                <a:hlinkClick r:id="rId8"/>
              </a:rPr>
              <a:t>https://www.facs.org/quality-programs/trauma/systems/field-triage-guidelines/</a:t>
            </a:r>
            <a:r>
              <a:rPr lang="en-US" dirty="0"/>
              <a:t> Trauma Field Guidelines</a:t>
            </a:r>
          </a:p>
          <a:p>
            <a:r>
              <a:rPr lang="en-US" dirty="0">
                <a:hlinkClick r:id="rId9"/>
              </a:rPr>
              <a:t>https://www.flickr.com/photos/x-ray_delta_one/3847575044/in/photostream/</a:t>
            </a:r>
            <a:r>
              <a:rPr lang="en-US" dirty="0"/>
              <a:t> Boy scout picture</a:t>
            </a:r>
          </a:p>
        </p:txBody>
      </p:sp>
    </p:spTree>
    <p:extLst>
      <p:ext uri="{BB962C8B-B14F-4D97-AF65-F5344CB8AC3E}">
        <p14:creationId xmlns:p14="http://schemas.microsoft.com/office/powerpoint/2010/main" val="199210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amily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89A50D8-E403-35FB-31DC-85C122EDEF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223" y="340412"/>
            <a:ext cx="3297873" cy="5170051"/>
          </a:xfrm>
        </p:spPr>
      </p:pic>
      <p:pic>
        <p:nvPicPr>
          <p:cNvPr id="7" name="Picture 6" descr="A group of people posing for a photo in front of a christmas tree&#10;&#10;Description automatically generated">
            <a:extLst>
              <a:ext uri="{FF2B5EF4-FFF2-40B4-BE49-F238E27FC236}">
                <a16:creationId xmlns:a16="http://schemas.microsoft.com/office/drawing/2014/main" id="{7C7EACF6-DC8B-C5BA-9E73-3C0A85E5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766" y="340412"/>
            <a:ext cx="5958246" cy="51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176025D-36E5-89ED-9144-9F064A95C4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9679" y="117473"/>
            <a:ext cx="4419253" cy="3311525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82A389-81C5-30B4-7BFF-93A15718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80" y="117474"/>
            <a:ext cx="5094655" cy="3311525"/>
          </a:xfrm>
          <a:prstGeom prst="rect">
            <a:avLst/>
          </a:prstGeom>
        </p:spPr>
      </p:pic>
      <p:pic>
        <p:nvPicPr>
          <p:cNvPr id="9" name="Picture 8" descr="A person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EAAF8A89-49C3-A5A1-0EAE-6DE626AB4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80" y="3467766"/>
            <a:ext cx="4419252" cy="2946167"/>
          </a:xfrm>
          <a:prstGeom prst="rect">
            <a:avLst/>
          </a:prstGeom>
        </p:spPr>
      </p:pic>
      <p:pic>
        <p:nvPicPr>
          <p:cNvPr id="11" name="Picture 10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D77B55D-0C90-39E2-DD11-515198C46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480" y="3709501"/>
            <a:ext cx="5124118" cy="24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2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9678" y="3748085"/>
            <a:ext cx="252644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24E77-7940-9CC2-9A46-319C611C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07" y="1044250"/>
            <a:ext cx="9841575" cy="2646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My vision for Emergency Care</a:t>
            </a:r>
          </a:p>
        </p:txBody>
      </p:sp>
    </p:spTree>
    <p:extLst>
      <p:ext uri="{BB962C8B-B14F-4D97-AF65-F5344CB8AC3E}">
        <p14:creationId xmlns:p14="http://schemas.microsoft.com/office/powerpoint/2010/main" val="273843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1447-6875-4C60-9BAB-49906D9F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a case</a:t>
            </a:r>
          </a:p>
        </p:txBody>
      </p:sp>
      <p:pic>
        <p:nvPicPr>
          <p:cNvPr id="9" name="Content Placeholder 8" descr="A picture containing text, outdoor, green, people&#10;&#10;Description automatically generated">
            <a:extLst>
              <a:ext uri="{FF2B5EF4-FFF2-40B4-BE49-F238E27FC236}">
                <a16:creationId xmlns:a16="http://schemas.microsoft.com/office/drawing/2014/main" id="{753B5494-0445-47F4-ADC8-B5C6911353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52490"/>
            <a:ext cx="6726891" cy="4410685"/>
          </a:xfrm>
        </p:spPr>
      </p:pic>
      <p:pic>
        <p:nvPicPr>
          <p:cNvPr id="11" name="Picture 10" descr="A red door with signs on it&#10;&#10;Description automatically generated with low confidence">
            <a:extLst>
              <a:ext uri="{FF2B5EF4-FFF2-40B4-BE49-F238E27FC236}">
                <a16:creationId xmlns:a16="http://schemas.microsoft.com/office/drawing/2014/main" id="{496EB6E9-F11B-4E7D-918F-D6831DB7F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25" y="585411"/>
            <a:ext cx="4110892" cy="54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4861-7852-4271-996B-563CD2E6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was used to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17DC5B-2ED7-408F-A6C5-3FE914FF7B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86131" y="1900951"/>
            <a:ext cx="4865739" cy="389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08BC3-682B-4196-9AF7-F2DDCF05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1927"/>
            <a:ext cx="5421642" cy="32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5726</TotalTime>
  <Words>1922</Words>
  <Application>Microsoft Macintosh PowerPoint</Application>
  <PresentationFormat>Widescreen</PresentationFormat>
  <Paragraphs>217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Impact</vt:lpstr>
      <vt:lpstr>Main Event</vt:lpstr>
      <vt:lpstr>Trauma Evaluation and Stabilization</vt:lpstr>
      <vt:lpstr>Financial Disclosures</vt:lpstr>
      <vt:lpstr>Objectives</vt:lpstr>
      <vt:lpstr>Introduction</vt:lpstr>
      <vt:lpstr>PowerPoint Presentation</vt:lpstr>
      <vt:lpstr>PowerPoint Presentation</vt:lpstr>
      <vt:lpstr>My vision for Emergency Care</vt:lpstr>
      <vt:lpstr>Start with a case</vt:lpstr>
      <vt:lpstr>What I was used to</vt:lpstr>
      <vt:lpstr>Modo where I trained </vt:lpstr>
      <vt:lpstr>The trauma room in Honduras</vt:lpstr>
      <vt:lpstr>Trauma case</vt:lpstr>
      <vt:lpstr>Pelvis X-ray</vt:lpstr>
      <vt:lpstr>How to Manage?</vt:lpstr>
      <vt:lpstr>Friendships formed</vt:lpstr>
      <vt:lpstr>Thoughts from this experience</vt:lpstr>
      <vt:lpstr>Defining the problem</vt:lpstr>
      <vt:lpstr>Injury pyramid</vt:lpstr>
      <vt:lpstr>The economics of Trauma</vt:lpstr>
      <vt:lpstr>Vulnerabilities of developing world</vt:lpstr>
      <vt:lpstr>EMS in Honduras</vt:lpstr>
      <vt:lpstr>Vulnerabilities of developing world</vt:lpstr>
      <vt:lpstr>How do we get the opportunity to minister to those THAT HAVE BEEN TRAUMATIZED?</vt:lpstr>
      <vt:lpstr>Evaluating the critically injured</vt:lpstr>
      <vt:lpstr>First Step – check your own pulse</vt:lpstr>
      <vt:lpstr>Be prepared!</vt:lpstr>
      <vt:lpstr>necessary supplies for Trauma Room</vt:lpstr>
      <vt:lpstr>Need Tiered/graded approach</vt:lpstr>
      <vt:lpstr>PowerPoint Presentation</vt:lpstr>
      <vt:lpstr>Who is mobilized (depends on site and resources)</vt:lpstr>
      <vt:lpstr>Assignment of roles</vt:lpstr>
      <vt:lpstr>The ABCDE’s of Primary survey?</vt:lpstr>
      <vt:lpstr>Airway</vt:lpstr>
      <vt:lpstr>Breathing?</vt:lpstr>
      <vt:lpstr>Circulation?</vt:lpstr>
      <vt:lpstr>Disability?</vt:lpstr>
      <vt:lpstr>Exposure?</vt:lpstr>
      <vt:lpstr>Adjuncts to primary survey?</vt:lpstr>
      <vt:lpstr>Don’t move on if unstable! Intervene!</vt:lpstr>
      <vt:lpstr>Interventions in primary survey?</vt:lpstr>
      <vt:lpstr>Secondary Survey</vt:lpstr>
      <vt:lpstr>Decide on advanced imaging and management</vt:lpstr>
      <vt:lpstr>Know your site specific resources</vt:lpstr>
      <vt:lpstr>NOW TIME TO PRACTICE!</vt:lpstr>
      <vt:lpstr>CONCLUSION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Evaluation and Stabilization</dc:title>
  <dc:creator>Kirsten Mark</dc:creator>
  <cp:lastModifiedBy>Kirsten Mark</cp:lastModifiedBy>
  <cp:revision>2</cp:revision>
  <dcterms:created xsi:type="dcterms:W3CDTF">2023-02-06T17:30:19Z</dcterms:created>
  <dcterms:modified xsi:type="dcterms:W3CDTF">2023-02-10T16:57:04Z</dcterms:modified>
</cp:coreProperties>
</file>