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3"/>
  </p:notesMasterIdLst>
  <p:sldIdLst>
    <p:sldId id="534" r:id="rId2"/>
    <p:sldId id="258" r:id="rId3"/>
    <p:sldId id="732" r:id="rId4"/>
    <p:sldId id="753" r:id="rId5"/>
    <p:sldId id="734" r:id="rId6"/>
    <p:sldId id="754" r:id="rId7"/>
    <p:sldId id="736" r:id="rId8"/>
    <p:sldId id="738" r:id="rId9"/>
    <p:sldId id="755" r:id="rId10"/>
    <p:sldId id="739" r:id="rId11"/>
    <p:sldId id="756" r:id="rId12"/>
    <p:sldId id="735" r:id="rId13"/>
    <p:sldId id="757" r:id="rId14"/>
    <p:sldId id="740" r:id="rId15"/>
    <p:sldId id="741" r:id="rId16"/>
    <p:sldId id="742" r:id="rId17"/>
    <p:sldId id="758" r:id="rId18"/>
    <p:sldId id="743" r:id="rId19"/>
    <p:sldId id="725" r:id="rId20"/>
    <p:sldId id="745" r:id="rId21"/>
    <p:sldId id="746" r:id="rId22"/>
    <p:sldId id="747" r:id="rId23"/>
    <p:sldId id="748" r:id="rId24"/>
    <p:sldId id="749" r:id="rId25"/>
    <p:sldId id="750" r:id="rId26"/>
    <p:sldId id="751" r:id="rId27"/>
    <p:sldId id="752" r:id="rId28"/>
    <p:sldId id="587" r:id="rId29"/>
    <p:sldId id="731" r:id="rId30"/>
    <p:sldId id="637" r:id="rId31"/>
    <p:sldId id="75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5" autoAdjust="0"/>
    <p:restoredTop sz="75139" autoAdjust="0"/>
  </p:normalViewPr>
  <p:slideViewPr>
    <p:cSldViewPr snapToGrid="0">
      <p:cViewPr varScale="1">
        <p:scale>
          <a:sx n="61" d="100"/>
          <a:sy n="61" d="100"/>
        </p:scale>
        <p:origin x="-1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CFF100E7-E4B7-AC45-B452-5923F4A5A400}" type="datetime1">
              <a:rPr lang="en-US"/>
              <a:pPr>
                <a:defRPr/>
              </a:pPr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556F2D4-DCA3-234B-9905-C90FDE63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2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ＭＳ Ｐゴシック" pitchFamily="1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ea typeface="ＭＳ Ｐゴシック" pitchFamily="28" charset="-128"/>
                <a:cs typeface="ＭＳ Ｐゴシック" pitchFamily="28" charset="-128"/>
              </a:rPr>
              <a:t>Title:</a:t>
            </a:r>
          </a:p>
          <a:p>
            <a:pPr>
              <a:lnSpc>
                <a:spcPct val="90000"/>
              </a:lnSpc>
              <a:defRPr/>
            </a:pPr>
            <a:r>
              <a:rPr lang="en-US" b="1" i="0" dirty="0" smtClean="0">
                <a:ea typeface="ＭＳ Ｐゴシック" pitchFamily="-105" charset="-128"/>
                <a:cs typeface="ＭＳ Ｐゴシック" pitchFamily="-105" charset="-128"/>
              </a:rPr>
              <a:t>Suturing</a:t>
            </a:r>
            <a:r>
              <a:rPr lang="en-US" b="1" i="0" baseline="0" dirty="0" smtClean="0">
                <a:ea typeface="ＭＳ Ｐゴシック" pitchFamily="-105" charset="-128"/>
                <a:cs typeface="ＭＳ Ｐゴシック" pitchFamily="-105" charset="-128"/>
              </a:rPr>
              <a:t> Techniques</a:t>
            </a:r>
            <a:endParaRPr lang="en-US" b="1" i="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28" charset="-128"/>
                <a:cs typeface="ＭＳ Ｐゴシック" pitchFamily="28" charset="-128"/>
              </a:rPr>
              <a:t>Nicholas Comninellis, MD, MPH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28" charset="-128"/>
                <a:cs typeface="ＭＳ Ｐゴシック" pitchFamily="28" charset="-128"/>
              </a:rPr>
              <a:t>President, Institute for International Medicine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ea typeface="ＭＳ Ｐゴシック" pitchFamily="28" charset="-128"/>
                <a:cs typeface="ＭＳ Ｐゴシック" pitchFamily="28" charset="-128"/>
              </a:rPr>
              <a:t>Learning Objectives: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rPr>
              <a:t>At the completion of this presentation, participants will be able to: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rPr>
              <a:t>• Assess wounds appropriate for closure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rPr>
              <a:t>• Select appropriate local </a:t>
            </a:r>
            <a:r>
              <a:rPr lang="en-US" dirty="0" smtClean="0">
                <a:solidFill>
                  <a:schemeClr val="tx2"/>
                </a:solidFill>
                <a:ea typeface="Verdana"/>
                <a:cs typeface="Verdana"/>
              </a:rPr>
              <a:t>anesthesia</a:t>
            </a:r>
            <a:endParaRPr lang="en-US" sz="800" kern="1200" dirty="0" smtClean="0">
              <a:solidFill>
                <a:schemeClr val="tx2"/>
              </a:solidFill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None/>
            </a:pP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Verdana"/>
                <a:cs typeface="Verdana"/>
              </a:rPr>
              <a:t>• Select fitting suture materials</a:t>
            </a:r>
          </a:p>
          <a:p>
            <a:pPr>
              <a:buNone/>
            </a:pPr>
            <a:r>
              <a:rPr lang="en-US" sz="800" kern="1200" dirty="0" smtClean="0">
                <a:solidFill>
                  <a:schemeClr val="tx2"/>
                </a:solidFill>
                <a:latin typeface="+mn-lt"/>
                <a:ea typeface="Verdana"/>
                <a:cs typeface="Verdana"/>
              </a:rPr>
              <a:t>• Demonstrate core suturing techniques</a:t>
            </a:r>
            <a:endParaRPr lang="en-US" sz="800" kern="1200" dirty="0" smtClean="0">
              <a:solidFill>
                <a:schemeClr val="tx2"/>
              </a:solidFill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200" dirty="0" smtClean="0">
              <a:solidFill>
                <a:schemeClr val="tx2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Abstract</a:t>
            </a:r>
          </a:p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Basic wound care and laceration</a:t>
            </a:r>
            <a:r>
              <a:rPr lang="en-US" sz="1200" b="0" baseline="0" dirty="0" smtClean="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 closure techniques are essential clinical skills. This session will utilize pigs feet, suture, and suturing instruments to instruct participants in hands-on suturing technique, with additional appropriate attention to wound assessment, preparation, and local </a:t>
            </a:r>
            <a:r>
              <a:rPr lang="en-US" b="0" dirty="0" smtClean="0">
                <a:solidFill>
                  <a:schemeClr val="tx2"/>
                </a:solidFill>
                <a:ea typeface="Verdana"/>
                <a:cs typeface="Verdana"/>
              </a:rPr>
              <a:t>anesthesia.</a:t>
            </a:r>
            <a:endParaRPr lang="en-US" sz="800" b="0" kern="1200" dirty="0" smtClean="0">
              <a:solidFill>
                <a:schemeClr val="tx2"/>
              </a:solidFill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200" b="1" dirty="0" smtClean="0">
              <a:solidFill>
                <a:schemeClr val="tx2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8119FF-00F5-4146-A81E-768C662819EB}" type="slidenum">
              <a:rPr lang="en-US" smtClean="0">
                <a:latin typeface="Times" pitchFamily="-105" charset="0"/>
              </a:rPr>
              <a:pPr/>
              <a:t>1</a:t>
            </a:fld>
            <a:endParaRPr lang="en-US" smtClean="0">
              <a:latin typeface="Times" pitchFamily="-10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source: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en.wikipedia.org/wiki/Suture_materials_comparison_chart</a:t>
            </a:r>
            <a:endParaRPr lang="en-US" dirty="0" smtClean="0"/>
          </a:p>
          <a:p>
            <a:r>
              <a:rPr lang="en-US" dirty="0" smtClean="0"/>
              <a:t>2012-05-26</a:t>
            </a: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the name "</a:t>
            </a:r>
            <a:r>
              <a:rPr lang="en-US" dirty="0" err="1" smtClean="0"/>
              <a:t>Vicryl</a:t>
            </a:r>
            <a:r>
              <a:rPr lang="en-US" dirty="0" smtClean="0"/>
              <a:t>" is a trademark of Ethicon, the term "</a:t>
            </a:r>
            <a:r>
              <a:rPr lang="en-US" dirty="0" err="1" smtClean="0"/>
              <a:t>vicryl</a:t>
            </a:r>
            <a:r>
              <a:rPr lang="en-US" dirty="0" smtClean="0"/>
              <a:t>" has been used generically referring to any synthetic absorbable suture made primarily of </a:t>
            </a:r>
            <a:r>
              <a:rPr lang="en-US" dirty="0" err="1" smtClean="0"/>
              <a:t>polyglycolic</a:t>
            </a:r>
            <a:r>
              <a:rPr lang="en-US" dirty="0" smtClean="0"/>
              <a:t> acid. Other brands of </a:t>
            </a:r>
            <a:r>
              <a:rPr lang="en-US" dirty="0" err="1" smtClean="0"/>
              <a:t>polyglycolic</a:t>
            </a:r>
            <a:r>
              <a:rPr lang="en-US" dirty="0" smtClean="0"/>
              <a:t> acid suture include </a:t>
            </a:r>
            <a:r>
              <a:rPr lang="en-US" dirty="0" err="1" smtClean="0"/>
              <a:t>Surgicryl</a:t>
            </a:r>
            <a:r>
              <a:rPr lang="en-US" dirty="0" smtClean="0"/>
              <a:t>, </a:t>
            </a:r>
            <a:r>
              <a:rPr lang="en-US" dirty="0" err="1" smtClean="0"/>
              <a:t>Polysorb</a:t>
            </a:r>
            <a:r>
              <a:rPr lang="en-US" dirty="0" smtClean="0"/>
              <a:t> and </a:t>
            </a:r>
            <a:r>
              <a:rPr lang="en-US" dirty="0" err="1" smtClean="0"/>
              <a:t>Dexon</a:t>
            </a:r>
            <a:r>
              <a:rPr lang="en-US" dirty="0" smtClean="0"/>
              <a:t>, all of which are manufactured by different companies.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source: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en.wikipedia.org/wiki/Prolene</a:t>
            </a:r>
            <a:r>
              <a:rPr lang="en-US" dirty="0" smtClean="0"/>
              <a:t>/</a:t>
            </a:r>
          </a:p>
          <a:p>
            <a:r>
              <a:rPr lang="en-US" dirty="0" smtClean="0"/>
              <a:t>2012-05-27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source: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www.needles.cn</a:t>
            </a:r>
            <a:r>
              <a:rPr lang="en-US" dirty="0" smtClean="0"/>
              <a:t>/</a:t>
            </a:r>
          </a:p>
          <a:p>
            <a:r>
              <a:rPr lang="en-US" dirty="0" smtClean="0"/>
              <a:t>2012-05-27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http://gardenrain.wordpress.com/2010/01/02/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061E9-87A3-2348-AC4D-E9A7DC9FEA1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http://gardenrain.wordpress.com/2010/01/02/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061E9-87A3-2348-AC4D-E9A7DC9FEA1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http://gardenrain.wordpress.com/2010/01/02/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061E9-87A3-2348-AC4D-E9A7DC9FEA1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http://gardenrain.wordpress.com/2010/01/02/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061E9-87A3-2348-AC4D-E9A7DC9FEA15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16" charset="-128"/>
                <a:cs typeface="ＭＳ Ｐゴシック" pitchFamily="16" charset="-128"/>
              </a:rPr>
              <a:t>Image Source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16" charset="-128"/>
              <a:cs typeface="ＭＳ Ｐゴシック" pitchFamily="1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6" charset="-128"/>
                <a:cs typeface="ＭＳ Ｐゴシック" pitchFamily="16" charset="-128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16" charset="-128"/>
                <a:cs typeface="ＭＳ Ｐゴシック" pitchFamily="16" charset="-128"/>
              </a:rPr>
              <a:t>www.tehrantimes.com/index_View.asp?code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16" charset="-128"/>
                <a:cs typeface="ＭＳ Ｐゴシック" pitchFamily="16" charset="-128"/>
              </a:rPr>
              <a:t>=213886</a:t>
            </a:r>
          </a:p>
          <a:p>
            <a:endParaRPr lang="en-US" dirty="0" smtClean="0"/>
          </a:p>
          <a:p>
            <a:r>
              <a:rPr lang="en-US" dirty="0" smtClean="0"/>
              <a:t>Image Source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www.ivi.org/program/tr_je_program.html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7E1EDF-448F-0C43-B641-4BF7D2B0088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http://gardenrain.wordpress.com/2010/01/02/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061E9-87A3-2348-AC4D-E9A7DC9FEA15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6F2D4-DCA3-234B-9905-C90FDE633E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Helvetica" charset="0"/>
            </a:endParaRPr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6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FA44-C61B-D94A-8E8B-5E800715E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DCEB-6159-EA4E-BB6A-2C721BAA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7FC9-79CB-4845-AA60-E7E233873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D441-F28B-4546-B7BE-71BEFEA75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FFA2-191C-8D4C-B7BD-F0E2F306E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ECCF-8092-1B46-9406-E67AEEA8E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201A-226B-F740-9462-2F3E9FDB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6951-9FA4-C74D-A901-63E35B049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4051-605C-AD4B-B185-8FEC3DFBC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EB8B-9D50-EE42-80F5-3951CAAF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AB6C-EFA1-6E4C-8AD1-B541039F0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F2FF-B6E9-164E-B229-5844F33E4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0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7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3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1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2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4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5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6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7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8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9280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CE453743-5817-3644-9502-5CCC0588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  <a:ea typeface="ＭＳ Ｐゴシック" pitchFamily="-60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  <a:ea typeface="ＭＳ Ｐゴシック" pitchFamily="-60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  <a:ea typeface="ＭＳ Ｐゴシック" pitchFamily="-60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-105" charset="2"/>
        <a:buChar char="n"/>
        <a:defRPr sz="3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5" charset="2"/>
        <a:buChar char="n"/>
        <a:defRPr sz="2800">
          <a:solidFill>
            <a:schemeClr val="tx1"/>
          </a:solidFill>
          <a:latin typeface="+mn-lt"/>
          <a:ea typeface="ＭＳ Ｐゴシック" pitchFamily="-6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6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6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6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6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6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6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6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gpvec.unl.edu/files/WesternU/SurgerySuturePatternsT.Sissener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64885" y="312057"/>
            <a:ext cx="3886200" cy="4191000"/>
          </a:xfrm>
          <a:noFill/>
        </p:spPr>
        <p:txBody>
          <a:bodyPr lIns="90488" tIns="44450" rIns="90488" bIns="44450" anchor="ctr"/>
          <a:lstStyle/>
          <a:p>
            <a:pPr algn="ctr" eaLnBrk="1" hangingPunct="1"/>
            <a:r>
              <a:rPr lang="en-US" sz="4800" b="1" dirty="0" smtClean="0"/>
              <a:t>Suturing &amp; Wound Care Techniques</a:t>
            </a:r>
            <a:endParaRPr lang="en-US" sz="4800" b="1" i="1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7" name="Picture 6" descr="foster &amp; nicholas OR 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772" y="580572"/>
            <a:ext cx="3098799" cy="3755324"/>
          </a:xfrm>
          <a:prstGeom prst="rect">
            <a:avLst/>
          </a:prstGeom>
        </p:spPr>
      </p:pic>
      <p:pic>
        <p:nvPicPr>
          <p:cNvPr id="4" name="Picture 3" descr="inmed-logo-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4815622"/>
            <a:ext cx="6277429" cy="1770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1628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Add Epinephrine Or Not?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9496" y="1773421"/>
            <a:ext cx="7696200" cy="4419600"/>
          </a:xfrm>
        </p:spPr>
        <p:txBody>
          <a:bodyPr/>
          <a:lstStyle/>
          <a:p>
            <a:pPr marL="576072" lvl="2" indent="-5715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Epinephrine </a:t>
            </a:r>
            <a:r>
              <a:rPr lang="en-US" sz="3600" dirty="0" smtClean="0">
                <a:solidFill>
                  <a:schemeClr val="tx2"/>
                </a:solidFill>
              </a:rPr>
              <a:t>controls wound bleed in highly vascularized tissue.</a:t>
            </a:r>
          </a:p>
          <a:p>
            <a:pPr marL="576072" lvl="2" indent="-5715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Epinephrine </a:t>
            </a:r>
            <a:r>
              <a:rPr lang="en-US" sz="3600" dirty="0" smtClean="0">
                <a:solidFill>
                  <a:schemeClr val="tx2"/>
                </a:solidFill>
              </a:rPr>
              <a:t>also carries risk for tissue ischemia</a:t>
            </a:r>
          </a:p>
          <a:p>
            <a:pPr marL="576072" lvl="2" indent="-5715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rgbClr val="FF0000"/>
                </a:solidFill>
              </a:rPr>
              <a:t>Therefore</a:t>
            </a:r>
            <a:r>
              <a:rPr lang="en-US" sz="3600" dirty="0" smtClean="0">
                <a:solidFill>
                  <a:srgbClr val="FF0000"/>
                </a:solidFill>
              </a:rPr>
              <a:t>, do not use epinephrine on areas of terminal circulation such as fingers, toes, nose, penis, ears, lips</a:t>
            </a:r>
          </a:p>
          <a:p>
            <a:pPr marL="347472" lvl="2" indent="-3429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143000"/>
            <a:ext cx="4953000" cy="3962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Are The Guidelines For Wound Preparation Prior To Suturing?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250399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791200" cy="6858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Wound Preparation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96200" cy="3886200"/>
          </a:xfrm>
        </p:spPr>
        <p:txBody>
          <a:bodyPr/>
          <a:lstStyle/>
          <a:p>
            <a:pPr marL="571500" lvl="2" indent="-5715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Prep </a:t>
            </a:r>
            <a:r>
              <a:rPr lang="en-US" sz="3600" dirty="0" smtClean="0">
                <a:solidFill>
                  <a:schemeClr val="tx2"/>
                </a:solidFill>
              </a:rPr>
              <a:t>the surrounding skin with </a:t>
            </a:r>
            <a:r>
              <a:rPr lang="en-US" sz="3600" dirty="0" err="1" smtClean="0">
                <a:solidFill>
                  <a:schemeClr val="tx2"/>
                </a:solidFill>
              </a:rPr>
              <a:t>Betadine</a:t>
            </a:r>
            <a:r>
              <a:rPr lang="en-US" sz="3600" dirty="0" smtClean="0">
                <a:solidFill>
                  <a:schemeClr val="tx2"/>
                </a:solidFill>
              </a:rPr>
              <a:t> or similar cleansing agent; avoid getting into wound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0"/>
              </a:spcAft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Explore </a:t>
            </a:r>
            <a:r>
              <a:rPr lang="en-US" sz="3600" dirty="0" smtClean="0">
                <a:solidFill>
                  <a:schemeClr val="tx2"/>
                </a:solidFill>
              </a:rPr>
              <a:t>for foreign bodies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0"/>
              </a:spcAft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IRRIGATE</a:t>
            </a:r>
            <a:r>
              <a:rPr lang="en-US" sz="3600" dirty="0" smtClean="0">
                <a:solidFill>
                  <a:schemeClr val="tx2"/>
                </a:solidFill>
              </a:rPr>
              <a:t>, IRRIGATE, IRRIGATE. Clean tap water or normal saline is sufficient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743" y="5659621"/>
            <a:ext cx="7498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elvetica"/>
              </a:rPr>
              <a:t>“Dilution is the solution for pollution”</a:t>
            </a:r>
            <a:endParaRPr lang="en-US" sz="3600" dirty="0">
              <a:solidFill>
                <a:srgbClr val="FF0000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447800"/>
            <a:ext cx="4953000" cy="3962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Are The Guidelines For Selecting An Appropriate Suture Material?</a:t>
            </a:r>
            <a:br>
              <a:rPr lang="en-US" b="1" dirty="0" smtClean="0"/>
            </a:br>
            <a:r>
              <a:rPr lang="en-US" b="1" dirty="0" smtClean="0"/>
              <a:t>Wound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250399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5791200" cy="6858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Selection Absorbable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4999"/>
            <a:ext cx="7696200" cy="44038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Plain 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gut - </a:t>
            </a:r>
            <a:r>
              <a:rPr lang="en-US" dirty="0" smtClean="0">
                <a:solidFill>
                  <a:schemeClr val="tx2"/>
                </a:solidFill>
              </a:rPr>
              <a:t>strength retention for 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7-10 days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Chromic 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strength retention for 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7 days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Dexon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/</a:t>
            </a:r>
            <a:r>
              <a:rPr lang="en-US" dirty="0" err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Polysorb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polyglycolic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 acid) – </a:t>
            </a:r>
            <a:r>
              <a:rPr lang="en-US" dirty="0" smtClean="0">
                <a:solidFill>
                  <a:schemeClr val="tx2"/>
                </a:solidFill>
              </a:rPr>
              <a:t>strength retention for 14 days</a:t>
            </a:r>
            <a:endParaRPr lang="en-US" dirty="0" smtClean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Vicryl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polyglactin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 910) - </a:t>
            </a:r>
            <a:r>
              <a:rPr lang="en-US" dirty="0" smtClean="0">
                <a:solidFill>
                  <a:schemeClr val="tx2"/>
                </a:solidFill>
              </a:rPr>
              <a:t>strength retention for 14 days. </a:t>
            </a:r>
            <a:r>
              <a:rPr lang="en-US" dirty="0" err="1" smtClean="0">
                <a:solidFill>
                  <a:schemeClr val="tx2"/>
                </a:solidFill>
              </a:rPr>
              <a:t>Vicryl</a:t>
            </a:r>
            <a:r>
              <a:rPr lang="en-US" dirty="0" smtClean="0">
                <a:solidFill>
                  <a:schemeClr val="tx2"/>
                </a:solidFill>
              </a:rPr>
              <a:t> is </a:t>
            </a:r>
            <a:r>
              <a:rPr lang="en-US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especially good for lips and face</a:t>
            </a:r>
            <a:endParaRPr lang="en-US" dirty="0" smtClean="0">
              <a:solidFill>
                <a:schemeClr val="tx2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5791200" cy="6858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Selection Non-Absorbable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696200" cy="3886200"/>
          </a:xfrm>
        </p:spPr>
        <p:txBody>
          <a:bodyPr/>
          <a:lstStyle/>
          <a:p>
            <a:pPr marL="301752" indent="-576072"/>
            <a:r>
              <a:rPr lang="en-US" sz="3600" dirty="0" smtClean="0">
                <a:solidFill>
                  <a:schemeClr val="tx2"/>
                </a:solidFill>
              </a:rPr>
              <a:t>Nylon </a:t>
            </a:r>
            <a:r>
              <a:rPr lang="en-US" sz="3600" dirty="0" smtClean="0">
                <a:solidFill>
                  <a:schemeClr val="tx2"/>
                </a:solidFill>
              </a:rPr>
              <a:t>is most commonly used</a:t>
            </a:r>
          </a:p>
          <a:p>
            <a:pPr marL="571500" lvl="1" indent="-571500">
              <a:buSzPct val="75000"/>
            </a:pPr>
            <a:r>
              <a:rPr lang="en-US" sz="3600" dirty="0" err="1" smtClean="0">
                <a:solidFill>
                  <a:schemeClr val="tx2"/>
                </a:solidFill>
              </a:rPr>
              <a:t>Prolene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(</a:t>
            </a:r>
            <a:r>
              <a:rPr lang="en-US" sz="3600" dirty="0" err="1" smtClean="0">
                <a:solidFill>
                  <a:schemeClr val="tx2"/>
                </a:solidFill>
              </a:rPr>
              <a:t>polyprolene</a:t>
            </a:r>
            <a:r>
              <a:rPr lang="en-US" sz="3600" dirty="0" smtClean="0">
                <a:solidFill>
                  <a:schemeClr val="tx2"/>
                </a:solidFill>
              </a:rPr>
              <a:t>) </a:t>
            </a:r>
          </a:p>
          <a:p>
            <a:pPr marL="571500" lvl="1" indent="-571500">
              <a:buSzPct val="75000"/>
            </a:pPr>
            <a:r>
              <a:rPr lang="en-US" sz="3600" dirty="0" smtClean="0">
                <a:solidFill>
                  <a:schemeClr val="tx2"/>
                </a:solidFill>
              </a:rPr>
              <a:t>Stainless </a:t>
            </a:r>
            <a:r>
              <a:rPr lang="en-US" sz="3600" dirty="0" smtClean="0">
                <a:solidFill>
                  <a:schemeClr val="tx2"/>
                </a:solidFill>
              </a:rPr>
              <a:t>steel</a:t>
            </a:r>
          </a:p>
          <a:p>
            <a:pPr marL="571500" lvl="1" indent="-571500">
              <a:buSzPct val="75000"/>
            </a:pPr>
            <a:r>
              <a:rPr lang="en-US" sz="3600" dirty="0" smtClean="0">
                <a:solidFill>
                  <a:schemeClr val="tx2"/>
                </a:solidFill>
              </a:rPr>
              <a:t>Silk </a:t>
            </a:r>
            <a:r>
              <a:rPr lang="en-US" sz="3600" dirty="0" smtClean="0">
                <a:solidFill>
                  <a:schemeClr val="tx2"/>
                </a:solidFill>
              </a:rPr>
              <a:t>is generally not recommended </a:t>
            </a:r>
            <a:r>
              <a:rPr lang="en-US" sz="3600" dirty="0" smtClean="0">
                <a:solidFill>
                  <a:schemeClr val="tx2"/>
                </a:solidFill>
              </a:rPr>
              <a:t>if others </a:t>
            </a:r>
            <a:r>
              <a:rPr lang="en-US" sz="3600" dirty="0" smtClean="0">
                <a:solidFill>
                  <a:schemeClr val="tx2"/>
                </a:solidFill>
              </a:rPr>
              <a:t>available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3505200" cy="2514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Needle Point Selection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581400"/>
            <a:ext cx="7696200" cy="2819400"/>
          </a:xfrm>
        </p:spPr>
        <p:txBody>
          <a:bodyPr/>
          <a:lstStyle/>
          <a:p>
            <a:pPr marL="640080" indent="-548640"/>
            <a:r>
              <a:rPr lang="en-US" dirty="0" smtClean="0">
                <a:solidFill>
                  <a:schemeClr val="tx2"/>
                </a:solidFill>
              </a:rPr>
              <a:t>Cutting </a:t>
            </a:r>
            <a:r>
              <a:rPr lang="en-US" dirty="0" smtClean="0">
                <a:solidFill>
                  <a:schemeClr val="tx2"/>
                </a:solidFill>
              </a:rPr>
              <a:t>(triangular) needle for skin </a:t>
            </a:r>
            <a:r>
              <a:rPr lang="en-US" dirty="0" smtClean="0">
                <a:solidFill>
                  <a:schemeClr val="tx2"/>
                </a:solidFill>
              </a:rPr>
              <a:t>or thick </a:t>
            </a:r>
            <a:r>
              <a:rPr lang="en-US" dirty="0" smtClean="0">
                <a:solidFill>
                  <a:schemeClr val="tx2"/>
                </a:solidFill>
              </a:rPr>
              <a:t>tissues. May promote bleeding.</a:t>
            </a:r>
          </a:p>
          <a:p>
            <a:pPr marL="640080" lvl="1" indent="-548640">
              <a:buSzPct val="75000"/>
            </a:pPr>
            <a:r>
              <a:rPr lang="en-US" sz="3200" dirty="0" smtClean="0">
                <a:solidFill>
                  <a:schemeClr val="tx2"/>
                </a:solidFill>
              </a:rPr>
              <a:t>Taper</a:t>
            </a:r>
            <a:r>
              <a:rPr lang="en-US" sz="3200" dirty="0" smtClean="0">
                <a:solidFill>
                  <a:schemeClr val="tx2"/>
                </a:solidFill>
              </a:rPr>
              <a:t>-point (round) needle for gut or vascular tissues to minimize bleeding</a:t>
            </a:r>
          </a:p>
        </p:txBody>
      </p:sp>
      <p:pic>
        <p:nvPicPr>
          <p:cNvPr id="4" name="Picture 3" descr="cutting_needl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3124200" cy="275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19200"/>
            <a:ext cx="4953000" cy="3962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Are The Guidelines For Selecting Suture Size &amp; Timing</a:t>
            </a:r>
            <a:br>
              <a:rPr lang="en-US" b="1" dirty="0" smtClean="0"/>
            </a:br>
            <a:r>
              <a:rPr lang="en-US" b="1" dirty="0" smtClean="0"/>
              <a:t> Of Removal?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250399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Size &amp; Timing</a:t>
            </a:r>
            <a:br>
              <a:rPr lang="en-US" b="1" dirty="0" smtClean="0"/>
            </a:br>
            <a:r>
              <a:rPr lang="en-US" b="1" dirty="0" smtClean="0"/>
              <a:t> Of Removal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599"/>
            <a:ext cx="7696200" cy="4133597"/>
          </a:xfrm>
        </p:spPr>
        <p:txBody>
          <a:bodyPr/>
          <a:lstStyle/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Face</a:t>
            </a:r>
            <a:r>
              <a:rPr lang="en-US" sz="3600" dirty="0" smtClean="0">
                <a:solidFill>
                  <a:schemeClr val="tx2"/>
                </a:solidFill>
              </a:rPr>
              <a:t>: 6-0. Remove in 3-5 days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Scalp</a:t>
            </a:r>
            <a:r>
              <a:rPr lang="en-US" sz="3600" dirty="0" smtClean="0">
                <a:solidFill>
                  <a:schemeClr val="tx2"/>
                </a:solidFill>
              </a:rPr>
              <a:t>: 4-0.  Remove in 7-10 days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Non</a:t>
            </a:r>
            <a:r>
              <a:rPr lang="en-US" sz="3600" dirty="0" smtClean="0">
                <a:solidFill>
                  <a:schemeClr val="tx2"/>
                </a:solidFill>
              </a:rPr>
              <a:t>-mobile parts of extremities: 4-0. Remove in  7-10 days, 10-14 days of on lower extremities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Mobile </a:t>
            </a:r>
            <a:r>
              <a:rPr lang="en-US" sz="3600" dirty="0" smtClean="0">
                <a:solidFill>
                  <a:schemeClr val="tx2"/>
                </a:solidFill>
              </a:rPr>
              <a:t>body parts: 4-0. Remove in 14-21 days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62925" cy="1090613"/>
          </a:xfrm>
        </p:spPr>
        <p:txBody>
          <a:bodyPr/>
          <a:lstStyle/>
          <a:p>
            <a:pPr algn="ctr" eaLnBrk="1" hangingPunct="1"/>
            <a:r>
              <a:rPr lang="en-US" b="1" dirty="0"/>
              <a:t>Suture</a:t>
            </a:r>
            <a:r>
              <a:rPr lang="en-US" b="1" dirty="0" smtClean="0"/>
              <a:t> Techniques: </a:t>
            </a:r>
            <a:br>
              <a:rPr lang="en-US" b="1" dirty="0" smtClean="0"/>
            </a:br>
            <a:r>
              <a:rPr lang="en-US" b="1" dirty="0" smtClean="0"/>
              <a:t>Simple Interrupted</a:t>
            </a:r>
            <a:endParaRPr lang="en-US" b="1" dirty="0"/>
          </a:p>
        </p:txBody>
      </p:sp>
      <p:pic>
        <p:nvPicPr>
          <p:cNvPr id="9" name="Content Placeholder 8" descr="simple_interrupted_suture_technique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491" b="1145"/>
          <a:stretch>
            <a:fillRect/>
          </a:stretch>
        </p:blipFill>
        <p:spPr>
          <a:xfrm>
            <a:off x="2133600" y="2438400"/>
            <a:ext cx="4800600" cy="37480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791200" cy="762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105" charset="-128"/>
                <a:cs typeface="ＭＳ Ｐゴシック" pitchFamily="-105" charset="-128"/>
              </a:rPr>
              <a:t>Presentation Objectives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8077200" cy="3581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At the completion of this presentation, participants will be able to: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Assess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wounds appropriate for closure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Select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appropriate local </a:t>
            </a:r>
            <a:r>
              <a:rPr lang="en-US" dirty="0" smtClean="0">
                <a:solidFill>
                  <a:schemeClr val="tx2"/>
                </a:solidFill>
                <a:ea typeface="Verdana"/>
                <a:cs typeface="Verdana"/>
              </a:rPr>
              <a:t>anesthesia</a:t>
            </a:r>
            <a:endParaRPr lang="en-US" dirty="0" smtClean="0">
              <a:solidFill>
                <a:schemeClr val="tx2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  <a:ea typeface="Verdana"/>
                <a:cs typeface="Verdana"/>
              </a:rPr>
              <a:t>Select </a:t>
            </a:r>
            <a:r>
              <a:rPr lang="en-US" dirty="0" smtClean="0">
                <a:solidFill>
                  <a:schemeClr val="tx2"/>
                </a:solidFill>
                <a:ea typeface="ＭＳ Ｐゴシック" pitchFamily="-105" charset="-128"/>
                <a:cs typeface="ＭＳ Ｐゴシック" pitchFamily="-105" charset="-128"/>
              </a:rPr>
              <a:t>appropriate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Verdana"/>
                <a:cs typeface="Verdana"/>
              </a:rPr>
              <a:t>suture materials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  <a:ea typeface="Verdana"/>
                <a:cs typeface="Verdana"/>
              </a:rPr>
              <a:t>Demonstrate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Verdana"/>
                <a:cs typeface="Verdana"/>
              </a:rPr>
              <a:t>core suturing techniques</a:t>
            </a:r>
            <a:endParaRPr lang="en-US" dirty="0" smtClean="0">
              <a:solidFill>
                <a:schemeClr val="tx2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90000"/>
              </a:lnSpc>
              <a:buFont typeface="Wingdings" pitchFamily="-105" charset="2"/>
              <a:buNone/>
            </a:pPr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3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Techniques: </a:t>
            </a:r>
            <a:br>
              <a:rPr lang="en-US" b="1" dirty="0" smtClean="0"/>
            </a:br>
            <a:r>
              <a:rPr lang="en-US" b="1" dirty="0" smtClean="0"/>
              <a:t>Simple Interrupted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696200" cy="2819400"/>
          </a:xfrm>
        </p:spPr>
        <p:txBody>
          <a:bodyPr/>
          <a:lstStyle/>
          <a:p>
            <a:pPr marL="571500" lvl="2" indent="-571500"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Pro</a:t>
            </a:r>
            <a:r>
              <a:rPr lang="en-US" sz="3600" dirty="0" smtClean="0">
                <a:solidFill>
                  <a:schemeClr val="tx2"/>
                </a:solidFill>
              </a:rPr>
              <a:t>: easy technique</a:t>
            </a:r>
          </a:p>
          <a:p>
            <a:pPr marL="571500" lvl="2" indent="-571500"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Con</a:t>
            </a:r>
            <a:r>
              <a:rPr lang="en-US" sz="3600" dirty="0" smtClean="0">
                <a:solidFill>
                  <a:schemeClr val="tx2"/>
                </a:solidFill>
              </a:rPr>
              <a:t>: May cause skin edges to </a:t>
            </a:r>
            <a:r>
              <a:rPr lang="en-US" sz="3600" dirty="0" smtClean="0">
                <a:solidFill>
                  <a:schemeClr val="tx2"/>
                </a:solidFill>
              </a:rPr>
              <a:t>bevel </a:t>
            </a:r>
            <a:r>
              <a:rPr lang="en-US" sz="3600" dirty="0" smtClean="0">
                <a:solidFill>
                  <a:schemeClr val="tx2"/>
                </a:solidFill>
              </a:rPr>
              <a:t>inward. Slow technique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62925" cy="1090613"/>
          </a:xfrm>
        </p:spPr>
        <p:txBody>
          <a:bodyPr/>
          <a:lstStyle/>
          <a:p>
            <a:pPr algn="ctr" eaLnBrk="1" hangingPunct="1"/>
            <a:r>
              <a:rPr lang="en-US" b="1" dirty="0"/>
              <a:t>Suture</a:t>
            </a:r>
            <a:r>
              <a:rPr lang="en-US" b="1" dirty="0" smtClean="0"/>
              <a:t> Techniques: </a:t>
            </a:r>
            <a:br>
              <a:rPr lang="en-US" b="1" dirty="0" smtClean="0"/>
            </a:br>
            <a:r>
              <a:rPr lang="en-US" b="1" dirty="0" smtClean="0"/>
              <a:t>Simple Continuous</a:t>
            </a:r>
            <a:endParaRPr lang="en-US" b="1" dirty="0"/>
          </a:p>
        </p:txBody>
      </p:sp>
      <p:pic>
        <p:nvPicPr>
          <p:cNvPr id="4" name="Content Placeholder 9" descr="running_suture_techniq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57400"/>
            <a:ext cx="5286451" cy="43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Techniques: </a:t>
            </a:r>
            <a:br>
              <a:rPr lang="en-US" b="1" dirty="0" smtClean="0"/>
            </a:br>
            <a:r>
              <a:rPr lang="en-US" b="1" dirty="0" smtClean="0"/>
              <a:t>Simple Continuous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696200" cy="4369716"/>
          </a:xfrm>
        </p:spPr>
        <p:txBody>
          <a:bodyPr/>
          <a:lstStyle/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Pro</a:t>
            </a:r>
            <a:r>
              <a:rPr lang="en-US" sz="3600" dirty="0" smtClean="0">
                <a:solidFill>
                  <a:schemeClr val="tx2"/>
                </a:solidFill>
              </a:rPr>
              <a:t>: Rapid to perform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Pro</a:t>
            </a:r>
            <a:r>
              <a:rPr lang="en-US" sz="3600" dirty="0" smtClean="0">
                <a:solidFill>
                  <a:schemeClr val="tx2"/>
                </a:solidFill>
              </a:rPr>
              <a:t>: Better for well approximated wounds with equal edges on loose skin with little tension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Cons</a:t>
            </a:r>
            <a:r>
              <a:rPr lang="en-US" sz="3600" dirty="0" smtClean="0">
                <a:solidFill>
                  <a:schemeClr val="tx2"/>
                </a:solidFill>
              </a:rPr>
              <a:t>: May cause skin edges to </a:t>
            </a:r>
            <a:r>
              <a:rPr lang="en-US" sz="3600" dirty="0" err="1" smtClean="0">
                <a:solidFill>
                  <a:schemeClr val="tx2"/>
                </a:solidFill>
              </a:rPr>
              <a:t>bev</a:t>
            </a:r>
            <a:r>
              <a:rPr lang="en-US" sz="3600" dirty="0" smtClean="0">
                <a:solidFill>
                  <a:schemeClr val="tx2"/>
                </a:solidFill>
              </a:rPr>
              <a:t> inward and wound to converge together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62925" cy="1090613"/>
          </a:xfrm>
        </p:spPr>
        <p:txBody>
          <a:bodyPr/>
          <a:lstStyle/>
          <a:p>
            <a:pPr algn="ctr" eaLnBrk="1" hangingPunct="1"/>
            <a:r>
              <a:rPr lang="en-US" b="1" dirty="0"/>
              <a:t>Suture</a:t>
            </a:r>
            <a:r>
              <a:rPr lang="en-US" b="1" dirty="0" smtClean="0"/>
              <a:t> Techniques: </a:t>
            </a:r>
            <a:br>
              <a:rPr lang="en-US" b="1" dirty="0" smtClean="0"/>
            </a:br>
            <a:r>
              <a:rPr lang="en-US" b="1" dirty="0" smtClean="0"/>
              <a:t>Vertical Mattress Interrupted</a:t>
            </a:r>
            <a:endParaRPr lang="en-US" b="1" dirty="0"/>
          </a:p>
        </p:txBody>
      </p:sp>
      <p:pic>
        <p:nvPicPr>
          <p:cNvPr id="4" name="Content Placeholder 8" descr="verticle_mattress_suture_technique.gif"/>
          <p:cNvPicPr>
            <a:picLocks noChangeAspect="1"/>
          </p:cNvPicPr>
          <p:nvPr/>
        </p:nvPicPr>
        <p:blipFill>
          <a:blip r:embed="rId3"/>
          <a:srcRect t="750" r="5333" b="750"/>
          <a:stretch>
            <a:fillRect/>
          </a:stretch>
        </p:blipFill>
        <p:spPr bwMode="auto">
          <a:xfrm>
            <a:off x="1828800" y="2209800"/>
            <a:ext cx="55612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Techniques: </a:t>
            </a:r>
            <a:br>
              <a:rPr lang="en-US" b="1" dirty="0" smtClean="0"/>
            </a:br>
            <a:r>
              <a:rPr lang="en-US" b="1" dirty="0" smtClean="0"/>
              <a:t>Vertical Mattress Interrupted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696200" cy="2819400"/>
          </a:xfrm>
        </p:spPr>
        <p:txBody>
          <a:bodyPr/>
          <a:lstStyle/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Pro</a:t>
            </a:r>
            <a:r>
              <a:rPr lang="en-US" sz="3600" dirty="0" smtClean="0">
                <a:solidFill>
                  <a:schemeClr val="tx2"/>
                </a:solidFill>
              </a:rPr>
              <a:t>: Provides precise skin  approximation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Cons</a:t>
            </a:r>
            <a:r>
              <a:rPr lang="en-US" sz="3600" dirty="0" smtClean="0">
                <a:solidFill>
                  <a:schemeClr val="tx2"/>
                </a:solidFill>
              </a:rPr>
              <a:t>: More time consuming and technically difficult than simple or running suture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162925" cy="1090613"/>
          </a:xfrm>
        </p:spPr>
        <p:txBody>
          <a:bodyPr/>
          <a:lstStyle/>
          <a:p>
            <a:pPr algn="ctr" eaLnBrk="1" hangingPunct="1"/>
            <a:r>
              <a:rPr lang="en-US" b="1" dirty="0"/>
              <a:t>Suture</a:t>
            </a:r>
            <a:r>
              <a:rPr lang="en-US" b="1" dirty="0" smtClean="0"/>
              <a:t> Techniques: </a:t>
            </a:r>
            <a:br>
              <a:rPr lang="en-US" b="1" dirty="0" smtClean="0"/>
            </a:br>
            <a:r>
              <a:rPr lang="en-US" b="1" dirty="0" smtClean="0"/>
              <a:t>Horizontal Mattress Interrupted</a:t>
            </a:r>
            <a:endParaRPr lang="en-US" b="1" dirty="0"/>
          </a:p>
        </p:txBody>
      </p:sp>
      <p:pic>
        <p:nvPicPr>
          <p:cNvPr id="5" name="Content Placeholder 8" descr="horizontal_mattress_suture_techniq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0"/>
            <a:ext cx="5029200" cy="421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Techniques: </a:t>
            </a:r>
            <a:br>
              <a:rPr lang="en-US" b="1" dirty="0" smtClean="0"/>
            </a:br>
            <a:r>
              <a:rPr lang="en-US" b="1" dirty="0" smtClean="0"/>
              <a:t>Horizontal Mattress Interrupted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696200" cy="3048000"/>
          </a:xfrm>
        </p:spPr>
        <p:txBody>
          <a:bodyPr/>
          <a:lstStyle/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Pro</a:t>
            </a:r>
            <a:r>
              <a:rPr lang="en-US" sz="3600" dirty="0" smtClean="0">
                <a:solidFill>
                  <a:schemeClr val="tx2"/>
                </a:solidFill>
              </a:rPr>
              <a:t>: Appropriate for closure of tissues under slight tension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Cons</a:t>
            </a:r>
            <a:r>
              <a:rPr lang="en-US" sz="3600" dirty="0" smtClean="0">
                <a:solidFill>
                  <a:schemeClr val="tx2"/>
                </a:solidFill>
              </a:rPr>
              <a:t>: More time consuming and technically difficult than simple or running suture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Suture Pearls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799"/>
            <a:ext cx="7696200" cy="5173359"/>
          </a:xfrm>
        </p:spPr>
        <p:txBody>
          <a:bodyPr/>
          <a:lstStyle/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Enter </a:t>
            </a:r>
            <a:r>
              <a:rPr lang="en-US" sz="3600" dirty="0" smtClean="0">
                <a:solidFill>
                  <a:schemeClr val="tx2"/>
                </a:solidFill>
              </a:rPr>
              <a:t>skin 5mm from laceration edge with needle at 90ᵒ to skin surface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Avoid </a:t>
            </a:r>
            <a:r>
              <a:rPr lang="en-US" sz="3600" dirty="0" smtClean="0">
                <a:solidFill>
                  <a:schemeClr val="tx2"/>
                </a:solidFill>
              </a:rPr>
              <a:t>inverting wound edges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Avoid </a:t>
            </a:r>
            <a:r>
              <a:rPr lang="en-US" sz="3600" dirty="0" smtClean="0">
                <a:solidFill>
                  <a:schemeClr val="tx2"/>
                </a:solidFill>
              </a:rPr>
              <a:t>excessive tension on wound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Never </a:t>
            </a:r>
            <a:r>
              <a:rPr lang="en-US" sz="3600" dirty="0" smtClean="0">
                <a:solidFill>
                  <a:schemeClr val="tx2"/>
                </a:solidFill>
              </a:rPr>
              <a:t>use fingers to adjust/move needle</a:t>
            </a:r>
          </a:p>
          <a:p>
            <a:pPr marL="571500" lvl="2" indent="-571500">
              <a:spcBef>
                <a:spcPts val="0"/>
              </a:spcBef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600" dirty="0" smtClean="0">
                <a:solidFill>
                  <a:schemeClr val="tx2"/>
                </a:solidFill>
              </a:rPr>
              <a:t>Place </a:t>
            </a:r>
            <a:r>
              <a:rPr lang="en-US" sz="3600" dirty="0" smtClean="0">
                <a:solidFill>
                  <a:schemeClr val="tx2"/>
                </a:solidFill>
              </a:rPr>
              <a:t>all knots on same side</a:t>
            </a:r>
          </a:p>
          <a:p>
            <a:pPr marL="0" lvl="2" indent="-342900">
              <a:spcBef>
                <a:spcPts val="0"/>
              </a:spcBef>
              <a:buClr>
                <a:schemeClr val="folHlink"/>
              </a:buClr>
              <a:buSzPct val="75000"/>
              <a:buNone/>
            </a:pPr>
            <a:endParaRPr lang="en-US" sz="3600" dirty="0" smtClean="0"/>
          </a:p>
          <a:p>
            <a:pPr marL="0" lvl="2" indent="-342900">
              <a:spcBef>
                <a:spcPts val="0"/>
              </a:spcBef>
              <a:buClr>
                <a:schemeClr val="folHlink"/>
              </a:buClr>
              <a:buSzPct val="75000"/>
              <a:buNone/>
            </a:pPr>
            <a:endParaRPr lang="en-US" sz="3600" dirty="0" smtClean="0"/>
          </a:p>
          <a:p>
            <a:pPr marL="0" lvl="2" indent="-342900">
              <a:spcBef>
                <a:spcPts val="0"/>
              </a:spcBef>
              <a:buClr>
                <a:schemeClr val="folHlink"/>
              </a:buClr>
              <a:buSzPct val="75000"/>
              <a:buNone/>
            </a:pPr>
            <a:endParaRPr lang="en-US" sz="3600" dirty="0" smtClean="0"/>
          </a:p>
          <a:p>
            <a:pPr marL="0" lvl="2" indent="-342900">
              <a:spcBef>
                <a:spcPts val="0"/>
              </a:spcBef>
              <a:buClr>
                <a:schemeClr val="folHlink"/>
              </a:buClr>
              <a:buSzPct val="75000"/>
              <a:buNone/>
            </a:pPr>
            <a:endParaRPr lang="en-US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i="1" dirty="0" smtClean="0">
                <a:ea typeface="ＭＳ Ｐゴシック" pitchFamily="-105" charset="-128"/>
                <a:cs typeface="ＭＳ Ｐゴシック" pitchFamily="-105" charset="-128"/>
              </a:rPr>
              <a:t>Every Person Cared For </a:t>
            </a:r>
            <a:br>
              <a:rPr lang="en-US" b="1" i="1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b="1" i="1" dirty="0" smtClean="0">
                <a:ea typeface="ＭＳ Ｐゴシック" pitchFamily="-105" charset="-128"/>
                <a:cs typeface="ＭＳ Ｐゴシック" pitchFamily="-105" charset="-128"/>
              </a:rPr>
              <a:t>Is Also An Opportunity </a:t>
            </a:r>
            <a:br>
              <a:rPr lang="en-US" b="1" i="1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b="1" i="1" dirty="0" smtClean="0">
                <a:ea typeface="ＭＳ Ｐゴシック" pitchFamily="-105" charset="-128"/>
                <a:cs typeface="ＭＳ Ｐゴシック" pitchFamily="-105" charset="-128"/>
              </a:rPr>
              <a:t>To Improve Your Skills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48389"/>
          <a:stretch>
            <a:fillRect/>
          </a:stretch>
        </p:blipFill>
        <p:spPr>
          <a:xfrm>
            <a:off x="457200" y="3200400"/>
            <a:ext cx="4038600" cy="3117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t="9600" r="24000" b="12800"/>
          <a:stretch>
            <a:fillRect/>
          </a:stretch>
        </p:blipFill>
        <p:spPr>
          <a:xfrm>
            <a:off x="4800600" y="3276600"/>
            <a:ext cx="3962400" cy="303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8162925" cy="990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10537" cy="4191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Gausche</a:t>
            </a:r>
            <a:r>
              <a:rPr lang="en-US" sz="2400" dirty="0">
                <a:solidFill>
                  <a:schemeClr val="tx2"/>
                </a:solidFill>
              </a:rPr>
              <a:t>-Hill M, </a:t>
            </a:r>
            <a:r>
              <a:rPr lang="en-US" sz="2400" dirty="0" err="1">
                <a:solidFill>
                  <a:schemeClr val="tx2"/>
                </a:solidFill>
              </a:rPr>
              <a:t>Fuch</a:t>
            </a:r>
            <a:r>
              <a:rPr lang="en-US" sz="2400" dirty="0">
                <a:solidFill>
                  <a:schemeClr val="tx2"/>
                </a:solidFill>
              </a:rPr>
              <a:t> S, Yamamoto L.  </a:t>
            </a:r>
            <a:r>
              <a:rPr lang="en-US" sz="2400" u="sng" dirty="0">
                <a:solidFill>
                  <a:schemeClr val="tx2"/>
                </a:solidFill>
              </a:rPr>
              <a:t>The Pediatric Emergency Medicine </a:t>
            </a:r>
            <a:r>
              <a:rPr lang="en-US" sz="2400" u="sng" dirty="0" err="1">
                <a:solidFill>
                  <a:schemeClr val="tx2"/>
                </a:solidFill>
              </a:rPr>
              <a:t>Resource,Revised</a:t>
            </a:r>
            <a:r>
              <a:rPr lang="en-US" sz="2400" u="sng" dirty="0">
                <a:solidFill>
                  <a:schemeClr val="tx2"/>
                </a:solidFill>
              </a:rPr>
              <a:t> 4th Edition.</a:t>
            </a:r>
            <a:r>
              <a:rPr lang="en-US" sz="2400" dirty="0">
                <a:solidFill>
                  <a:schemeClr val="tx2"/>
                </a:solidFill>
              </a:rPr>
              <a:t>  Jones and Bartlett Publishers, Sudbury, MA.  Feb. 2006.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Department of Critical Care Medicine Share Drive, Children’s Mercy Hospital and Clinics.  IO Lab. Power Point Presentation.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dirty="0" err="1">
                <a:solidFill>
                  <a:schemeClr val="tx2"/>
                </a:solidFill>
              </a:rPr>
              <a:t>Sissener</a:t>
            </a:r>
            <a:r>
              <a:rPr lang="en-US" sz="2400" dirty="0">
                <a:solidFill>
                  <a:schemeClr val="tx2"/>
                </a:solidFill>
              </a:rPr>
              <a:t> T.  Suture Patterns. University of Cambridge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dirty="0" err="1">
                <a:solidFill>
                  <a:schemeClr val="tx2"/>
                </a:solidFill>
                <a:hlinkClick r:id="rId3"/>
              </a:rPr>
              <a:t>http://gpvec.unl.edu/files/WesternU/SurgerySuturePatternsT.Sissener.pdf</a:t>
            </a:r>
            <a:r>
              <a:rPr lang="en-US" sz="2400" dirty="0" err="1">
                <a:solidFill>
                  <a:schemeClr val="tx2"/>
                </a:solidFill>
              </a:rPr>
              <a:t>.</a:t>
            </a:r>
            <a:r>
              <a:rPr lang="en-US" sz="2400" dirty="0">
                <a:solidFill>
                  <a:schemeClr val="tx2"/>
                </a:solidFill>
              </a:rPr>
              <a:t>  Accessed 5/15/2011.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Wound Healing Manual.  Department of Surgery.  See INMED online resource references.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4953000" cy="4419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Are Some Considerations To Be Made In Assessing A Wound?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00200"/>
            <a:ext cx="250399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8162925" cy="1090613"/>
          </a:xfrm>
        </p:spPr>
        <p:txBody>
          <a:bodyPr/>
          <a:lstStyle/>
          <a:p>
            <a:pPr algn="ctr"/>
            <a:r>
              <a:rPr lang="en-US" sz="32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32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For</a:t>
            </a:r>
            <a:r>
              <a:rPr lang="en-US" sz="3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information </a:t>
            </a:r>
            <a: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about</a:t>
            </a:r>
            <a:r>
              <a:rPr lang="en-US" sz="3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equipping yourself to serve </a:t>
            </a:r>
            <a: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en-US" sz="36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forgotten contact</a:t>
            </a:r>
            <a: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:</a:t>
            </a:r>
            <a:b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36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3600" i="1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Institute for International Medicine</a:t>
            </a:r>
            <a: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000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59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230312" y="1741487"/>
            <a:ext cx="2644775" cy="44958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-112" charset="2"/>
              <a:buNone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2340 E Meyer Blvd</a:t>
            </a:r>
          </a:p>
          <a:p>
            <a:pPr>
              <a:spcBef>
                <a:spcPts val="0"/>
              </a:spcBef>
              <a:buFont typeface="Wingdings" pitchFamily="-11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	Building 1, Suite 338</a:t>
            </a:r>
            <a:b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Kansas City MO 64132</a:t>
            </a:r>
            <a:b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816-444-6400</a:t>
            </a:r>
            <a:b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office@inmed.us</a:t>
            </a:r>
            <a: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endParaRPr lang="en-US" sz="2800" b="1" dirty="0" smtClean="0">
              <a:solidFill>
                <a:schemeClr val="tx2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2590800" y="5715000"/>
            <a:ext cx="411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chemeClr val="tx2"/>
                </a:solidFill>
                <a:latin typeface="Arial" pitchFamily="-112" charset="0"/>
              </a:rPr>
              <a:t>www.inmed.us</a:t>
            </a:r>
            <a:endParaRPr lang="en-US" sz="4400" dirty="0"/>
          </a:p>
        </p:txBody>
      </p:sp>
      <p:pic>
        <p:nvPicPr>
          <p:cNvPr id="2" name="Picture 1" descr="inmed-logo-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8" y="3258456"/>
            <a:ext cx="3105336" cy="225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162925" cy="1090613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Sub-</a:t>
            </a:r>
            <a:r>
              <a:rPr lang="en-US" b="1" smtClean="0"/>
              <a:t>Cuticular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57912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Wound Assessment Considerations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696200" cy="441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Mechanism </a:t>
            </a:r>
            <a:r>
              <a:rPr lang="en-US" sz="2800" dirty="0" smtClean="0">
                <a:solidFill>
                  <a:schemeClr val="tx2"/>
                </a:solidFill>
              </a:rPr>
              <a:t>of injury? Sharp trauma, blunt trauma, bite?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Time </a:t>
            </a:r>
            <a:r>
              <a:rPr lang="en-US" sz="2800" dirty="0" smtClean="0">
                <a:solidFill>
                  <a:schemeClr val="tx2"/>
                </a:solidFill>
              </a:rPr>
              <a:t>since injury? Suture up to 12 hours, 24 hours if on face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Is </a:t>
            </a:r>
            <a:r>
              <a:rPr lang="en-US" sz="2800" dirty="0" smtClean="0">
                <a:solidFill>
                  <a:schemeClr val="tx2"/>
                </a:solidFill>
              </a:rPr>
              <a:t>contamination or foreign body </a:t>
            </a:r>
            <a:r>
              <a:rPr lang="en-US" sz="2800" dirty="0" err="1" smtClean="0">
                <a:solidFill>
                  <a:schemeClr val="tx2"/>
                </a:solidFill>
              </a:rPr>
              <a:t>present?Explore</a:t>
            </a:r>
            <a:r>
              <a:rPr lang="en-US" sz="2800" dirty="0" smtClean="0">
                <a:solidFill>
                  <a:schemeClr val="tx2"/>
                </a:solidFill>
              </a:rPr>
              <a:t> the wound.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What </a:t>
            </a:r>
            <a:r>
              <a:rPr lang="en-US" sz="2800" dirty="0" smtClean="0">
                <a:solidFill>
                  <a:schemeClr val="tx2"/>
                </a:solidFill>
              </a:rPr>
              <a:t>is the functional Exam? Assess for injury of nerves, muscles, blood vessels, tendons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Is </a:t>
            </a:r>
            <a:r>
              <a:rPr lang="en-US" sz="2800" dirty="0" smtClean="0">
                <a:solidFill>
                  <a:schemeClr val="tx2"/>
                </a:solidFill>
              </a:rPr>
              <a:t>there an underlying fracture?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57912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Wound Management  Considerations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199"/>
            <a:ext cx="7758955" cy="4896031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</a:pPr>
            <a:r>
              <a:rPr lang="en-US" sz="3200" dirty="0" smtClean="0">
                <a:solidFill>
                  <a:schemeClr val="tx2"/>
                </a:solidFill>
              </a:rPr>
              <a:t>If </a:t>
            </a:r>
            <a:r>
              <a:rPr lang="en-US" sz="3200" dirty="0" smtClean="0">
                <a:solidFill>
                  <a:schemeClr val="tx2"/>
                </a:solidFill>
              </a:rPr>
              <a:t>bite </a:t>
            </a:r>
            <a:r>
              <a:rPr lang="en-US" sz="3200" dirty="0" smtClean="0">
                <a:solidFill>
                  <a:schemeClr val="tx2"/>
                </a:solidFill>
              </a:rPr>
              <a:t>consider </a:t>
            </a:r>
            <a:r>
              <a:rPr lang="en-US" sz="3200" dirty="0" smtClean="0">
                <a:solidFill>
                  <a:schemeClr val="tx2"/>
                </a:solidFill>
              </a:rPr>
              <a:t>prophylactic antibiotic therapy and/or rabies vaccine + immunoglobulin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 smtClean="0">
                <a:solidFill>
                  <a:schemeClr val="tx2"/>
                </a:solidFill>
              </a:rPr>
              <a:t>an underlying fracture may be present perform X-ray as indicated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 smtClean="0">
                <a:solidFill>
                  <a:schemeClr val="tx2"/>
                </a:solidFill>
              </a:rPr>
              <a:t>a compartment syndrome is suspected it may worse if wound is closed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0"/>
              </a:spcAft>
              <a:buSzPct val="75000"/>
            </a:pPr>
            <a:r>
              <a:rPr lang="en-US" sz="3200" dirty="0" smtClean="0">
                <a:solidFill>
                  <a:schemeClr val="tx2"/>
                </a:solidFill>
              </a:rPr>
              <a:t>Tetanus </a:t>
            </a:r>
            <a:r>
              <a:rPr lang="en-US" sz="3200" dirty="0" smtClean="0">
                <a:solidFill>
                  <a:schemeClr val="tx2"/>
                </a:solidFill>
              </a:rPr>
              <a:t>vaccination status should be </a:t>
            </a:r>
            <a:r>
              <a:rPr lang="en-US" sz="3200" dirty="0" smtClean="0">
                <a:solidFill>
                  <a:schemeClr val="tx2"/>
                </a:solidFill>
              </a:rPr>
              <a:t>updated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4953000" cy="3962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Are Some Factor In Selecting Local Anesthesia?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00200"/>
            <a:ext cx="250399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628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Local Anesthesia Topical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620694" cy="5034694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EMLA </a:t>
            </a:r>
            <a:r>
              <a:rPr lang="en-US" sz="3200" dirty="0" smtClean="0">
                <a:solidFill>
                  <a:schemeClr val="tx2"/>
                </a:solidFill>
              </a:rPr>
              <a:t>is </a:t>
            </a:r>
            <a:r>
              <a:rPr lang="en-US" sz="3200" dirty="0" err="1" smtClean="0">
                <a:solidFill>
                  <a:schemeClr val="tx2"/>
                </a:solidFill>
              </a:rPr>
              <a:t>Eutetic</a:t>
            </a:r>
            <a:r>
              <a:rPr lang="en-US" sz="3200" dirty="0" smtClean="0">
                <a:solidFill>
                  <a:schemeClr val="tx2"/>
                </a:solidFill>
              </a:rPr>
              <a:t> Mixture of Local Anesthetics cream - a</a:t>
            </a:r>
            <a:r>
              <a:rPr lang="en-US" sz="3200" dirty="0" smtClean="0">
                <a:solidFill>
                  <a:schemeClr val="tx2"/>
                </a:solidFill>
                <a:ea typeface="Arial"/>
                <a:cs typeface="Arial"/>
              </a:rPr>
              <a:t> 5% emulsion preparation, containing 2.5% each of </a:t>
            </a:r>
            <a:r>
              <a:rPr lang="en-US" sz="3200" dirty="0" err="1" smtClean="0">
                <a:solidFill>
                  <a:schemeClr val="tx2"/>
                </a:solidFill>
                <a:ea typeface="Arial"/>
                <a:cs typeface="Arial"/>
              </a:rPr>
              <a:t>lidocaine</a:t>
            </a:r>
            <a:r>
              <a:rPr lang="en-US" sz="3200" dirty="0" smtClean="0">
                <a:solidFill>
                  <a:schemeClr val="tx2"/>
                </a:solidFill>
                <a:ea typeface="Arial"/>
                <a:cs typeface="Arial"/>
              </a:rPr>
              <a:t>/</a:t>
            </a:r>
            <a:r>
              <a:rPr lang="en-US" sz="3200" dirty="0" err="1" smtClean="0">
                <a:solidFill>
                  <a:schemeClr val="tx2"/>
                </a:solidFill>
                <a:ea typeface="Arial"/>
                <a:cs typeface="Arial"/>
              </a:rPr>
              <a:t>prilocaine</a:t>
            </a:r>
            <a:r>
              <a:rPr lang="en-US" sz="3200" dirty="0" smtClean="0">
                <a:solidFill>
                  <a:schemeClr val="tx2"/>
                </a:solidFill>
                <a:ea typeface="Arial"/>
                <a:cs typeface="Arial"/>
              </a:rPr>
              <a:t>.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LET </a:t>
            </a:r>
            <a:r>
              <a:rPr lang="en-US" sz="3200" dirty="0" smtClean="0">
                <a:solidFill>
                  <a:schemeClr val="tx2"/>
                </a:solidFill>
              </a:rPr>
              <a:t>is </a:t>
            </a:r>
            <a:r>
              <a:rPr lang="en-US" sz="3200" dirty="0" err="1" smtClean="0">
                <a:solidFill>
                  <a:schemeClr val="tx2"/>
                </a:solidFill>
              </a:rPr>
              <a:t>Lidocaine</a:t>
            </a:r>
            <a:r>
              <a:rPr lang="en-US" sz="3200" dirty="0" smtClean="0">
                <a:solidFill>
                  <a:schemeClr val="tx2"/>
                </a:solidFill>
              </a:rPr>
              <a:t>, Epinephrine, </a:t>
            </a:r>
            <a:r>
              <a:rPr lang="en-US" sz="3200" dirty="0" err="1" smtClean="0">
                <a:solidFill>
                  <a:schemeClr val="tx2"/>
                </a:solidFill>
              </a:rPr>
              <a:t>Tetracaine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Apply </a:t>
            </a:r>
            <a:r>
              <a:rPr lang="en-US" sz="3200" dirty="0" smtClean="0">
                <a:solidFill>
                  <a:schemeClr val="tx2"/>
                </a:solidFill>
              </a:rPr>
              <a:t>to broken skin but NOT to mucous membranes. 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Onset </a:t>
            </a:r>
            <a:r>
              <a:rPr lang="en-US" sz="3200" dirty="0" smtClean="0">
                <a:solidFill>
                  <a:schemeClr val="tx2"/>
                </a:solidFill>
              </a:rPr>
              <a:t>in 20 minutes. Duration 1 hour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Ice </a:t>
            </a:r>
            <a:r>
              <a:rPr lang="en-US" sz="3200" dirty="0" smtClean="0">
                <a:solidFill>
                  <a:schemeClr val="tx2"/>
                </a:solidFill>
              </a:rPr>
              <a:t>is a very effective local anesthetic</a:t>
            </a:r>
          </a:p>
          <a:p>
            <a:pPr marL="0" eaLnBrk="1" hangingPunct="1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914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Local Anesthesia </a:t>
            </a:r>
            <a:r>
              <a:rPr lang="en-US" b="1" dirty="0" err="1" smtClean="0"/>
              <a:t>Injectable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66154" y="1524000"/>
            <a:ext cx="7944446" cy="4993052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200" dirty="0" err="1" smtClean="0">
                <a:solidFill>
                  <a:schemeClr val="tx2"/>
                </a:solidFill>
              </a:rPr>
              <a:t>Lidocaine</a:t>
            </a:r>
            <a:r>
              <a:rPr lang="en-US" sz="3200" dirty="0" smtClean="0">
                <a:solidFill>
                  <a:schemeClr val="tx2"/>
                </a:solidFill>
              </a:rPr>
              <a:t>: Max </a:t>
            </a:r>
            <a:r>
              <a:rPr lang="en-US" sz="3200" dirty="0" err="1" smtClean="0">
                <a:solidFill>
                  <a:schemeClr val="tx2"/>
                </a:solidFill>
              </a:rPr>
              <a:t>peds</a:t>
            </a:r>
            <a:r>
              <a:rPr lang="en-US" sz="3200" dirty="0" smtClean="0">
                <a:solidFill>
                  <a:schemeClr val="tx2"/>
                </a:solidFill>
              </a:rPr>
              <a:t> dose is 4.5 mg/kg. Onset in 10 minutes. Lasts 1 hour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200" dirty="0" err="1" smtClean="0">
                <a:solidFill>
                  <a:schemeClr val="tx2"/>
                </a:solidFill>
              </a:rPr>
              <a:t>Lidocaine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+ epinephrine: Max </a:t>
            </a:r>
            <a:r>
              <a:rPr lang="en-US" sz="3200" dirty="0" err="1" smtClean="0">
                <a:solidFill>
                  <a:schemeClr val="tx2"/>
                </a:solidFill>
              </a:rPr>
              <a:t>peds</a:t>
            </a:r>
            <a:r>
              <a:rPr lang="en-US" sz="3200" dirty="0" smtClean="0">
                <a:solidFill>
                  <a:schemeClr val="tx2"/>
                </a:solidFill>
              </a:rPr>
              <a:t> dose is 7 mg/kg. Onset in 10 minutes. Lasts 1 hour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Bupivacaine</a:t>
            </a:r>
            <a:r>
              <a:rPr lang="en-US" sz="3200" dirty="0" smtClean="0">
                <a:solidFill>
                  <a:schemeClr val="tx2"/>
                </a:solidFill>
              </a:rPr>
              <a:t>: Max </a:t>
            </a:r>
            <a:r>
              <a:rPr lang="en-US" sz="3200" dirty="0" err="1" smtClean="0">
                <a:solidFill>
                  <a:schemeClr val="tx2"/>
                </a:solidFill>
              </a:rPr>
              <a:t>peds</a:t>
            </a:r>
            <a:r>
              <a:rPr lang="en-US" sz="3200" dirty="0" smtClean="0">
                <a:solidFill>
                  <a:schemeClr val="tx2"/>
                </a:solidFill>
              </a:rPr>
              <a:t> dose is 1.5 mg/kg. Onset in 20 min. Lasts 1 hour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Wingdings" charset="2"/>
              <a:buChar char="u"/>
            </a:pPr>
            <a:r>
              <a:rPr lang="en-US" sz="3200" dirty="0" smtClean="0">
                <a:solidFill>
                  <a:schemeClr val="tx2"/>
                </a:solidFill>
              </a:rPr>
              <a:t>Bupivacaine </a:t>
            </a:r>
            <a:r>
              <a:rPr lang="en-US" sz="3200" dirty="0" smtClean="0">
                <a:solidFill>
                  <a:schemeClr val="tx2"/>
                </a:solidFill>
              </a:rPr>
              <a:t>+ epinephrine: Max </a:t>
            </a:r>
            <a:r>
              <a:rPr lang="en-US" sz="3200" dirty="0" err="1" smtClean="0">
                <a:solidFill>
                  <a:schemeClr val="tx2"/>
                </a:solidFill>
              </a:rPr>
              <a:t>peds</a:t>
            </a:r>
            <a:r>
              <a:rPr lang="en-US" sz="3200" dirty="0" smtClean="0">
                <a:solidFill>
                  <a:schemeClr val="tx2"/>
                </a:solidFill>
              </a:rPr>
              <a:t> dose is 2.5 mg/kg. Onset in 20 min. Lasts 1 hour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4953000" cy="39624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The Guidelines For Adding  Epinephrine To Local Anesthesia?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95400"/>
            <a:ext cx="250399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0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75404</TotalTime>
  <Words>1205</Words>
  <Application>Microsoft Macintosh PowerPoint</Application>
  <PresentationFormat>On-screen Show (4:3)</PresentationFormat>
  <Paragraphs>163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Bold Stripes</vt:lpstr>
      <vt:lpstr>Suturing &amp; Wound Care Techniques</vt:lpstr>
      <vt:lpstr>Presentation Objectives</vt:lpstr>
      <vt:lpstr>What Are Some Considerations To Be Made In Assessing A Wound?</vt:lpstr>
      <vt:lpstr>Wound Assessment Considerations</vt:lpstr>
      <vt:lpstr>Wound Management  Considerations</vt:lpstr>
      <vt:lpstr>What Are Some Factor In Selecting Local Anesthesia? </vt:lpstr>
      <vt:lpstr>Local Anesthesia Topical</vt:lpstr>
      <vt:lpstr>Local Anesthesia Injectable</vt:lpstr>
      <vt:lpstr>What The Guidelines For Adding  Epinephrine To Local Anesthesia? </vt:lpstr>
      <vt:lpstr>Add Epinephrine Or Not?</vt:lpstr>
      <vt:lpstr>What Are The Guidelines For Wound Preparation Prior To Suturing?</vt:lpstr>
      <vt:lpstr>Wound Preparation</vt:lpstr>
      <vt:lpstr>What Are The Guidelines For Selecting An Appropriate Suture Material? Wound</vt:lpstr>
      <vt:lpstr>Suture Selection Absorbable</vt:lpstr>
      <vt:lpstr>Suture Selection Non-Absorbable</vt:lpstr>
      <vt:lpstr>Suture Needle Point Selection</vt:lpstr>
      <vt:lpstr>What Are The Guidelines For Selecting Suture Size &amp; Timing  Of Removal?</vt:lpstr>
      <vt:lpstr>Suture Size &amp; Timing  Of Removal </vt:lpstr>
      <vt:lpstr>Suture Techniques:  Simple Interrupted</vt:lpstr>
      <vt:lpstr>Suture Techniques:  Simple Interrupted </vt:lpstr>
      <vt:lpstr>Suture Techniques:  Simple Continuous</vt:lpstr>
      <vt:lpstr>Suture Techniques:  Simple Continuous </vt:lpstr>
      <vt:lpstr>Suture Techniques:  Vertical Mattress Interrupted</vt:lpstr>
      <vt:lpstr>Suture Techniques:  Vertical Mattress Interrupted </vt:lpstr>
      <vt:lpstr>Suture Techniques:  Horizontal Mattress Interrupted</vt:lpstr>
      <vt:lpstr>Suture Techniques:  Horizontal Mattress Interrupted </vt:lpstr>
      <vt:lpstr>Suture Pearls</vt:lpstr>
      <vt:lpstr>Every Person Cared For  Is Also An Opportunity  To Improve Your Skills</vt:lpstr>
      <vt:lpstr>References</vt:lpstr>
      <vt:lpstr> For information about equipping yourself to serve the forgotten contact:  Institute for International Medicine </vt:lpstr>
      <vt:lpstr>Sub-Cuticular</vt:lpstr>
    </vt:vector>
  </TitlesOfParts>
  <Company>뿿뺀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Culture</dc:title>
  <dc:creator>INMED</dc:creator>
  <cp:lastModifiedBy>Paul Larson</cp:lastModifiedBy>
  <cp:revision>265</cp:revision>
  <cp:lastPrinted>2007-10-30T19:27:10Z</cp:lastPrinted>
  <dcterms:created xsi:type="dcterms:W3CDTF">2013-04-13T15:23:38Z</dcterms:created>
  <dcterms:modified xsi:type="dcterms:W3CDTF">2015-11-22T18:14:14Z</dcterms:modified>
</cp:coreProperties>
</file>