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1"/>
    <p:sldMasterId id="2147483648" r:id="rId2"/>
  </p:sldMasterIdLst>
  <p:notesMasterIdLst>
    <p:notesMasterId r:id="rId58"/>
  </p:notesMasterIdLst>
  <p:sldIdLst>
    <p:sldId id="264" r:id="rId3"/>
    <p:sldId id="265" r:id="rId4"/>
    <p:sldId id="314" r:id="rId5"/>
    <p:sldId id="268" r:id="rId6"/>
    <p:sldId id="308" r:id="rId7"/>
    <p:sldId id="325" r:id="rId8"/>
    <p:sldId id="279" r:id="rId9"/>
    <p:sldId id="336" r:id="rId10"/>
    <p:sldId id="335" r:id="rId11"/>
    <p:sldId id="333" r:id="rId12"/>
    <p:sldId id="258" r:id="rId13"/>
    <p:sldId id="262" r:id="rId14"/>
    <p:sldId id="337" r:id="rId15"/>
    <p:sldId id="338" r:id="rId16"/>
    <p:sldId id="339" r:id="rId17"/>
    <p:sldId id="281" r:id="rId18"/>
    <p:sldId id="280" r:id="rId19"/>
    <p:sldId id="292" r:id="rId20"/>
    <p:sldId id="340" r:id="rId21"/>
    <p:sldId id="269" r:id="rId22"/>
    <p:sldId id="316" r:id="rId23"/>
    <p:sldId id="293" r:id="rId24"/>
    <p:sldId id="294" r:id="rId25"/>
    <p:sldId id="295" r:id="rId26"/>
    <p:sldId id="311" r:id="rId27"/>
    <p:sldId id="282" r:id="rId28"/>
    <p:sldId id="260" r:id="rId29"/>
    <p:sldId id="327" r:id="rId30"/>
    <p:sldId id="305" r:id="rId31"/>
    <p:sldId id="319" r:id="rId32"/>
    <p:sldId id="324" r:id="rId33"/>
    <p:sldId id="341" r:id="rId34"/>
    <p:sldId id="309" r:id="rId35"/>
    <p:sldId id="310" r:id="rId36"/>
    <p:sldId id="283" r:id="rId37"/>
    <p:sldId id="328" r:id="rId38"/>
    <p:sldId id="300" r:id="rId39"/>
    <p:sldId id="267" r:id="rId40"/>
    <p:sldId id="317" r:id="rId41"/>
    <p:sldId id="329" r:id="rId42"/>
    <p:sldId id="297" r:id="rId43"/>
    <p:sldId id="298" r:id="rId44"/>
    <p:sldId id="330" r:id="rId45"/>
    <p:sldId id="299" r:id="rId46"/>
    <p:sldId id="261" r:id="rId47"/>
    <p:sldId id="289" r:id="rId48"/>
    <p:sldId id="331" r:id="rId49"/>
    <p:sldId id="302" r:id="rId50"/>
    <p:sldId id="303" r:id="rId51"/>
    <p:sldId id="277" r:id="rId52"/>
    <p:sldId id="285" r:id="rId53"/>
    <p:sldId id="304" r:id="rId54"/>
    <p:sldId id="284" r:id="rId55"/>
    <p:sldId id="342" r:id="rId56"/>
    <p:sldId id="270" r:id="rId5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935" autoAdjust="0"/>
  </p:normalViewPr>
  <p:slideViewPr>
    <p:cSldViewPr>
      <p:cViewPr varScale="1">
        <p:scale>
          <a:sx n="87" d="100"/>
          <a:sy n="87" d="100"/>
        </p:scale>
        <p:origin x="462" y="90"/>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37.79528" units="1/cm"/>
          <inkml:channelProperty channel="Y" name="resolution" value="37.81512" units="1/cm"/>
          <inkml:channelProperty channel="T" name="resolution" value="1" units="1/dev"/>
        </inkml:channelProperties>
      </inkml:inkSource>
      <inkml:timestamp xml:id="ts0" timeString="2020-09-17T16:18:17.601"/>
    </inkml:context>
    <inkml:brush xml:id="br0">
      <inkml:brushProperty name="width" value="0.05292" units="cm"/>
      <inkml:brushProperty name="height" value="0.05292" units="cm"/>
      <inkml:brushProperty name="color" value="#0070C0"/>
    </inkml:brush>
  </inkml:definitions>
  <inkml:trace contextRef="#ctx0" brushRef="#br0">12100 15963 0,'0'-17'31,"18"-1"-15,-18 0-16,0 1 15,35-1-15,-17 0 32,-1 1-32,-17-1 15,36-17-15,-1 35 16,-17-35-16,17 17 16,18-17-16,35-36 15,-35 53-15,0-17 16,-18 18-16,0-36 15,1 53-15,52-53 16,-53 17 0,0 1-16,18 35 15,-17-35-15,17 0 16,-36-1-16,36 19 16,-35-19-16,17 36 15,-17-35-15,17 17 16,0-17-16,1 18 15,-19-1-15,18 0 16,1-17-16,17 0 16,-18-1-16,0 19 15,-17-1-15,17 0 16,36-17 0,-54 0-16,19 17 15,34-17-15,-35 17 16,18-35-16,71-17 15,-54 35-15,36-18 16,-53 0-16,35 0 16,36-18-16,-54 18 15,-17 18-15,18-18 16,-18 18-16,0 0 16,88-54-16,-71 37 15,1-1 1,-18 17-16,35-17 15,18-17-15,-53 35 16,0-1-16,0-17 16,-1 36-16,19-36 15,35-18-15,-53 18 16,17 18-16,1-18 16,-1 18-16,19-18 15,-36 0-15,-1 0 16,1 36-16,0-36 15,0 35-15,53-53 16,-18 1-16,-35 35 16,53-36-1,35 0-15,-70 19 16,17-1-16,0 17 16,-17-17-16,17 1 15,71-19-15,-107 0 16,37 18-16,-1 18 15,-18-18-15,72-70 16,-90 88-16,37-54 16,-1 36-16,0-35 15,-35 0 1,70-18-16,-70 71 16,18-36-16,17 1 15,18-18-15,-53 17 16,35 18-16,-35-17 15,0-1-15,53-17 16,-18 17-16,-18 18 16,19-35-16,-36 18 15,17 17-15,36-53 16,-35 35-16,-36 1 16,18 35-1,17-54-15,-34 54 16,-19 17-16,18-17 15,-17 17-15,0-17 16,17-35-16,0 52 16,1-17-16,-19-18 15,1 35-15,52-70 16,-34 53-16,-1-1 16,18-34-16,35-36 15,-35 35-15,0 1 16,-18 17-1,18-35-15,0 35 0,18-88 16,-36 106-16,0-18 16,0-18-16,1 18 15,34-53 1,-52 71-16,35-36 16,-36 36-16,1 0 15,17 0-15,-17-36 16,17 36-16,-35 17 15,18-17-15,0 0 16,17-18-16,-18 35 16,1-35-1,0 35-15,-1-17 16,1 0-16,17-53 16,1 52-16,-36-16 15,35 16-15,-18 1 16,1-36-16,17 36 15,-35 18-15,0-1 16,18-17-16,-18 17 16,18-17-16,-1 17 15,-17 0-15,0 1 16,18-1 0,-18 0-16,0-17 0,0 18 15,0-1 1,0-17-1,18 17 1,-18 0-16,0 1 16,0-1-1,0 0-15,17 18 16,-17-17 62,0-1-47,18 18 1</inkml:trace>
  <inkml:trace contextRef="#ctx0" brushRef="#br0" timeOffset="2654.66">10707 15928 0,'0'-18'62,"35"1"-62,-17-1 16,35-70-16,0 35 15,17-35-15,1 0 16,17 17-16,18-35 16,-36 53-16,1 18 15,17-18-15,-17 0 16,34-17 0,72-72-16,-71 72 15,52-18-15,-34-1 16,35-16-16,-18 16 15,141-87-15,-159 106 16,1-1-16,-18 18 16,17-53-16,54 18 15,-54 17-15,18-34 16,-17 34-16,-1-17 16,18 17-16,36-70 15,-54 71-15,-17-1 16,0 1-16,-18 17 15,53-18-15,-70 18 16,-1 18-16,1-18 16,-18 0-16,35 18 15,53-53-15,-71 52 16,1-17-16,0 0 16,-18 18-1,52-35 1,-34 34-16,-36 1 0,18 0 15,35-36 1,-35 54-16,18-36 16,-1 17-16,1 1 15,-1 0-15,89-71 16,-71 35-16,18 1 16,-18 17-16,-17-18 15,17 1-15,53-71 16,-88 105-16,18-34 15,17-18 1,0 17-16,36-52 0,-54 52 16,18-17-16,1 0 15,16-36-15,-16 54 16,-1-18-16,-35 35 16,17-18-16,-17 18 15,35-53-15,-35 71 16,0-18-16,0 18 15,0-36 1,35 18-16,-35-17 16,-18 52-16,18-52 15,53-19-15,-35 36 16,-36 1-16,36-1 16,-36-18-16,35 18 15,19-70-15,-37 70 16,-16 18-16,17-36 15,-18 36 1,36-36-16,-54 36 16,18 17-16,-17-17 15,0 17-15,17 1 16,-17-19-16,-1 19 16,-17-1-16,18 0 15,17-17-15,0 0 16,-17 0-16,0-1 15,-1 19-15,19-19 16,-19 1-16,19 0 16,-19 0-16,1 17 15,17-17-15,-17-1 16,-1 19-16,36-36 16,-35 0-1,17 18-15,0-1 16,1-17-16,52-17 15,-53-1-15,1 36 16,-1-18-16,18-17 16,-36 34-16,36-17 15,-35-17-15,17 35 16,-17-1-16,17-17 16,0-52-1,1 52-15,-19 0 16,1 17-16,-18 19 15,0-18-15,18-1 16,-1 36 0,-17-17 31,0-1 15,0 0-31,0 1-15,18 17 31,-18-18-32,0 0 17,0 1-1,0-1-31,18 18 16,-18-18-1,17 1 32,-17-1-31,0 1-1,0-1 1,0 0 15</inkml:trace>
</inkml:ink>
</file>

<file path=ppt/ink/ink2.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37.79528" units="1/cm"/>
          <inkml:channelProperty channel="Y" name="resolution" value="37.81512" units="1/cm"/>
          <inkml:channelProperty channel="T" name="resolution" value="1" units="1/dev"/>
        </inkml:channelProperties>
      </inkml:inkSource>
      <inkml:timestamp xml:id="ts0" timeString="2020-09-17T16:36:06.265"/>
    </inkml:context>
    <inkml:brush xml:id="br0">
      <inkml:brushProperty name="width" value="0.05292" units="cm"/>
      <inkml:brushProperty name="height" value="0.05292" units="cm"/>
      <inkml:brushProperty name="color" value="#FF0000"/>
    </inkml:brush>
  </inkml:definitions>
  <inkml:trace contextRef="#ctx0" brushRef="#br0">17657 11359 0,'0'-17'47,"17"17"-31,1 0-1,17-18 1,71 18-1,123 0 17,-35 0-17,-141 18 1,-35-18 0,-1 0-1,1 0 1,0 0-1,-1 0 1,1 0 0,0 0-1</inkml:trace>
  <inkml:trace contextRef="#ctx0" brushRef="#br0" timeOffset="6525.56">18644 14093 0,'0'-17'172,"0"-1"-94,-17 18-62,-1 0-1,0 0 17,1 0-17,-1-17 16,-17 17-15,0-18 15,-1 0-15,19 18 0,-19 0-1,19-17 16,-1 17-15,-52-36 31,52 36-16,-17 0-15,17-17-1,-17-1 17,-36 0 15,54 1-32,-1-1 16,0 18-15,1-17 15,-1 17-15,18-18 0,-18 18-1</inkml:trace>
  <inkml:trace contextRef="#ctx0" brushRef="#br0" timeOffset="18700.59">8520 11800 0,'17'0'172,"36"0"-156,0 0-1,71 0 1,-89 0 0,88 0-1,-87 0-15,-1 0 32,-18 0-17,1 0-15,0 0 31,-1 0 16</inkml:trace>
  <inkml:trace contextRef="#ctx0" brushRef="#br0" timeOffset="22918.92">6668 11148 0,'0'-18'94,"0"0"-63,0 1-15,0-18-1,0-1 1,0 1 0,0-18-1,-18 53 17,18-18-17,0 1 32,0 34 125,-18 1-156,1 17-1,-1 1 1,0-19-1,18 1 1,-17 0 0,17-36 234,17 0-235,1 1 1,-18-1 0,18 18 15,17 0 63,-17 0-79,17 0 1,-18 0-1,-17-18 1,36 1 0,-19 17 343</inkml:trace>
  <inkml:trace contextRef="#ctx0" brushRef="#br0" timeOffset="33445.97">12823 13212 0,'18'0'93,"17"17"-77,18-17-16,71 0 16,-54 0-1,1 18 1,123-18 0,-71 0-1,-123 17 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49728BE-A7A1-0242-AB2A-977EE0F11976}" type="datetimeFigureOut">
              <a:rPr lang="en-US" smtClean="0"/>
              <a:t>11/11/2025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BC1EED9-69AB-0F40-931D-7D6314A5F9AE}" type="slidenum">
              <a:rPr lang="en-US" smtClean="0"/>
              <a:t>‹#›</a:t>
            </a:fld>
            <a:endParaRPr lang="en-US"/>
          </a:p>
        </p:txBody>
      </p:sp>
    </p:spTree>
    <p:extLst>
      <p:ext uri="{BB962C8B-B14F-4D97-AF65-F5344CB8AC3E}">
        <p14:creationId xmlns:p14="http://schemas.microsoft.com/office/powerpoint/2010/main" val="1607005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1EED9-69AB-0F40-931D-7D6314A5F9AE}" type="slidenum">
              <a:rPr lang="en-US" smtClean="0"/>
              <a:t>1</a:t>
            </a:fld>
            <a:endParaRPr lang="en-US"/>
          </a:p>
        </p:txBody>
      </p:sp>
    </p:spTree>
    <p:extLst>
      <p:ext uri="{BB962C8B-B14F-4D97-AF65-F5344CB8AC3E}">
        <p14:creationId xmlns:p14="http://schemas.microsoft.com/office/powerpoint/2010/main" val="4027628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25</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569304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6CFEC0F1-E96A-0B41-A252-576A10CC8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E40DD4-F7CA-584C-B1FC-9269B884EA62}"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27</a:t>
            </a:fld>
            <a:endParaRPr lang="en-US" altLang="en-US">
              <a:latin typeface="Arial" panose="020B0604020202020204" pitchFamily="34" charset="0"/>
              <a:ea typeface="ＭＳ Ｐゴシック" panose="020B0600070205080204" pitchFamily="34" charset="-128"/>
            </a:endParaRPr>
          </a:p>
        </p:txBody>
      </p:sp>
      <p:sp>
        <p:nvSpPr>
          <p:cNvPr id="22530" name="Rectangle 2">
            <a:extLst>
              <a:ext uri="{FF2B5EF4-FFF2-40B4-BE49-F238E27FC236}">
                <a16:creationId xmlns:a16="http://schemas.microsoft.com/office/drawing/2014/main" id="{BE891D0A-0324-3247-B9CA-860E5E8D72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517B2502-FF25-4642-93C6-6C9FFECED2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mn-lt"/>
                <a:ea typeface="+mn-ea"/>
                <a:cs typeface="+mn-cs"/>
              </a:rPr>
              <a:t>for congenital patients if the blood pressure is low, not only look for evidence of old thoracotomy scars but also check blood pressure on multiple limbs. I would probably mention before you move on to tachycardia that in this patient's case, there was no shunt and that the blood pressure was probably accurate, just to tie each section back to your case.</a:t>
            </a:r>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281939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increasing prevalence of arrhythmia with time since Fontan</a:t>
            </a:r>
            <a:endParaRPr lang="en-US" dirty="0"/>
          </a:p>
        </p:txBody>
      </p:sp>
      <p:sp>
        <p:nvSpPr>
          <p:cNvPr id="4" name="Slide Number Placeholder 3"/>
          <p:cNvSpPr>
            <a:spLocks noGrp="1"/>
          </p:cNvSpPr>
          <p:nvPr>
            <p:ph type="sldNum" sz="quarter" idx="10"/>
          </p:nvPr>
        </p:nvSpPr>
        <p:spPr/>
        <p:txBody>
          <a:bodyPr/>
          <a:lstStyle/>
          <a:p>
            <a:fld id="{1095FB06-C384-4B13-A416-E36CB2C3882A}" type="slidenum">
              <a:rPr lang="en-US" smtClean="0"/>
              <a:t>30</a:t>
            </a:fld>
            <a:endParaRPr lang="en-US"/>
          </a:p>
        </p:txBody>
      </p:sp>
    </p:spTree>
    <p:extLst>
      <p:ext uri="{BB962C8B-B14F-4D97-AF65-F5344CB8AC3E}">
        <p14:creationId xmlns:p14="http://schemas.microsoft.com/office/powerpoint/2010/main" val="126237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t>
            </a:r>
            <a:r>
              <a:rPr lang="en-US" sz="1200" kern="1200" dirty="0" err="1">
                <a:solidFill>
                  <a:schemeClr val="tx1"/>
                </a:solidFill>
                <a:effectLst/>
                <a:latin typeface="+mn-lt"/>
                <a:ea typeface="+mn-ea"/>
                <a:cs typeface="+mn-cs"/>
              </a:rPr>
              <a:t>Fontans</a:t>
            </a:r>
            <a:r>
              <a:rPr lang="en-US" sz="1200" kern="1200" dirty="0">
                <a:solidFill>
                  <a:schemeClr val="tx1"/>
                </a:solidFill>
                <a:effectLst/>
                <a:latin typeface="+mn-lt"/>
                <a:ea typeface="+mn-ea"/>
                <a:cs typeface="+mn-cs"/>
              </a:rPr>
              <a:t>, macro-reentrant circuits can occur at slower rates than we see in the non-ACHD population so they often present with rates in the 110s/120s rather than ~150</a:t>
            </a:r>
            <a:endParaRPr lang="en-US" dirty="0"/>
          </a:p>
          <a:p>
            <a:endParaRPr lang="en-US" dirty="0"/>
          </a:p>
          <a:p>
            <a:r>
              <a:rPr lang="en-US" dirty="0"/>
              <a:t>Device showed atrial flutter</a:t>
            </a:r>
          </a:p>
        </p:txBody>
      </p:sp>
      <p:sp>
        <p:nvSpPr>
          <p:cNvPr id="4" name="Slide Number Placeholder 3"/>
          <p:cNvSpPr>
            <a:spLocks noGrp="1"/>
          </p:cNvSpPr>
          <p:nvPr>
            <p:ph type="sldNum" sz="quarter" idx="10"/>
          </p:nvPr>
        </p:nvSpPr>
        <p:spPr/>
        <p:txBody>
          <a:bodyPr/>
          <a:lstStyle/>
          <a:p>
            <a:fld id="{1095FB06-C384-4B13-A416-E36CB2C3882A}" type="slidenum">
              <a:rPr lang="en-US" smtClean="0"/>
              <a:t>32</a:t>
            </a:fld>
            <a:endParaRPr lang="en-US"/>
          </a:p>
        </p:txBody>
      </p:sp>
    </p:spTree>
    <p:extLst>
      <p:ext uri="{BB962C8B-B14F-4D97-AF65-F5344CB8AC3E}">
        <p14:creationId xmlns:p14="http://schemas.microsoft.com/office/powerpoint/2010/main" val="319302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Fontan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macro-reentrant circuits can occur at slower rates than we see in the non-ACHD population so they often present with rates in the 110s/120s rather than ~150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Watch</a:t>
            </a:r>
            <a:r>
              <a:rPr lang="en-US" sz="1200" kern="1200" baseline="0" dirty="0">
                <a:solidFill>
                  <a:schemeClr val="tx1"/>
                </a:solidFill>
                <a:effectLst/>
                <a:latin typeface="+mn-lt"/>
                <a:ea typeface="+mn-ea"/>
                <a:cs typeface="+mn-cs"/>
              </a:rPr>
              <a:t> Telemetry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Interrogate device</a:t>
            </a:r>
            <a:endParaRPr lang="en-US" dirty="0"/>
          </a:p>
          <a:p>
            <a:endParaRPr lang="en-US" dirty="0"/>
          </a:p>
        </p:txBody>
      </p:sp>
      <p:sp>
        <p:nvSpPr>
          <p:cNvPr id="4" name="Slide Number Placeholder 3"/>
          <p:cNvSpPr>
            <a:spLocks noGrp="1"/>
          </p:cNvSpPr>
          <p:nvPr>
            <p:ph type="sldNum" sz="quarter" idx="10"/>
          </p:nvPr>
        </p:nvSpPr>
        <p:spPr/>
        <p:txBody>
          <a:bodyPr/>
          <a:lstStyle/>
          <a:p>
            <a:fld id="{1095FB06-C384-4B13-A416-E36CB2C3882A}" type="slidenum">
              <a:rPr lang="en-US" smtClean="0"/>
              <a:t>33</a:t>
            </a:fld>
            <a:endParaRPr lang="en-US"/>
          </a:p>
        </p:txBody>
      </p:sp>
    </p:spTree>
    <p:extLst>
      <p:ext uri="{BB962C8B-B14F-4D97-AF65-F5344CB8AC3E}">
        <p14:creationId xmlns:p14="http://schemas.microsoft.com/office/powerpoint/2010/main" val="109931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SVC </a:t>
            </a:r>
            <a:r>
              <a:rPr lang="en-US" dirty="0">
                <a:sym typeface="Wingdings" panose="05000000000000000000" pitchFamily="2" charset="2"/>
              </a:rPr>
              <a:t> R pulmonary</a:t>
            </a:r>
            <a:r>
              <a:rPr lang="en-US" baseline="0" dirty="0">
                <a:sym typeface="Wingdings" panose="05000000000000000000" pitchFamily="2" charset="2"/>
              </a:rPr>
              <a:t> artery</a:t>
            </a:r>
            <a:endParaRPr lang="en-US" dirty="0"/>
          </a:p>
        </p:txBody>
      </p:sp>
      <p:sp>
        <p:nvSpPr>
          <p:cNvPr id="4" name="Slide Number Placeholder 3"/>
          <p:cNvSpPr>
            <a:spLocks noGrp="1"/>
          </p:cNvSpPr>
          <p:nvPr>
            <p:ph type="sldNum" sz="quarter" idx="10"/>
          </p:nvPr>
        </p:nvSpPr>
        <p:spPr/>
        <p:txBody>
          <a:bodyPr/>
          <a:lstStyle/>
          <a:p>
            <a:fld id="{1095FB06-C384-4B13-A416-E36CB2C3882A}" type="slidenum">
              <a:rPr lang="en-US" smtClean="0"/>
              <a:t>41</a:t>
            </a:fld>
            <a:endParaRPr lang="en-US"/>
          </a:p>
        </p:txBody>
      </p:sp>
    </p:spTree>
    <p:extLst>
      <p:ext uri="{BB962C8B-B14F-4D97-AF65-F5344CB8AC3E}">
        <p14:creationId xmlns:p14="http://schemas.microsoft.com/office/powerpoint/2010/main" val="280408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IVC </a:t>
            </a:r>
            <a:r>
              <a:rPr lang="en-US" dirty="0">
                <a:sym typeface="Wingdings" panose="05000000000000000000" pitchFamily="2" charset="2"/>
              </a:rPr>
              <a:t> L pulmonary</a:t>
            </a:r>
            <a:r>
              <a:rPr lang="en-US" baseline="0" dirty="0">
                <a:sym typeface="Wingdings" panose="05000000000000000000" pitchFamily="2" charset="2"/>
              </a:rPr>
              <a:t> artery</a:t>
            </a:r>
            <a:endParaRPr lang="en-US" dirty="0"/>
          </a:p>
        </p:txBody>
      </p:sp>
      <p:sp>
        <p:nvSpPr>
          <p:cNvPr id="4" name="Slide Number Placeholder 3"/>
          <p:cNvSpPr>
            <a:spLocks noGrp="1"/>
          </p:cNvSpPr>
          <p:nvPr>
            <p:ph type="sldNum" sz="quarter" idx="10"/>
          </p:nvPr>
        </p:nvSpPr>
        <p:spPr/>
        <p:txBody>
          <a:bodyPr/>
          <a:lstStyle/>
          <a:p>
            <a:fld id="{1095FB06-C384-4B13-A416-E36CB2C3882A}" type="slidenum">
              <a:rPr lang="en-US" smtClean="0"/>
              <a:t>42</a:t>
            </a:fld>
            <a:endParaRPr lang="en-US"/>
          </a:p>
        </p:txBody>
      </p:sp>
    </p:spTree>
    <p:extLst>
      <p:ext uri="{BB962C8B-B14F-4D97-AF65-F5344CB8AC3E}">
        <p14:creationId xmlns:p14="http://schemas.microsoft.com/office/powerpoint/2010/main" val="409830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23FA85C9-5A4C-5B4A-A523-0AC1A04A08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2347FB7-0769-5B40-865C-403BB71816EB}"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45</a:t>
            </a:fld>
            <a:endParaRPr lang="en-US" altLang="en-US">
              <a:latin typeface="Arial" panose="020B0604020202020204" pitchFamily="34" charset="0"/>
              <a:ea typeface="ＭＳ Ｐゴシック" panose="020B0600070205080204" pitchFamily="34" charset="-128"/>
            </a:endParaRPr>
          </a:p>
        </p:txBody>
      </p:sp>
      <p:sp>
        <p:nvSpPr>
          <p:cNvPr id="52226" name="Rectangle 2">
            <a:extLst>
              <a:ext uri="{FF2B5EF4-FFF2-40B4-BE49-F238E27FC236}">
                <a16:creationId xmlns:a16="http://schemas.microsoft.com/office/drawing/2014/main" id="{13C0BC13-EB6B-0A47-BEE5-78846E5FD4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D38F828D-1BE5-6241-A832-F35520D3C3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44786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In individuals with normal heart anatomy and function, hepatic blood flow accounts for approximately 25 % of the cardiac output. Approximately one-fourth of this flow is fully oxygenated arterial afferent supply via the hepatic artery. The remainder is deoxygenated blood at venous pressure (average, 6 mmHg) via the portal vein. Importantly, no capacity exists for autoregulation of portal venous flow. It is dependent on the mesenteric circulation and directly related to the gradient between portal and hepatic venous pressures.</a:t>
            </a:r>
          </a:p>
          <a:p>
            <a:pPr fontAlgn="auto">
              <a:spcBef>
                <a:spcPts val="0"/>
              </a:spcBef>
              <a:spcAft>
                <a:spcPts val="0"/>
              </a:spcAft>
              <a:defRPr/>
            </a:pPr>
            <a:endParaRPr lang="en-US" dirty="0"/>
          </a:p>
          <a:p>
            <a:pPr fontAlgn="auto">
              <a:spcBef>
                <a:spcPts val="0"/>
              </a:spcBef>
              <a:spcAft>
                <a:spcPts val="0"/>
              </a:spcAft>
              <a:defRPr/>
            </a:pPr>
            <a:r>
              <a:rPr lang="en-US" dirty="0"/>
              <a:t>The hepatic artery, which exhibits classic arterial autoregulation, is responsible for all autoregulation of hepatic blood flow. This autoregulation results in what has been termed the “hepatic arterial buffer response” (HABR). Decreased portal flow is buffered by increased hepatic arterial flow. It is estimated that the hepatic artery is capable of buffering a 30 % to 60 % decrease in portal inflow [</a:t>
            </a:r>
            <a:r>
              <a:rPr lang="en-US" dirty="0">
                <a:hlinkClick r:id="" action="ppaction://hlinkfile"/>
              </a:rPr>
              <a:t>14</a:t>
            </a:r>
            <a:r>
              <a:rPr lang="en-US" dirty="0"/>
              <a:t>].</a:t>
            </a:r>
          </a:p>
          <a:p>
            <a:pPr fontAlgn="auto">
              <a:spcBef>
                <a:spcPts val="0"/>
              </a:spcBef>
              <a:spcAft>
                <a:spcPts val="0"/>
              </a:spcAft>
              <a:defRPr/>
            </a:pPr>
            <a:r>
              <a:rPr lang="en-US" dirty="0"/>
              <a:t>Very little data exist on hepatic circulation in the Fontan patient. However, certain likely implications can be inferred from the known physiologic derangements. Given the elevated venous pressure and limited cardiac output in patients after Fontan, portal flow likely is diminished and portal vein saturation decreased, resulting in a dependency of the liver on HABR. This state likely exists even in patients with what are considered relatively favorable Fontan hemodynamics. As patients age and hemodynamic changes become more pronounced, it is very possible that the capability of HABR to compensate for diminished portal vein flow is exceeded, contributing to organ injury.</a:t>
            </a:r>
          </a:p>
          <a:p>
            <a:pPr fontAlgn="auto">
              <a:spcBef>
                <a:spcPts val="0"/>
              </a:spcBef>
              <a:spcAft>
                <a:spcPts val="0"/>
              </a:spcAft>
              <a:defRPr/>
            </a:pPr>
            <a:endParaRPr lang="en-US" dirty="0"/>
          </a:p>
          <a:p>
            <a:pPr fontAlgn="auto">
              <a:spcBef>
                <a:spcPts val="0"/>
              </a:spcBef>
              <a:spcAft>
                <a:spcPts val="0"/>
              </a:spcAft>
              <a:defRPr/>
            </a:pPr>
            <a:r>
              <a:rPr lang="en-US" dirty="0"/>
              <a:t>Firstly, elevated central venous pressures are transmitted directly to the hepatic veins and indirectly to the portal circulation. Additionally, the trans-hepatic gradient in the Fontan circulation though unknown is likely to be at least modestly elevated. This combination of central venous hypertension, and raised hepatic resistance is expected to alter the balance between portal and hepatic arterial blood inflow to the liver </a:t>
            </a:r>
            <a:r>
              <a:rPr lang="en-US" dirty="0">
                <a:hlinkClick r:id="" action="ppaction://hlinkfile"/>
              </a:rPr>
              <a:t>[13]</a:t>
            </a:r>
            <a:r>
              <a:rPr lang="en-US" dirty="0"/>
              <a:t> and </a:t>
            </a:r>
            <a:r>
              <a:rPr lang="en-US" dirty="0">
                <a:hlinkClick r:id="" action="ppaction://hlinkfile"/>
              </a:rPr>
              <a:t>[14]</a:t>
            </a:r>
            <a:r>
              <a:rPr lang="en-US" dirty="0"/>
              <a:t>. In the normal state, the hepatic artery supplies 15–20% of blood flow to the liver, the remainder being supplied by the portal vein. This proportion increases however when portal blood flow is compromised, such as in central venous hypertension. The formation of </a:t>
            </a:r>
            <a:r>
              <a:rPr lang="en-US" dirty="0" err="1"/>
              <a:t>veno</a:t>
            </a:r>
            <a:r>
              <a:rPr lang="en-US" dirty="0"/>
              <a:t>-venous collaterals </a:t>
            </a:r>
            <a:r>
              <a:rPr lang="en-US" dirty="0" err="1"/>
              <a:t>stabilises</a:t>
            </a:r>
            <a:r>
              <a:rPr lang="en-US" dirty="0"/>
              <a:t> and may reduce total portal and hepatic resistance, but results in relative portal deprivation to liver perfusion</a:t>
            </a:r>
          </a:p>
          <a:p>
            <a:pPr fontAlgn="auto">
              <a:spcBef>
                <a:spcPts val="0"/>
              </a:spcBef>
              <a:spcAft>
                <a:spcPts val="0"/>
              </a:spcAft>
              <a:defRPr/>
            </a:pPr>
            <a:endParaRPr lang="en-US" dirty="0"/>
          </a:p>
          <a:p>
            <a:pPr fontAlgn="auto">
              <a:spcBef>
                <a:spcPts val="0"/>
              </a:spcBef>
              <a:spcAft>
                <a:spcPts val="0"/>
              </a:spcAft>
              <a:defRPr/>
            </a:pPr>
            <a:r>
              <a:rPr lang="en-US" b="1" u="sng" dirty="0"/>
              <a:t>Hepatic Artery</a:t>
            </a:r>
            <a:endParaRPr lang="en-US" b="1" dirty="0"/>
          </a:p>
          <a:p>
            <a:pPr fontAlgn="auto">
              <a:spcBef>
                <a:spcPts val="0"/>
              </a:spcBef>
              <a:spcAft>
                <a:spcPts val="0"/>
              </a:spcAft>
              <a:defRPr/>
            </a:pPr>
            <a:r>
              <a:rPr lang="en-US" b="1" dirty="0"/>
              <a:t>25% of blood supply</a:t>
            </a:r>
          </a:p>
          <a:p>
            <a:pPr fontAlgn="auto">
              <a:spcBef>
                <a:spcPts val="0"/>
              </a:spcBef>
              <a:spcAft>
                <a:spcPts val="0"/>
              </a:spcAft>
              <a:defRPr/>
            </a:pPr>
            <a:r>
              <a:rPr lang="en-US" b="1" dirty="0"/>
              <a:t>50% Oxygen supply</a:t>
            </a:r>
          </a:p>
          <a:p>
            <a:pPr fontAlgn="auto">
              <a:spcBef>
                <a:spcPts val="0"/>
              </a:spcBef>
              <a:spcAft>
                <a:spcPts val="0"/>
              </a:spcAft>
              <a:defRPr/>
            </a:pPr>
            <a:r>
              <a:rPr lang="en-US" b="1" u="sng" dirty="0"/>
              <a:t>Portal Vein</a:t>
            </a:r>
            <a:endParaRPr lang="en-US" b="1" dirty="0"/>
          </a:p>
          <a:p>
            <a:pPr fontAlgn="auto">
              <a:spcBef>
                <a:spcPts val="0"/>
              </a:spcBef>
              <a:spcAft>
                <a:spcPts val="0"/>
              </a:spcAft>
              <a:defRPr/>
            </a:pPr>
            <a:r>
              <a:rPr lang="en-US" b="1" dirty="0"/>
              <a:t>75% of blood supply</a:t>
            </a:r>
          </a:p>
          <a:p>
            <a:pPr fontAlgn="auto">
              <a:spcBef>
                <a:spcPts val="0"/>
              </a:spcBef>
              <a:spcAft>
                <a:spcPts val="0"/>
              </a:spcAft>
              <a:defRPr/>
            </a:pPr>
            <a:r>
              <a:rPr lang="en-US" b="1" dirty="0"/>
              <a:t>50% of Oxygen supply</a:t>
            </a:r>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r>
              <a:rPr lang="en-US" b="1" dirty="0"/>
              <a:t>What does the body do if there is a decrease in blood flow to the liver from portal vein (75% of normal </a:t>
            </a:r>
            <a:r>
              <a:rPr lang="en-US" b="1" dirty="0" err="1"/>
              <a:t>bld</a:t>
            </a:r>
            <a:r>
              <a:rPr lang="en-US" b="1" dirty="0"/>
              <a:t> supply)?</a:t>
            </a:r>
          </a:p>
          <a:p>
            <a:pPr fontAlgn="auto">
              <a:spcBef>
                <a:spcPts val="0"/>
              </a:spcBef>
              <a:spcAft>
                <a:spcPts val="0"/>
              </a:spcAft>
              <a:defRPr/>
            </a:pPr>
            <a:r>
              <a:rPr lang="en-US" b="1" dirty="0"/>
              <a:t>What is max response?</a:t>
            </a:r>
          </a:p>
          <a:p>
            <a:pPr fontAlgn="auto">
              <a:spcBef>
                <a:spcPts val="0"/>
              </a:spcBef>
              <a:spcAft>
                <a:spcPts val="0"/>
              </a:spcAft>
              <a:defRPr/>
            </a:pPr>
            <a:r>
              <a:rPr lang="en-US" b="1" dirty="0"/>
              <a:t>What is this mechanism called?</a:t>
            </a:r>
          </a:p>
          <a:p>
            <a:pPr fontAlgn="auto">
              <a:spcBef>
                <a:spcPts val="0"/>
              </a:spcBef>
              <a:spcAft>
                <a:spcPts val="0"/>
              </a:spcAft>
              <a:defRPr/>
            </a:pPr>
            <a:r>
              <a:rPr lang="en-US" b="1" dirty="0"/>
              <a:t>Increases hepatic artery flow in response to decreased portal vein flow.</a:t>
            </a:r>
          </a:p>
          <a:p>
            <a:pPr fontAlgn="auto">
              <a:spcBef>
                <a:spcPts val="0"/>
              </a:spcBef>
              <a:spcAft>
                <a:spcPts val="0"/>
              </a:spcAft>
              <a:defRPr/>
            </a:pPr>
            <a:r>
              <a:rPr lang="en-US" b="1" dirty="0"/>
              <a:t> </a:t>
            </a:r>
          </a:p>
          <a:p>
            <a:pPr fontAlgn="auto">
              <a:spcBef>
                <a:spcPts val="0"/>
              </a:spcBef>
              <a:spcAft>
                <a:spcPts val="0"/>
              </a:spcAft>
              <a:defRPr/>
            </a:pPr>
            <a:r>
              <a:rPr lang="en-US" b="1" dirty="0"/>
              <a:t>Maximum response is </a:t>
            </a:r>
            <a:r>
              <a:rPr lang="en-US" b="1" u="sng" dirty="0"/>
              <a:t>100% increase</a:t>
            </a:r>
            <a:r>
              <a:rPr lang="en-US" b="1" dirty="0"/>
              <a:t> in hepatic artery flow in response to </a:t>
            </a:r>
            <a:r>
              <a:rPr lang="en-US" b="1" u="sng" dirty="0"/>
              <a:t>50% decrease</a:t>
            </a:r>
            <a:r>
              <a:rPr lang="en-US" b="1" dirty="0"/>
              <a:t> in portal vein flow.</a:t>
            </a:r>
          </a:p>
          <a:p>
            <a:pPr fontAlgn="auto">
              <a:spcBef>
                <a:spcPts val="0"/>
              </a:spcBef>
              <a:spcAft>
                <a:spcPts val="0"/>
              </a:spcAft>
              <a:defRPr/>
            </a:pPr>
            <a:r>
              <a:rPr lang="en-US" b="1" dirty="0"/>
              <a:t> </a:t>
            </a:r>
          </a:p>
          <a:p>
            <a:pPr fontAlgn="auto">
              <a:spcBef>
                <a:spcPts val="0"/>
              </a:spcBef>
              <a:spcAft>
                <a:spcPts val="0"/>
              </a:spcAft>
              <a:defRPr/>
            </a:pPr>
            <a:r>
              <a:rPr lang="en-US" b="1" dirty="0"/>
              <a:t>Hepatic Buffering system</a:t>
            </a:r>
          </a:p>
          <a:p>
            <a:pPr fontAlgn="auto">
              <a:spcBef>
                <a:spcPts val="0"/>
              </a:spcBef>
              <a:spcAft>
                <a:spcPts val="0"/>
              </a:spcAft>
              <a:defRPr/>
            </a:pPr>
            <a:endParaRPr lang="en-US" dirty="0"/>
          </a:p>
          <a:p>
            <a:endParaRPr lang="en-US" dirty="0"/>
          </a:p>
        </p:txBody>
      </p:sp>
      <p:sp>
        <p:nvSpPr>
          <p:cNvPr id="4" name="Slide Number Placeholder 3"/>
          <p:cNvSpPr>
            <a:spLocks noGrp="1"/>
          </p:cNvSpPr>
          <p:nvPr>
            <p:ph type="sldNum" sz="quarter" idx="10"/>
          </p:nvPr>
        </p:nvSpPr>
        <p:spPr/>
        <p:txBody>
          <a:bodyPr/>
          <a:lstStyle/>
          <a:p>
            <a:fld id="{F255ADB7-AC2C-477E-A700-029C7625000B}" type="slidenum">
              <a:rPr lang="en-US" smtClean="0"/>
              <a:t>55</a:t>
            </a:fld>
            <a:endParaRPr lang="en-US"/>
          </a:p>
        </p:txBody>
      </p:sp>
    </p:spTree>
    <p:extLst>
      <p:ext uri="{BB962C8B-B14F-4D97-AF65-F5344CB8AC3E}">
        <p14:creationId xmlns:p14="http://schemas.microsoft.com/office/powerpoint/2010/main" val="154879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3A2C-36F4-3257-66A8-60E10B71C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75CD1-505E-6C63-4863-513861531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30FD8-C394-4B87-0B5B-33EBC0CFBA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FE8B21-196C-0DB2-AA89-87A6FAFF20A0}"/>
              </a:ext>
            </a:extLst>
          </p:cNvPr>
          <p:cNvSpPr>
            <a:spLocks noGrp="1"/>
          </p:cNvSpPr>
          <p:nvPr>
            <p:ph type="sldNum" sz="quarter" idx="5"/>
          </p:nvPr>
        </p:nvSpPr>
        <p:spPr/>
        <p:txBody>
          <a:bodyPr/>
          <a:lstStyle/>
          <a:p>
            <a:fld id="{4BC1EED9-69AB-0F40-931D-7D6314A5F9AE}" type="slidenum">
              <a:rPr lang="en-US" smtClean="0"/>
              <a:t>2</a:t>
            </a:fld>
            <a:endParaRPr lang="en-US"/>
          </a:p>
        </p:txBody>
      </p:sp>
    </p:spTree>
    <p:extLst>
      <p:ext uri="{BB962C8B-B14F-4D97-AF65-F5344CB8AC3E}">
        <p14:creationId xmlns:p14="http://schemas.microsoft.com/office/powerpoint/2010/main" val="20926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BBC1A63-80F5-F742-9296-A9B71033FA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BC93AF-82B2-FB48-840F-312901A4ECE7}"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12</a:t>
            </a:fld>
            <a:endParaRPr lang="en-US" altLang="en-US">
              <a:latin typeface="Arial" panose="020B0604020202020204" pitchFamily="34" charset="0"/>
              <a:ea typeface="ＭＳ Ｐゴシック" panose="020B0600070205080204" pitchFamily="34" charset="-128"/>
            </a:endParaRPr>
          </a:p>
        </p:txBody>
      </p:sp>
      <p:sp>
        <p:nvSpPr>
          <p:cNvPr id="54274" name="Rectangle 2">
            <a:extLst>
              <a:ext uri="{FF2B5EF4-FFF2-40B4-BE49-F238E27FC236}">
                <a16:creationId xmlns:a16="http://schemas.microsoft.com/office/drawing/2014/main" id="{54325D2D-FFB6-4642-BC9E-1C21891E0C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B8BD11C6-667F-5147-94D2-DE42CA7DDF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ヒラギノ角ゴ Pro W3" panose="020B0300000000000000" pitchFamily="34" charset="-128"/>
              </a:rPr>
              <a:t>Importance of understanding the antaomy and ordering appropriate testing</a:t>
            </a:r>
          </a:p>
        </p:txBody>
      </p:sp>
    </p:spTree>
    <p:extLst>
      <p:ext uri="{BB962C8B-B14F-4D97-AF65-F5344CB8AC3E}">
        <p14:creationId xmlns:p14="http://schemas.microsoft.com/office/powerpoint/2010/main" val="39060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18</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975756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19</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42513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55ADB7-AC2C-477E-A700-029C7625000B}" type="slidenum">
              <a:rPr lang="en-US" smtClean="0"/>
              <a:t>20</a:t>
            </a:fld>
            <a:endParaRPr lang="en-US"/>
          </a:p>
        </p:txBody>
      </p:sp>
    </p:spTree>
    <p:extLst>
      <p:ext uri="{BB962C8B-B14F-4D97-AF65-F5344CB8AC3E}">
        <p14:creationId xmlns:p14="http://schemas.microsoft.com/office/powerpoint/2010/main" val="281677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22</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44239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23</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14333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C3DFD3D-E019-1740-982B-4537538CAB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46CF4F-8123-0B49-95DE-303F8ED2DD6A}"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pPr>
              <a:t>24</a:t>
            </a:fld>
            <a:endParaRPr lang="en-US" altLang="en-US">
              <a:latin typeface="Arial" panose="020B0604020202020204" pitchFamily="34" charset="0"/>
              <a:ea typeface="ＭＳ Ｐゴシック" panose="020B0600070205080204" pitchFamily="34" charset="-128"/>
            </a:endParaRPr>
          </a:p>
        </p:txBody>
      </p:sp>
      <p:sp>
        <p:nvSpPr>
          <p:cNvPr id="57346" name="Rectangle 2">
            <a:extLst>
              <a:ext uri="{FF2B5EF4-FFF2-40B4-BE49-F238E27FC236}">
                <a16:creationId xmlns:a16="http://schemas.microsoft.com/office/drawing/2014/main" id="{B3474682-1F97-5C45-8A23-C09BDE4131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a:extLst>
              <a:ext uri="{FF2B5EF4-FFF2-40B4-BE49-F238E27FC236}">
                <a16:creationId xmlns:a16="http://schemas.microsoft.com/office/drawing/2014/main" id="{D8452BAD-1DB2-F946-B42C-4010651F7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8854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r>
              <a:rPr lang="en-US"/>
              <a:t>Click to edit Master title style</a:t>
            </a:r>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r>
              <a:rPr lang="en-US"/>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SAINT LUKE'S</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D974C06-D635-6840-86C4-CC118938EC92}" type="datetime1">
              <a:rPr lang="en-US" smtClean="0"/>
              <a:t>11/11/2025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US" noProof="0"/>
          </a:p>
        </p:txBody>
      </p:sp>
      <p:sp>
        <p:nvSpPr>
          <p:cNvPr id="5" name="Date Placeholder 6">
            <a:extLst>
              <a:ext uri="{FF2B5EF4-FFF2-40B4-BE49-F238E27FC236}">
                <a16:creationId xmlns:a16="http://schemas.microsoft.com/office/drawing/2014/main" id="{385D5BA3-0A25-E745-9E8A-543172047DDB}"/>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5F005391-37C6-E747-9F7E-C8CA57828E0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68CEFC89-E6B4-804A-827F-37D3C5DC7724}"/>
              </a:ext>
            </a:extLst>
          </p:cNvPr>
          <p:cNvSpPr>
            <a:spLocks noGrp="1" noChangeArrowheads="1"/>
          </p:cNvSpPr>
          <p:nvPr>
            <p:ph type="sldNum" sz="quarter" idx="12"/>
          </p:nvPr>
        </p:nvSpPr>
        <p:spPr/>
        <p:txBody>
          <a:bodyPr/>
          <a:lstStyle>
            <a:lvl1pPr>
              <a:defRPr/>
            </a:lvl1pPr>
          </a:lstStyle>
          <a:p>
            <a:pPr>
              <a:defRPr/>
            </a:pPr>
            <a:fld id="{4363DA7B-427A-BC40-9655-80F311CAAA81}" type="slidenum">
              <a:rPr lang="en-US" altLang="en-US"/>
              <a:pPr>
                <a:defRPr/>
              </a:pPr>
              <a:t>‹#›</a:t>
            </a:fld>
            <a:endParaRPr lang="en-US" altLang="en-US"/>
          </a:p>
        </p:txBody>
      </p:sp>
    </p:spTree>
    <p:extLst>
      <p:ext uri="{BB962C8B-B14F-4D97-AF65-F5344CB8AC3E}">
        <p14:creationId xmlns:p14="http://schemas.microsoft.com/office/powerpoint/2010/main" val="40387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Ligh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640A1AD-D2C0-F144-A01A-BD76E4EA8C44}"/>
              </a:ext>
            </a:extLst>
          </p:cNvPr>
          <p:cNvSpPr>
            <a:spLocks noGrp="1"/>
          </p:cNvSpPr>
          <p:nvPr>
            <p:ph type="sldNum" sz="quarter" idx="4"/>
          </p:nvPr>
        </p:nvSpPr>
        <p:spPr>
          <a:xfrm>
            <a:off x="8375073" y="6287075"/>
            <a:ext cx="2978727" cy="365125"/>
          </a:xfrm>
          <a:prstGeom prst="rect">
            <a:avLst/>
          </a:prstGeom>
        </p:spPr>
        <p:txBody>
          <a:bodyPr vert="horz" lIns="91440" tIns="45720" rIns="91440" bIns="45720" rtlCol="0" anchor="ctr"/>
          <a:lstStyle>
            <a:lvl1pPr algn="r">
              <a:defRPr sz="1200" spc="100" baseline="0">
                <a:solidFill>
                  <a:schemeClr val="tx1">
                    <a:tint val="75000"/>
                  </a:schemeClr>
                </a:solidFill>
              </a:defRPr>
            </a:lvl1pPr>
          </a:lstStyle>
          <a:p>
            <a:r>
              <a:rPr lang="en-US" dirty="0"/>
              <a:t>    SAINT LUKE’S HEALTH SYSTEM   </a:t>
            </a:r>
            <a:fld id="{B8306B4C-F40C-0043-BC6A-B534F938B988}" type="slidenum">
              <a:rPr lang="en-US" smtClean="0"/>
              <a:pPr/>
              <a:t>‹#›</a:t>
            </a:fld>
            <a:endParaRPr lang="en-US" dirty="0"/>
          </a:p>
        </p:txBody>
      </p:sp>
      <p:sp>
        <p:nvSpPr>
          <p:cNvPr id="6" name="Footer Placeholder 4">
            <a:extLst>
              <a:ext uri="{FF2B5EF4-FFF2-40B4-BE49-F238E27FC236}">
                <a16:creationId xmlns:a16="http://schemas.microsoft.com/office/drawing/2014/main" id="{2D340DBD-6BAF-7F4A-B2F6-22257209D6C4}"/>
              </a:ext>
            </a:extLst>
          </p:cNvPr>
          <p:cNvSpPr>
            <a:spLocks noGrp="1"/>
          </p:cNvSpPr>
          <p:nvPr>
            <p:ph type="ftr" sz="quarter" idx="3"/>
          </p:nvPr>
        </p:nvSpPr>
        <p:spPr>
          <a:xfrm>
            <a:off x="2189017" y="6287075"/>
            <a:ext cx="60267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Date Placeholder 3">
            <a:extLst>
              <a:ext uri="{FF2B5EF4-FFF2-40B4-BE49-F238E27FC236}">
                <a16:creationId xmlns:a16="http://schemas.microsoft.com/office/drawing/2014/main" id="{101AD998-7254-CA4A-85B2-A672326296C2}"/>
              </a:ext>
            </a:extLst>
          </p:cNvPr>
          <p:cNvSpPr>
            <a:spLocks noGrp="1"/>
          </p:cNvSpPr>
          <p:nvPr>
            <p:ph type="dt" sz="half" idx="2"/>
          </p:nvPr>
        </p:nvSpPr>
        <p:spPr>
          <a:xfrm>
            <a:off x="838200" y="6287075"/>
            <a:ext cx="1129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BA4DC-A6EF-4549-AAE5-988D9901952D}" type="datetime1">
              <a:rPr lang="en-US" smtClean="0"/>
              <a:t>11/11/2025</a:t>
            </a:fld>
            <a:endParaRPr lang="en-US"/>
          </a:p>
        </p:txBody>
      </p:sp>
    </p:spTree>
    <p:extLst>
      <p:ext uri="{BB962C8B-B14F-4D97-AF65-F5344CB8AC3E}">
        <p14:creationId xmlns:p14="http://schemas.microsoft.com/office/powerpoint/2010/main" val="384389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SAINT LUKE'S</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386FC50-A045-9745-B604-C1E5F7D071A8}" type="datetime1">
              <a:rPr lang="en-US" smtClean="0"/>
              <a:t>11/11/2025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pPr lvl="0"/>
            <a:r>
              <a:rPr lang="en-US"/>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SAINT LUKE'S</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0CD9D8-C214-BB41-A22D-FFC3695D39FF}" type="datetime1">
              <a:rPr lang="en-US" smtClean="0"/>
              <a:t>11/11/2025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r>
              <a:rPr lang="en-US"/>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t>SAINT LUKE'S</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E2CB8CC-E2A6-F14F-8E6F-F1B5EF18F5F1}" type="datetime1">
              <a:rPr lang="en-US" smtClean="0"/>
              <a:t>11/11/2025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SAINT LUKE'S</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A287252-CAF5-FF45-94A2-96C1867C8B84}" type="datetime1">
              <a:rPr lang="en-US" smtClean="0"/>
              <a:t>11/11/2025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E9B4-1803-B042-AAC1-9C7322DBB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63081-23D2-1A43-978C-04FF5C728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4ACACFA-CA17-554E-9B47-063F577C073F}"/>
              </a:ext>
            </a:extLst>
          </p:cNvPr>
          <p:cNvSpPr>
            <a:spLocks noGrp="1"/>
          </p:cNvSpPr>
          <p:nvPr>
            <p:ph type="sldNum" sz="quarter" idx="4"/>
          </p:nvPr>
        </p:nvSpPr>
        <p:spPr>
          <a:xfrm>
            <a:off x="8375073" y="6287075"/>
            <a:ext cx="2978727" cy="365125"/>
          </a:xfrm>
          <a:prstGeom prst="rect">
            <a:avLst/>
          </a:prstGeom>
        </p:spPr>
        <p:txBody>
          <a:bodyPr vert="horz" lIns="91440" tIns="45720" rIns="91440" bIns="45720" rtlCol="0" anchor="ctr"/>
          <a:lstStyle>
            <a:lvl1pPr algn="r">
              <a:defRPr sz="1200" spc="100" baseline="0">
                <a:solidFill>
                  <a:schemeClr val="tx1">
                    <a:tint val="75000"/>
                  </a:schemeClr>
                </a:solidFill>
              </a:defRPr>
            </a:lvl1pPr>
          </a:lstStyle>
          <a:p>
            <a:r>
              <a:rPr lang="en-US" dirty="0"/>
              <a:t>    SAINT LUKE’S HEALTH SYSTEM   </a:t>
            </a:r>
            <a:fld id="{B8306B4C-F40C-0043-BC6A-B534F938B988}" type="slidenum">
              <a:rPr lang="en-US" smtClean="0"/>
              <a:pPr/>
              <a:t>‹#›</a:t>
            </a:fld>
            <a:endParaRPr lang="en-US" dirty="0"/>
          </a:p>
        </p:txBody>
      </p:sp>
      <p:sp>
        <p:nvSpPr>
          <p:cNvPr id="8" name="Footer Placeholder 4">
            <a:extLst>
              <a:ext uri="{FF2B5EF4-FFF2-40B4-BE49-F238E27FC236}">
                <a16:creationId xmlns:a16="http://schemas.microsoft.com/office/drawing/2014/main" id="{03A8F379-9813-8C4A-92C0-F689E680AA84}"/>
              </a:ext>
            </a:extLst>
          </p:cNvPr>
          <p:cNvSpPr>
            <a:spLocks noGrp="1"/>
          </p:cNvSpPr>
          <p:nvPr>
            <p:ph type="ftr" sz="quarter" idx="3"/>
          </p:nvPr>
        </p:nvSpPr>
        <p:spPr>
          <a:xfrm>
            <a:off x="2189017" y="6287075"/>
            <a:ext cx="60267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Date Placeholder 3">
            <a:extLst>
              <a:ext uri="{FF2B5EF4-FFF2-40B4-BE49-F238E27FC236}">
                <a16:creationId xmlns:a16="http://schemas.microsoft.com/office/drawing/2014/main" id="{1A907F12-26AB-4343-A8BB-D6AD30265EDB}"/>
              </a:ext>
            </a:extLst>
          </p:cNvPr>
          <p:cNvSpPr>
            <a:spLocks noGrp="1"/>
          </p:cNvSpPr>
          <p:nvPr>
            <p:ph type="dt" sz="half" idx="2"/>
          </p:nvPr>
        </p:nvSpPr>
        <p:spPr>
          <a:xfrm>
            <a:off x="838200" y="6287075"/>
            <a:ext cx="1129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1A7E5E-8EF1-D543-95EE-1187C905FFD3}" type="datetime1">
              <a:rPr lang="en-US" smtClean="0"/>
              <a:t>11/11/2025</a:t>
            </a:fld>
            <a:endParaRPr lang="en-US"/>
          </a:p>
        </p:txBody>
      </p:sp>
    </p:spTree>
    <p:extLst>
      <p:ext uri="{BB962C8B-B14F-4D97-AF65-F5344CB8AC3E}">
        <p14:creationId xmlns:p14="http://schemas.microsoft.com/office/powerpoint/2010/main" val="420607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990B-EBCA-1345-9C2B-E33230F7A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4BD83-D3B6-1343-8093-24BE6B0353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FAD5A8-BC86-7E44-A0DE-A308870F79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37B94B6-E945-A046-8577-7FE51E665A06}"/>
              </a:ext>
            </a:extLst>
          </p:cNvPr>
          <p:cNvSpPr>
            <a:spLocks noGrp="1"/>
          </p:cNvSpPr>
          <p:nvPr>
            <p:ph type="sldNum" sz="quarter" idx="4"/>
          </p:nvPr>
        </p:nvSpPr>
        <p:spPr>
          <a:xfrm>
            <a:off x="8375073" y="6287075"/>
            <a:ext cx="2978727" cy="365125"/>
          </a:xfrm>
          <a:prstGeom prst="rect">
            <a:avLst/>
          </a:prstGeom>
        </p:spPr>
        <p:txBody>
          <a:bodyPr vert="horz" lIns="91440" tIns="45720" rIns="91440" bIns="45720" rtlCol="0" anchor="ctr"/>
          <a:lstStyle>
            <a:lvl1pPr algn="r">
              <a:defRPr sz="1200" spc="100" baseline="0">
                <a:solidFill>
                  <a:schemeClr val="tx1">
                    <a:tint val="75000"/>
                  </a:schemeClr>
                </a:solidFill>
              </a:defRPr>
            </a:lvl1pPr>
          </a:lstStyle>
          <a:p>
            <a:r>
              <a:rPr lang="en-US" dirty="0"/>
              <a:t>    SAINT LUKE’S HEALTH SYSTEM   </a:t>
            </a:r>
            <a:fld id="{B8306B4C-F40C-0043-BC6A-B534F938B988}" type="slidenum">
              <a:rPr lang="en-US" smtClean="0"/>
              <a:pPr/>
              <a:t>‹#›</a:t>
            </a:fld>
            <a:endParaRPr lang="en-US" dirty="0"/>
          </a:p>
        </p:txBody>
      </p:sp>
      <p:sp>
        <p:nvSpPr>
          <p:cNvPr id="9" name="Footer Placeholder 4">
            <a:extLst>
              <a:ext uri="{FF2B5EF4-FFF2-40B4-BE49-F238E27FC236}">
                <a16:creationId xmlns:a16="http://schemas.microsoft.com/office/drawing/2014/main" id="{8C60B3D7-F340-954A-9276-B3D1BDFB41AA}"/>
              </a:ext>
            </a:extLst>
          </p:cNvPr>
          <p:cNvSpPr>
            <a:spLocks noGrp="1"/>
          </p:cNvSpPr>
          <p:nvPr>
            <p:ph type="ftr" sz="quarter" idx="3"/>
          </p:nvPr>
        </p:nvSpPr>
        <p:spPr>
          <a:xfrm>
            <a:off x="2189017" y="6287075"/>
            <a:ext cx="60267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Date Placeholder 3">
            <a:extLst>
              <a:ext uri="{FF2B5EF4-FFF2-40B4-BE49-F238E27FC236}">
                <a16:creationId xmlns:a16="http://schemas.microsoft.com/office/drawing/2014/main" id="{1115508A-D203-1C44-8835-B8992BEB7F85}"/>
              </a:ext>
            </a:extLst>
          </p:cNvPr>
          <p:cNvSpPr>
            <a:spLocks noGrp="1"/>
          </p:cNvSpPr>
          <p:nvPr>
            <p:ph type="dt" sz="half" idx="10"/>
          </p:nvPr>
        </p:nvSpPr>
        <p:spPr>
          <a:xfrm>
            <a:off x="838200" y="6287075"/>
            <a:ext cx="1129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2DC81-A4E7-C743-B914-E0FF248B73F6}" type="datetime1">
              <a:rPr lang="en-US" smtClean="0"/>
              <a:t>11/11/2025</a:t>
            </a:fld>
            <a:endParaRPr lang="en-US"/>
          </a:p>
        </p:txBody>
      </p:sp>
    </p:spTree>
    <p:extLst>
      <p:ext uri="{BB962C8B-B14F-4D97-AF65-F5344CB8AC3E}">
        <p14:creationId xmlns:p14="http://schemas.microsoft.com/office/powerpoint/2010/main" val="2805142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6F6D-0A08-184D-AEDA-D923EFD0EB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94578-924F-914F-9BD5-34FD54C77B2E}"/>
              </a:ext>
            </a:extLst>
          </p:cNvPr>
          <p:cNvSpPr>
            <a:spLocks noGrp="1"/>
          </p:cNvSpPr>
          <p:nvPr>
            <p:ph type="body" idx="1"/>
          </p:nvPr>
        </p:nvSpPr>
        <p:spPr>
          <a:xfrm>
            <a:off x="831850" y="4589463"/>
            <a:ext cx="10515600" cy="1500187"/>
          </a:xfrm>
        </p:spPr>
        <p:txBody>
          <a:bodyPr/>
          <a:lstStyle>
            <a:lvl1pPr marL="0" indent="0">
              <a:buNone/>
              <a:defRPr sz="240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20B7D9AA-299E-2044-A93F-E4A4F5F4A917}"/>
              </a:ext>
            </a:extLst>
          </p:cNvPr>
          <p:cNvSpPr>
            <a:spLocks noGrp="1"/>
          </p:cNvSpPr>
          <p:nvPr>
            <p:ph type="sldNum" sz="quarter" idx="4"/>
          </p:nvPr>
        </p:nvSpPr>
        <p:spPr>
          <a:xfrm>
            <a:off x="8375073" y="6287075"/>
            <a:ext cx="2978727" cy="365125"/>
          </a:xfrm>
          <a:prstGeom prst="rect">
            <a:avLst/>
          </a:prstGeom>
        </p:spPr>
        <p:txBody>
          <a:bodyPr vert="horz" lIns="91440" tIns="45720" rIns="91440" bIns="45720" rtlCol="0" anchor="ctr"/>
          <a:lstStyle>
            <a:lvl1pPr algn="r">
              <a:defRPr sz="1200" spc="100" baseline="0">
                <a:solidFill>
                  <a:schemeClr val="tx1">
                    <a:tint val="75000"/>
                  </a:schemeClr>
                </a:solidFill>
              </a:defRPr>
            </a:lvl1pPr>
          </a:lstStyle>
          <a:p>
            <a:r>
              <a:rPr lang="en-US" dirty="0"/>
              <a:t>    SAINT LUKE’S HEALTH SYSTEM   </a:t>
            </a:r>
            <a:fld id="{B8306B4C-F40C-0043-BC6A-B534F938B988}" type="slidenum">
              <a:rPr lang="en-US" smtClean="0"/>
              <a:pPr/>
              <a:t>‹#›</a:t>
            </a:fld>
            <a:endParaRPr lang="en-US" dirty="0"/>
          </a:p>
        </p:txBody>
      </p:sp>
      <p:sp>
        <p:nvSpPr>
          <p:cNvPr id="8" name="Footer Placeholder 4">
            <a:extLst>
              <a:ext uri="{FF2B5EF4-FFF2-40B4-BE49-F238E27FC236}">
                <a16:creationId xmlns:a16="http://schemas.microsoft.com/office/drawing/2014/main" id="{D4CE5B22-076D-6B4D-B408-797FE8703D80}"/>
              </a:ext>
            </a:extLst>
          </p:cNvPr>
          <p:cNvSpPr>
            <a:spLocks noGrp="1"/>
          </p:cNvSpPr>
          <p:nvPr>
            <p:ph type="ftr" sz="quarter" idx="3"/>
          </p:nvPr>
        </p:nvSpPr>
        <p:spPr>
          <a:xfrm>
            <a:off x="2189017" y="6287075"/>
            <a:ext cx="60267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Date Placeholder 3">
            <a:extLst>
              <a:ext uri="{FF2B5EF4-FFF2-40B4-BE49-F238E27FC236}">
                <a16:creationId xmlns:a16="http://schemas.microsoft.com/office/drawing/2014/main" id="{54C0932E-99DD-9145-902D-DA374AFE7EDA}"/>
              </a:ext>
            </a:extLst>
          </p:cNvPr>
          <p:cNvSpPr>
            <a:spLocks noGrp="1"/>
          </p:cNvSpPr>
          <p:nvPr>
            <p:ph type="dt" sz="half" idx="2"/>
          </p:nvPr>
        </p:nvSpPr>
        <p:spPr>
          <a:xfrm>
            <a:off x="838200" y="6287075"/>
            <a:ext cx="1129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C6B80-2BD5-3D4E-AE1B-25767AE55246}" type="datetime1">
              <a:rPr lang="en-US" smtClean="0"/>
              <a:t>11/11/2025</a:t>
            </a:fld>
            <a:endParaRPr lang="en-US"/>
          </a:p>
        </p:txBody>
      </p:sp>
    </p:spTree>
    <p:extLst>
      <p:ext uri="{BB962C8B-B14F-4D97-AF65-F5344CB8AC3E}">
        <p14:creationId xmlns:p14="http://schemas.microsoft.com/office/powerpoint/2010/main" val="339718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319473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t>SAINT LUKE'S</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B115881B-E401-BF41-93ED-7B27FBEFCB46}" type="datetime1">
              <a:rPr lang="en-US" smtClean="0"/>
              <a:t>11/11/2025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8329D0-B8FC-1744-B576-73C6C10EB51C}"/>
              </a:ext>
            </a:extLst>
          </p:cNvPr>
          <p:cNvPicPr>
            <a:picLocks noChangeAspect="1"/>
          </p:cNvPicPr>
          <p:nvPr/>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5E78E3-5361-6D44-90DA-9B482D4A32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3A28EA-FDC2-9048-B20C-E5B3475D3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D211E5-1B19-DE43-BC70-843FB9C143ED}"/>
              </a:ext>
            </a:extLst>
          </p:cNvPr>
          <p:cNvSpPr>
            <a:spLocks noGrp="1"/>
          </p:cNvSpPr>
          <p:nvPr>
            <p:ph type="dt" sz="half" idx="2"/>
          </p:nvPr>
        </p:nvSpPr>
        <p:spPr>
          <a:xfrm>
            <a:off x="838200" y="6287075"/>
            <a:ext cx="112914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2A658-89DA-5242-B904-C3521EEB711F}" type="datetime1">
              <a:rPr lang="en-US" smtClean="0"/>
              <a:t>11/11/2025</a:t>
            </a:fld>
            <a:endParaRPr lang="en-US"/>
          </a:p>
        </p:txBody>
      </p:sp>
      <p:sp>
        <p:nvSpPr>
          <p:cNvPr id="5" name="Footer Placeholder 4">
            <a:extLst>
              <a:ext uri="{FF2B5EF4-FFF2-40B4-BE49-F238E27FC236}">
                <a16:creationId xmlns:a16="http://schemas.microsoft.com/office/drawing/2014/main" id="{2E439A94-6C74-B345-BE5E-D648EC5DD264}"/>
              </a:ext>
            </a:extLst>
          </p:cNvPr>
          <p:cNvSpPr>
            <a:spLocks noGrp="1"/>
          </p:cNvSpPr>
          <p:nvPr>
            <p:ph type="ftr" sz="quarter" idx="3"/>
          </p:nvPr>
        </p:nvSpPr>
        <p:spPr>
          <a:xfrm>
            <a:off x="2189017" y="6287075"/>
            <a:ext cx="602672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68F3230-1115-E949-8357-63F2582FA24E}"/>
              </a:ext>
            </a:extLst>
          </p:cNvPr>
          <p:cNvSpPr>
            <a:spLocks noGrp="1"/>
          </p:cNvSpPr>
          <p:nvPr>
            <p:ph type="sldNum" sz="quarter" idx="4"/>
          </p:nvPr>
        </p:nvSpPr>
        <p:spPr>
          <a:xfrm>
            <a:off x="8375073" y="6287075"/>
            <a:ext cx="2978727" cy="365125"/>
          </a:xfrm>
          <a:prstGeom prst="rect">
            <a:avLst/>
          </a:prstGeom>
        </p:spPr>
        <p:txBody>
          <a:bodyPr vert="horz" lIns="91440" tIns="45720" rIns="91440" bIns="45720" rtlCol="0" anchor="ctr"/>
          <a:lstStyle>
            <a:lvl1pPr algn="r">
              <a:defRPr sz="1200" spc="100" baseline="0">
                <a:solidFill>
                  <a:schemeClr val="tx1">
                    <a:tint val="75000"/>
                  </a:schemeClr>
                </a:solidFill>
              </a:defRPr>
            </a:lvl1pPr>
          </a:lstStyle>
          <a:p>
            <a:r>
              <a:rPr lang="en-US" dirty="0"/>
              <a:t>    SAINT LUKE’S HEALTH SYSTEM   </a:t>
            </a:r>
            <a:fld id="{B8306B4C-F40C-0043-BC6A-B534F938B988}" type="slidenum">
              <a:rPr lang="en-US" smtClean="0"/>
              <a:pPr/>
              <a:t>‹#›</a:t>
            </a:fld>
            <a:endParaRPr lang="en-US" dirty="0"/>
          </a:p>
        </p:txBody>
      </p:sp>
    </p:spTree>
    <p:extLst>
      <p:ext uri="{BB962C8B-B14F-4D97-AF65-F5344CB8AC3E}">
        <p14:creationId xmlns:p14="http://schemas.microsoft.com/office/powerpoint/2010/main" val="1064559269"/>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68" r:id="rId3"/>
    <p:sldLayoutId id="2147483669" r:id="rId4"/>
    <p:sldLayoutId id="2147483670" r:id="rId5"/>
    <p:sldLayoutId id="2147483671" r:id="rId6"/>
  </p:sldLayoutIdLst>
  <p:hf hdr="0" ftr="0" dt="0"/>
  <p:txStyles>
    <p:titleStyle>
      <a:lvl1pPr algn="l" defTabSz="914400" rtl="0" eaLnBrk="1" latinLnBrk="0" hangingPunct="1">
        <a:lnSpc>
          <a:spcPct val="90000"/>
        </a:lnSpc>
        <a:spcBef>
          <a:spcPct val="0"/>
        </a:spcBef>
        <a:buNone/>
        <a:defRPr sz="4400" b="1" kern="1200">
          <a:solidFill>
            <a:srgbClr val="3BA1CD"/>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NULL"/><Relationship Id="rId4" Type="http://schemas.openxmlformats.org/officeDocument/2006/relationships/customXml" Target="../ink/ink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C07B1A-3DE1-D181-5A84-3551D85A7ABF}"/>
              </a:ext>
            </a:extLst>
          </p:cNvPr>
          <p:cNvSpPr>
            <a:spLocks noGrp="1"/>
          </p:cNvSpPr>
          <p:nvPr>
            <p:ph type="ftr" sz="quarter" idx="5"/>
          </p:nvPr>
        </p:nvSpPr>
        <p:spPr/>
        <p:txBody>
          <a:bodyPr/>
          <a:lstStyle/>
          <a:p>
            <a:r>
              <a:rPr lang="en-US"/>
              <a:t>SAINT LUKE'S</a:t>
            </a:r>
          </a:p>
        </p:txBody>
      </p:sp>
      <p:sp>
        <p:nvSpPr>
          <p:cNvPr id="3" name="Slide Number Placeholder 2">
            <a:extLst>
              <a:ext uri="{FF2B5EF4-FFF2-40B4-BE49-F238E27FC236}">
                <a16:creationId xmlns:a16="http://schemas.microsoft.com/office/drawing/2014/main" id="{66B954F0-CEAA-A758-8DAF-88D7201BE903}"/>
              </a:ext>
            </a:extLst>
          </p:cNvPr>
          <p:cNvSpPr>
            <a:spLocks noGrp="1"/>
          </p:cNvSpPr>
          <p:nvPr>
            <p:ph type="sldNum" sz="quarter" idx="7"/>
          </p:nvPr>
        </p:nvSpPr>
        <p:spPr/>
        <p:txBody>
          <a:bodyPr/>
          <a:lstStyle/>
          <a:p>
            <a:fld id="{B6F15528-21DE-4FAA-801E-634DDDAF4B2B}" type="slidenum">
              <a:rPr lang="en-US" smtClean="0"/>
              <a:t>1</a:t>
            </a:fld>
            <a:endParaRPr lang="en-US"/>
          </a:p>
        </p:txBody>
      </p:sp>
      <p:pic>
        <p:nvPicPr>
          <p:cNvPr id="5" name="Picture 4">
            <a:extLst>
              <a:ext uri="{FF2B5EF4-FFF2-40B4-BE49-F238E27FC236}">
                <a16:creationId xmlns:a16="http://schemas.microsoft.com/office/drawing/2014/main" id="{D58C863F-AC80-2A4C-28CA-764B5C82D7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14" y="1701"/>
            <a:ext cx="12246428" cy="6854597"/>
          </a:xfrm>
          <a:prstGeom prst="rect">
            <a:avLst/>
          </a:prstGeom>
        </p:spPr>
      </p:pic>
    </p:spTree>
    <p:extLst>
      <p:ext uri="{BB962C8B-B14F-4D97-AF65-F5344CB8AC3E}">
        <p14:creationId xmlns:p14="http://schemas.microsoft.com/office/powerpoint/2010/main" val="2315124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C4AE-DB6F-BB4A-B1EC-A87EFA168A01}"/>
              </a:ext>
            </a:extLst>
          </p:cNvPr>
          <p:cNvSpPr>
            <a:spLocks noGrp="1"/>
          </p:cNvSpPr>
          <p:nvPr>
            <p:ph type="title"/>
          </p:nvPr>
        </p:nvSpPr>
        <p:spPr>
          <a:xfrm>
            <a:off x="5862704" y="285371"/>
            <a:ext cx="8594663" cy="1143000"/>
          </a:xfrm>
        </p:spPr>
        <p:txBody>
          <a:bodyPr/>
          <a:lstStyle/>
          <a:p>
            <a:r>
              <a:rPr lang="en-US" dirty="0"/>
              <a:t>Bidirectional Glenn</a:t>
            </a:r>
          </a:p>
        </p:txBody>
      </p:sp>
      <p:pic>
        <p:nvPicPr>
          <p:cNvPr id="5" name="Content Placeholder 4">
            <a:extLst>
              <a:ext uri="{FF2B5EF4-FFF2-40B4-BE49-F238E27FC236}">
                <a16:creationId xmlns:a16="http://schemas.microsoft.com/office/drawing/2014/main" id="{0E668AB8-628C-174B-9E71-DD3C7CFF120E}"/>
              </a:ext>
            </a:extLst>
          </p:cNvPr>
          <p:cNvPicPr>
            <a:picLocks noGrp="1" noChangeAspect="1"/>
          </p:cNvPicPr>
          <p:nvPr>
            <p:ph idx="1"/>
          </p:nvPr>
        </p:nvPicPr>
        <p:blipFill>
          <a:blip r:embed="rId2"/>
          <a:stretch>
            <a:fillRect/>
          </a:stretch>
        </p:blipFill>
        <p:spPr>
          <a:xfrm>
            <a:off x="5842308" y="1151730"/>
            <a:ext cx="4716163" cy="4087341"/>
          </a:xfrm>
        </p:spPr>
      </p:pic>
      <p:pic>
        <p:nvPicPr>
          <p:cNvPr id="7" name="Picture 6">
            <a:extLst>
              <a:ext uri="{FF2B5EF4-FFF2-40B4-BE49-F238E27FC236}">
                <a16:creationId xmlns:a16="http://schemas.microsoft.com/office/drawing/2014/main" id="{04AF86FB-3611-D347-814C-9F16D644C23D}"/>
              </a:ext>
            </a:extLst>
          </p:cNvPr>
          <p:cNvPicPr>
            <a:picLocks noChangeAspect="1"/>
          </p:cNvPicPr>
          <p:nvPr/>
        </p:nvPicPr>
        <p:blipFill>
          <a:blip r:embed="rId3"/>
          <a:stretch>
            <a:fillRect/>
          </a:stretch>
        </p:blipFill>
        <p:spPr>
          <a:xfrm>
            <a:off x="1166777" y="1119982"/>
            <a:ext cx="3118709" cy="4075112"/>
          </a:xfrm>
          <a:prstGeom prst="rect">
            <a:avLst/>
          </a:prstGeom>
        </p:spPr>
      </p:pic>
      <p:sp>
        <p:nvSpPr>
          <p:cNvPr id="8" name="Title 1">
            <a:extLst>
              <a:ext uri="{FF2B5EF4-FFF2-40B4-BE49-F238E27FC236}">
                <a16:creationId xmlns:a16="http://schemas.microsoft.com/office/drawing/2014/main" id="{080A2439-7AB0-004D-B734-1833CF3E314B}"/>
              </a:ext>
            </a:extLst>
          </p:cNvPr>
          <p:cNvSpPr txBox="1">
            <a:spLocks/>
          </p:cNvSpPr>
          <p:nvPr/>
        </p:nvSpPr>
        <p:spPr bwMode="auto">
          <a:xfrm>
            <a:off x="689520" y="285371"/>
            <a:ext cx="4073224" cy="9890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0" kern="1200">
                <a:solidFill>
                  <a:srgbClr val="FFCC00"/>
                </a:solidFill>
                <a:effectLst>
                  <a:outerShdw blurRad="38100" dist="38100" dir="2700000" algn="tl">
                    <a:srgbClr val="000000">
                      <a:alpha val="43137"/>
                    </a:srgbClr>
                  </a:outerShdw>
                </a:effectLst>
                <a:latin typeface="+mj-lt"/>
                <a:ea typeface="ＭＳ Ｐゴシック" charset="0"/>
                <a:cs typeface="Times New Roman" pitchFamily="18" charset="0"/>
              </a:defRPr>
            </a:lvl1pPr>
            <a:lvl2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2pPr>
            <a:lvl3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3pPr>
            <a:lvl4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4pPr>
            <a:lvl5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en-US" dirty="0">
                <a:solidFill>
                  <a:schemeClr val="tx1"/>
                </a:solidFill>
              </a:rPr>
              <a:t>Classic Glenn</a:t>
            </a:r>
          </a:p>
        </p:txBody>
      </p:sp>
      <p:sp>
        <p:nvSpPr>
          <p:cNvPr id="9" name="TextBox 8">
            <a:extLst>
              <a:ext uri="{FF2B5EF4-FFF2-40B4-BE49-F238E27FC236}">
                <a16:creationId xmlns:a16="http://schemas.microsoft.com/office/drawing/2014/main" id="{12D7D625-4823-A64F-9ECD-64B6F2955D56}"/>
              </a:ext>
            </a:extLst>
          </p:cNvPr>
          <p:cNvSpPr txBox="1"/>
          <p:nvPr/>
        </p:nvSpPr>
        <p:spPr>
          <a:xfrm>
            <a:off x="543499" y="5239071"/>
            <a:ext cx="4716163" cy="1692771"/>
          </a:xfrm>
          <a:prstGeom prst="rect">
            <a:avLst/>
          </a:prstGeom>
          <a:noFill/>
        </p:spPr>
        <p:txBody>
          <a:bodyPr wrap="square" rtlCol="0">
            <a:spAutoFit/>
          </a:bodyPr>
          <a:lstStyle/>
          <a:p>
            <a:pPr marL="285750" indent="-285750">
              <a:buFont typeface="Arial" panose="020B0604020202020204" pitchFamily="34" charset="0"/>
              <a:buChar char="•"/>
            </a:pPr>
            <a:r>
              <a:rPr lang="en-US" sz="2600" dirty="0"/>
              <a:t>Incomplete venous-&gt;</a:t>
            </a:r>
            <a:r>
              <a:rPr lang="en-US" sz="2600" dirty="0" err="1"/>
              <a:t>pulm</a:t>
            </a:r>
            <a:r>
              <a:rPr lang="en-US" sz="2600" dirty="0"/>
              <a:t> flow</a:t>
            </a:r>
          </a:p>
          <a:p>
            <a:pPr marL="285750" indent="-285750">
              <a:buFont typeface="Arial" panose="020B0604020202020204" pitchFamily="34" charset="0"/>
              <a:buChar char="•"/>
            </a:pPr>
            <a:r>
              <a:rPr lang="en-US" sz="2600" dirty="0"/>
              <a:t>Pulmonary AVMs (exclusion of hepatic flow)</a:t>
            </a:r>
            <a:endParaRPr lang="en-US" sz="2800" dirty="0"/>
          </a:p>
          <a:p>
            <a:pPr marL="285750" indent="-285750">
              <a:buFont typeface="Arial" panose="020B0604020202020204" pitchFamily="34" charset="0"/>
              <a:buChar char="•"/>
            </a:pPr>
            <a:r>
              <a:rPr lang="en-US" sz="2600" dirty="0"/>
              <a:t>Systemic venous collaterals</a:t>
            </a:r>
          </a:p>
        </p:txBody>
      </p:sp>
      <p:sp>
        <p:nvSpPr>
          <p:cNvPr id="10" name="TextBox 9">
            <a:extLst>
              <a:ext uri="{FF2B5EF4-FFF2-40B4-BE49-F238E27FC236}">
                <a16:creationId xmlns:a16="http://schemas.microsoft.com/office/drawing/2014/main" id="{499FD2AD-7044-1B4B-9AD9-B1F84BBBC9EC}"/>
              </a:ext>
            </a:extLst>
          </p:cNvPr>
          <p:cNvSpPr txBox="1"/>
          <p:nvPr/>
        </p:nvSpPr>
        <p:spPr>
          <a:xfrm>
            <a:off x="5885172" y="5191691"/>
            <a:ext cx="5140051" cy="1569660"/>
          </a:xfrm>
          <a:prstGeom prst="rect">
            <a:avLst/>
          </a:prstGeom>
          <a:noFill/>
        </p:spPr>
        <p:txBody>
          <a:bodyPr wrap="square" rtlCol="0">
            <a:spAutoFit/>
          </a:bodyPr>
          <a:lstStyle/>
          <a:p>
            <a:pPr marL="285750" indent="-285750">
              <a:buFont typeface="Arial" panose="020B0604020202020204" pitchFamily="34" charset="0"/>
              <a:buChar char="•"/>
            </a:pPr>
            <a:r>
              <a:rPr lang="en-US" sz="2600" dirty="0"/>
              <a:t>All pulmonary flow is venous</a:t>
            </a:r>
          </a:p>
          <a:p>
            <a:pPr marL="285750" indent="-285750">
              <a:buFont typeface="Arial" panose="020B0604020202020204" pitchFamily="34" charset="0"/>
              <a:buChar char="•"/>
            </a:pPr>
            <a:r>
              <a:rPr lang="en-US" sz="2600" dirty="0"/>
              <a:t>Not all systemic flow is pulmonary</a:t>
            </a:r>
          </a:p>
          <a:p>
            <a:pPr marL="285750" indent="-285750">
              <a:buFont typeface="Arial" panose="020B0604020202020204" pitchFamily="34" charset="0"/>
              <a:buChar char="•"/>
            </a:pPr>
            <a:r>
              <a:rPr lang="en-US" sz="2600" dirty="0"/>
              <a:t>Systemic venous collaterals</a:t>
            </a:r>
          </a:p>
          <a:p>
            <a:pPr marL="285750" indent="-285750">
              <a:buFont typeface="Arial" panose="020B0604020202020204" pitchFamily="34" charset="0"/>
              <a:buChar char="•"/>
            </a:pPr>
            <a:endParaRPr lang="en-US" dirty="0"/>
          </a:p>
        </p:txBody>
      </p:sp>
      <p:sp>
        <p:nvSpPr>
          <p:cNvPr id="3" name="TextBox 2">
            <a:extLst>
              <a:ext uri="{FF2B5EF4-FFF2-40B4-BE49-F238E27FC236}">
                <a16:creationId xmlns:a16="http://schemas.microsoft.com/office/drawing/2014/main" id="{48137D80-6DA5-9448-AF5D-A2352C8D92E6}"/>
              </a:ext>
            </a:extLst>
          </p:cNvPr>
          <p:cNvSpPr txBox="1"/>
          <p:nvPr/>
        </p:nvSpPr>
        <p:spPr>
          <a:xfrm>
            <a:off x="2630736" y="1924318"/>
            <a:ext cx="541687" cy="369332"/>
          </a:xfrm>
          <a:prstGeom prst="rect">
            <a:avLst/>
          </a:prstGeom>
          <a:noFill/>
        </p:spPr>
        <p:txBody>
          <a:bodyPr wrap="none" rtlCol="0">
            <a:spAutoFit/>
          </a:bodyPr>
          <a:lstStyle/>
          <a:p>
            <a:r>
              <a:rPr lang="en-US" dirty="0"/>
              <a:t>SVC</a:t>
            </a:r>
          </a:p>
        </p:txBody>
      </p:sp>
      <p:sp>
        <p:nvSpPr>
          <p:cNvPr id="11" name="TextBox 10">
            <a:extLst>
              <a:ext uri="{FF2B5EF4-FFF2-40B4-BE49-F238E27FC236}">
                <a16:creationId xmlns:a16="http://schemas.microsoft.com/office/drawing/2014/main" id="{2A416CB4-2BEC-3C44-AF27-46176D99569F}"/>
              </a:ext>
            </a:extLst>
          </p:cNvPr>
          <p:cNvSpPr txBox="1"/>
          <p:nvPr/>
        </p:nvSpPr>
        <p:spPr>
          <a:xfrm>
            <a:off x="1783011" y="3244334"/>
            <a:ext cx="544380" cy="369332"/>
          </a:xfrm>
          <a:prstGeom prst="rect">
            <a:avLst/>
          </a:prstGeom>
          <a:noFill/>
        </p:spPr>
        <p:txBody>
          <a:bodyPr wrap="none" rtlCol="0">
            <a:spAutoFit/>
          </a:bodyPr>
          <a:lstStyle/>
          <a:p>
            <a:r>
              <a:rPr lang="en-US" dirty="0"/>
              <a:t>RPA</a:t>
            </a:r>
          </a:p>
        </p:txBody>
      </p:sp>
    </p:spTree>
    <p:extLst>
      <p:ext uri="{BB962C8B-B14F-4D97-AF65-F5344CB8AC3E}">
        <p14:creationId xmlns:p14="http://schemas.microsoft.com/office/powerpoint/2010/main" val="77947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39141-32AD-9444-8651-F10FE36FB7ED}"/>
              </a:ext>
            </a:extLst>
          </p:cNvPr>
          <p:cNvSpPr>
            <a:spLocks noGrp="1"/>
          </p:cNvSpPr>
          <p:nvPr>
            <p:ph type="title"/>
          </p:nvPr>
        </p:nvSpPr>
        <p:spPr>
          <a:xfrm>
            <a:off x="1262456" y="446066"/>
            <a:ext cx="3016471" cy="755376"/>
          </a:xfrm>
        </p:spPr>
        <p:txBody>
          <a:bodyPr>
            <a:normAutofit fontScale="90000"/>
          </a:bodyPr>
          <a:lstStyle/>
          <a:p>
            <a:r>
              <a:rPr lang="en-US" dirty="0"/>
              <a:t>Classic Fontan</a:t>
            </a:r>
          </a:p>
        </p:txBody>
      </p:sp>
      <p:pic>
        <p:nvPicPr>
          <p:cNvPr id="5" name="Content Placeholder 4">
            <a:extLst>
              <a:ext uri="{FF2B5EF4-FFF2-40B4-BE49-F238E27FC236}">
                <a16:creationId xmlns:a16="http://schemas.microsoft.com/office/drawing/2014/main" id="{182EB2C1-DB51-FF40-8DCF-0ACBB96AA53C}"/>
              </a:ext>
            </a:extLst>
          </p:cNvPr>
          <p:cNvPicPr>
            <a:picLocks noGrp="1" noChangeAspect="1"/>
          </p:cNvPicPr>
          <p:nvPr>
            <p:ph idx="1"/>
          </p:nvPr>
        </p:nvPicPr>
        <p:blipFill rotWithShape="1">
          <a:blip r:embed="rId2"/>
          <a:srcRect l="10962" r="17199" b="2655"/>
          <a:stretch/>
        </p:blipFill>
        <p:spPr>
          <a:xfrm>
            <a:off x="626045" y="1417638"/>
            <a:ext cx="3016470" cy="4277810"/>
          </a:xfrm>
        </p:spPr>
      </p:pic>
      <p:pic>
        <p:nvPicPr>
          <p:cNvPr id="7" name="Picture 6">
            <a:extLst>
              <a:ext uri="{FF2B5EF4-FFF2-40B4-BE49-F238E27FC236}">
                <a16:creationId xmlns:a16="http://schemas.microsoft.com/office/drawing/2014/main" id="{5B8D787C-56EF-B441-873D-ECF5A61FEAAB}"/>
              </a:ext>
            </a:extLst>
          </p:cNvPr>
          <p:cNvPicPr>
            <a:picLocks noChangeAspect="1"/>
          </p:cNvPicPr>
          <p:nvPr/>
        </p:nvPicPr>
        <p:blipFill rotWithShape="1">
          <a:blip r:embed="rId3"/>
          <a:srcRect l="18478" r="21065" b="891"/>
          <a:stretch/>
        </p:blipFill>
        <p:spPr>
          <a:xfrm>
            <a:off x="4120055" y="1438683"/>
            <a:ext cx="3337036" cy="4303492"/>
          </a:xfrm>
          <a:prstGeom prst="rect">
            <a:avLst/>
          </a:prstGeom>
        </p:spPr>
      </p:pic>
      <p:pic>
        <p:nvPicPr>
          <p:cNvPr id="9" name="Picture 8">
            <a:extLst>
              <a:ext uri="{FF2B5EF4-FFF2-40B4-BE49-F238E27FC236}">
                <a16:creationId xmlns:a16="http://schemas.microsoft.com/office/drawing/2014/main" id="{2F576580-F547-A84A-AA55-3E58D73B87CB}"/>
              </a:ext>
            </a:extLst>
          </p:cNvPr>
          <p:cNvPicPr>
            <a:picLocks noChangeAspect="1"/>
          </p:cNvPicPr>
          <p:nvPr/>
        </p:nvPicPr>
        <p:blipFill rotWithShape="1">
          <a:blip r:embed="rId4"/>
          <a:srcRect l="18178" r="28314" b="7098"/>
          <a:stretch/>
        </p:blipFill>
        <p:spPr>
          <a:xfrm>
            <a:off x="7934631" y="1438683"/>
            <a:ext cx="3563687" cy="4303492"/>
          </a:xfrm>
          <a:prstGeom prst="rect">
            <a:avLst/>
          </a:prstGeom>
        </p:spPr>
      </p:pic>
      <p:sp>
        <p:nvSpPr>
          <p:cNvPr id="10" name="Title 1">
            <a:extLst>
              <a:ext uri="{FF2B5EF4-FFF2-40B4-BE49-F238E27FC236}">
                <a16:creationId xmlns:a16="http://schemas.microsoft.com/office/drawing/2014/main" id="{0B07D6EC-8A33-6E43-AB3F-D4939AE1D8C3}"/>
              </a:ext>
            </a:extLst>
          </p:cNvPr>
          <p:cNvSpPr txBox="1">
            <a:spLocks/>
          </p:cNvSpPr>
          <p:nvPr/>
        </p:nvSpPr>
        <p:spPr bwMode="auto">
          <a:xfrm>
            <a:off x="4141075" y="407176"/>
            <a:ext cx="3016471" cy="7553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0" kern="1200">
                <a:solidFill>
                  <a:srgbClr val="FFCC00"/>
                </a:solidFill>
                <a:effectLst>
                  <a:outerShdw blurRad="38100" dist="38100" dir="2700000" algn="tl">
                    <a:srgbClr val="000000">
                      <a:alpha val="43137"/>
                    </a:srgbClr>
                  </a:outerShdw>
                </a:effectLst>
                <a:latin typeface="+mj-lt"/>
                <a:ea typeface="ＭＳ Ｐゴシック" charset="0"/>
                <a:cs typeface="Times New Roman" pitchFamily="18" charset="0"/>
              </a:defRPr>
            </a:lvl1pPr>
            <a:lvl2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2pPr>
            <a:lvl3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3pPr>
            <a:lvl4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4pPr>
            <a:lvl5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en-US" dirty="0">
                <a:solidFill>
                  <a:schemeClr val="tx1"/>
                </a:solidFill>
              </a:rPr>
              <a:t>Lateral Tunnel</a:t>
            </a:r>
          </a:p>
        </p:txBody>
      </p:sp>
      <p:sp>
        <p:nvSpPr>
          <p:cNvPr id="11" name="Title 1">
            <a:extLst>
              <a:ext uri="{FF2B5EF4-FFF2-40B4-BE49-F238E27FC236}">
                <a16:creationId xmlns:a16="http://schemas.microsoft.com/office/drawing/2014/main" id="{15E4085B-EC93-AF40-ABE8-7B77025A85B5}"/>
              </a:ext>
            </a:extLst>
          </p:cNvPr>
          <p:cNvSpPr txBox="1">
            <a:spLocks/>
          </p:cNvSpPr>
          <p:nvPr/>
        </p:nvSpPr>
        <p:spPr bwMode="auto">
          <a:xfrm>
            <a:off x="8208238" y="423509"/>
            <a:ext cx="3016471" cy="7553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b="0" kern="1200">
                <a:solidFill>
                  <a:srgbClr val="FFCC00"/>
                </a:solidFill>
                <a:effectLst>
                  <a:outerShdw blurRad="38100" dist="38100" dir="2700000" algn="tl">
                    <a:srgbClr val="000000">
                      <a:alpha val="43137"/>
                    </a:srgbClr>
                  </a:outerShdw>
                </a:effectLst>
                <a:latin typeface="+mj-lt"/>
                <a:ea typeface="ＭＳ Ｐゴシック" charset="0"/>
                <a:cs typeface="Times New Roman" pitchFamily="18" charset="0"/>
              </a:defRPr>
            </a:lvl1pPr>
            <a:lvl2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2pPr>
            <a:lvl3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3pPr>
            <a:lvl4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4pPr>
            <a:lvl5pPr algn="ctr" defTabSz="457200" rtl="0" eaLnBrk="0" fontAlgn="base" hangingPunct="0">
              <a:spcBef>
                <a:spcPct val="0"/>
              </a:spcBef>
              <a:spcAft>
                <a:spcPct val="0"/>
              </a:spcAft>
              <a:defRPr sz="4000" b="1">
                <a:solidFill>
                  <a:srgbClr val="FFFF00"/>
                </a:solidFill>
                <a:latin typeface="Arial" pitchFamily="34" charset="0"/>
                <a:ea typeface="ＭＳ Ｐゴシック" charset="0"/>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a:lstStyle>
          <a:p>
            <a:r>
              <a:rPr lang="en-US" dirty="0">
                <a:solidFill>
                  <a:schemeClr val="tx1"/>
                </a:solidFill>
              </a:rPr>
              <a:t>Extracardiac Fontan</a:t>
            </a:r>
          </a:p>
        </p:txBody>
      </p:sp>
      <p:sp>
        <p:nvSpPr>
          <p:cNvPr id="12" name="TextBox 11">
            <a:extLst>
              <a:ext uri="{FF2B5EF4-FFF2-40B4-BE49-F238E27FC236}">
                <a16:creationId xmlns:a16="http://schemas.microsoft.com/office/drawing/2014/main" id="{EB060A97-CAE5-5B49-BE4F-8F8C7AD21E63}"/>
              </a:ext>
            </a:extLst>
          </p:cNvPr>
          <p:cNvSpPr txBox="1"/>
          <p:nvPr/>
        </p:nvSpPr>
        <p:spPr>
          <a:xfrm>
            <a:off x="627266" y="5734338"/>
            <a:ext cx="3015249"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Massive atrial enlargement</a:t>
            </a:r>
          </a:p>
          <a:p>
            <a:pPr marL="285750" indent="-285750">
              <a:buFont typeface="Arial" panose="020B0604020202020204" pitchFamily="34" charset="0"/>
              <a:buChar char="•"/>
            </a:pPr>
            <a:r>
              <a:rPr lang="en-US" dirty="0">
                <a:solidFill>
                  <a:schemeClr val="bg1"/>
                </a:solidFill>
              </a:rPr>
              <a:t>Atrial arrhythmias</a:t>
            </a:r>
          </a:p>
          <a:p>
            <a:pPr marL="285750" indent="-285750">
              <a:buFont typeface="Arial" panose="020B0604020202020204" pitchFamily="34" charset="0"/>
              <a:buChar char="•"/>
            </a:pPr>
            <a:r>
              <a:rPr lang="en-US" dirty="0">
                <a:solidFill>
                  <a:schemeClr val="bg1"/>
                </a:solidFill>
              </a:rPr>
              <a:t>Thrombosis</a:t>
            </a:r>
          </a:p>
        </p:txBody>
      </p:sp>
      <p:sp>
        <p:nvSpPr>
          <p:cNvPr id="13" name="TextBox 12">
            <a:extLst>
              <a:ext uri="{FF2B5EF4-FFF2-40B4-BE49-F238E27FC236}">
                <a16:creationId xmlns:a16="http://schemas.microsoft.com/office/drawing/2014/main" id="{040FEE7F-4E60-DF45-8194-0FF55C9FB4E3}"/>
              </a:ext>
            </a:extLst>
          </p:cNvPr>
          <p:cNvSpPr txBox="1"/>
          <p:nvPr/>
        </p:nvSpPr>
        <p:spPr>
          <a:xfrm>
            <a:off x="4278927" y="5755358"/>
            <a:ext cx="2820900" cy="92333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Extensive atrial incisions</a:t>
            </a:r>
          </a:p>
          <a:p>
            <a:pPr marL="285750" indent="-285750">
              <a:buFont typeface="Arial" panose="020B0604020202020204" pitchFamily="34" charset="0"/>
              <a:buChar char="•"/>
            </a:pPr>
            <a:r>
              <a:rPr lang="en-US" dirty="0">
                <a:solidFill>
                  <a:schemeClr val="bg1"/>
                </a:solidFill>
              </a:rPr>
              <a:t>Atrial arrhythmias</a:t>
            </a:r>
          </a:p>
          <a:p>
            <a:pPr marL="285750" indent="-285750">
              <a:buFont typeface="Arial" panose="020B0604020202020204" pitchFamily="34" charset="0"/>
              <a:buChar char="•"/>
            </a:pPr>
            <a:r>
              <a:rPr lang="en-US" dirty="0">
                <a:solidFill>
                  <a:schemeClr val="bg1"/>
                </a:solidFill>
              </a:rPr>
              <a:t>Thrombosis</a:t>
            </a:r>
          </a:p>
        </p:txBody>
      </p:sp>
      <p:sp>
        <p:nvSpPr>
          <p:cNvPr id="14" name="TextBox 13">
            <a:extLst>
              <a:ext uri="{FF2B5EF4-FFF2-40B4-BE49-F238E27FC236}">
                <a16:creationId xmlns:a16="http://schemas.microsoft.com/office/drawing/2014/main" id="{3CBDC6C8-26EF-F046-A264-35DBBE7EB957}"/>
              </a:ext>
            </a:extLst>
          </p:cNvPr>
          <p:cNvSpPr txBox="1"/>
          <p:nvPr/>
        </p:nvSpPr>
        <p:spPr>
          <a:xfrm>
            <a:off x="8208238" y="5755358"/>
            <a:ext cx="2960939" cy="1200329"/>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1"/>
                </a:solidFill>
              </a:rPr>
              <a:t>Increased circuit pressure</a:t>
            </a:r>
          </a:p>
          <a:p>
            <a:pPr marL="285750" indent="-285750">
              <a:buFont typeface="Arial" panose="020B0604020202020204" pitchFamily="34" charset="0"/>
              <a:buChar char="•"/>
            </a:pPr>
            <a:r>
              <a:rPr lang="en-US" dirty="0">
                <a:solidFill>
                  <a:schemeClr val="bg1"/>
                </a:solidFill>
              </a:rPr>
              <a:t>Protein losing enteropathy</a:t>
            </a:r>
          </a:p>
          <a:p>
            <a:pPr marL="285750" indent="-285750">
              <a:buFont typeface="Arial" panose="020B0604020202020204" pitchFamily="34" charset="0"/>
              <a:buChar char="•"/>
            </a:pPr>
            <a:r>
              <a:rPr lang="en-US" dirty="0">
                <a:solidFill>
                  <a:schemeClr val="bg1"/>
                </a:solidFill>
              </a:rPr>
              <a:t>Cirrhosis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76531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281AEBF-14A7-5C43-8C44-C2404D5E9193}"/>
              </a:ext>
            </a:extLst>
          </p:cNvPr>
          <p:cNvSpPr>
            <a:spLocks noGrp="1" noChangeArrowheads="1"/>
          </p:cNvSpPr>
          <p:nvPr>
            <p:ph type="title"/>
          </p:nvPr>
        </p:nvSpPr>
        <p:spPr>
          <a:xfrm>
            <a:off x="1981200" y="76200"/>
            <a:ext cx="8229600" cy="1143000"/>
          </a:xfrm>
        </p:spPr>
        <p:txBody>
          <a:bodyPr/>
          <a:lstStyle/>
          <a:p>
            <a:pPr algn="ctr" eaLnBrk="1" hangingPunct="1"/>
            <a:r>
              <a:rPr lang="en-US" altLang="en-US">
                <a:ea typeface="ヒラギノ角ゴ Pro W3" panose="020B0300000000000000" pitchFamily="34" charset="-128"/>
              </a:rPr>
              <a:t>Fontan Procedure</a:t>
            </a:r>
          </a:p>
        </p:txBody>
      </p:sp>
      <p:sp>
        <p:nvSpPr>
          <p:cNvPr id="53250" name="Rectangle 3">
            <a:extLst>
              <a:ext uri="{FF2B5EF4-FFF2-40B4-BE49-F238E27FC236}">
                <a16:creationId xmlns:a16="http://schemas.microsoft.com/office/drawing/2014/main" id="{608A7055-9BA5-A149-9FAB-27A3BF532E0F}"/>
              </a:ext>
            </a:extLst>
          </p:cNvPr>
          <p:cNvSpPr>
            <a:spLocks noGrp="1" noChangeArrowheads="1"/>
          </p:cNvSpPr>
          <p:nvPr>
            <p:ph type="body" idx="1"/>
          </p:nvPr>
        </p:nvSpPr>
        <p:spPr/>
        <p:txBody>
          <a:bodyPr/>
          <a:lstStyle/>
          <a:p>
            <a:pPr eaLnBrk="1" hangingPunct="1"/>
            <a:endParaRPr lang="en-US" altLang="en-US">
              <a:ea typeface="ヒラギノ角ゴ Pro W3" panose="020B0300000000000000" pitchFamily="34" charset="-128"/>
            </a:endParaRPr>
          </a:p>
          <a:p>
            <a:pPr eaLnBrk="1" hangingPunct="1"/>
            <a:endParaRPr lang="en-US" altLang="en-US">
              <a:ea typeface="ヒラギノ角ゴ Pro W3" panose="020B0300000000000000" pitchFamily="34" charset="-128"/>
            </a:endParaRPr>
          </a:p>
        </p:txBody>
      </p:sp>
      <p:sp>
        <p:nvSpPr>
          <p:cNvPr id="53251" name="Rectangle 4">
            <a:extLst>
              <a:ext uri="{FF2B5EF4-FFF2-40B4-BE49-F238E27FC236}">
                <a16:creationId xmlns:a16="http://schemas.microsoft.com/office/drawing/2014/main" id="{7191EBE8-7483-F44E-8A93-4D88B418924D}"/>
              </a:ext>
            </a:extLst>
          </p:cNvPr>
          <p:cNvSpPr>
            <a:spLocks noChangeArrowheads="1"/>
          </p:cNvSpPr>
          <p:nvPr/>
        </p:nvSpPr>
        <p:spPr bwMode="auto">
          <a:xfrm>
            <a:off x="2763838" y="22653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latin typeface="Arial" panose="020B0604020202020204" pitchFamily="34" charset="0"/>
              <a:ea typeface="ＭＳ Ｐゴシック" panose="020B0600070205080204" pitchFamily="34" charset="-128"/>
            </a:endParaRPr>
          </a:p>
        </p:txBody>
      </p:sp>
      <p:sp>
        <p:nvSpPr>
          <p:cNvPr id="53252" name="Rectangle 5">
            <a:extLst>
              <a:ext uri="{FF2B5EF4-FFF2-40B4-BE49-F238E27FC236}">
                <a16:creationId xmlns:a16="http://schemas.microsoft.com/office/drawing/2014/main" id="{54D1E027-21ED-C24F-B2B2-815CD9E8D6D3}"/>
              </a:ext>
            </a:extLst>
          </p:cNvPr>
          <p:cNvSpPr>
            <a:spLocks noChangeArrowheads="1"/>
          </p:cNvSpPr>
          <p:nvPr/>
        </p:nvSpPr>
        <p:spPr bwMode="auto">
          <a:xfrm>
            <a:off x="2133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Tx/>
              <a:buChar char="•"/>
            </a:pPr>
            <a:endParaRPr lang="en-US" altLang="en-US" sz="3200">
              <a:solidFill>
                <a:schemeClr val="bg1"/>
              </a:solidFill>
              <a:ea typeface="ＭＳ Ｐゴシック" panose="020B0600070205080204" pitchFamily="34" charset="-128"/>
            </a:endParaRPr>
          </a:p>
        </p:txBody>
      </p:sp>
      <p:pic>
        <p:nvPicPr>
          <p:cNvPr id="53253" name="Picture 6" descr="Fig 11A Fontan Comp">
            <a:extLst>
              <a:ext uri="{FF2B5EF4-FFF2-40B4-BE49-F238E27FC236}">
                <a16:creationId xmlns:a16="http://schemas.microsoft.com/office/drawing/2014/main" id="{F765E8B5-00E7-F44A-8C70-2C7C70302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900" y="1123950"/>
            <a:ext cx="4902200" cy="5486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532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2738944" y="1898455"/>
            <a:ext cx="6360413" cy="2645247"/>
          </a:xfrm>
          <a:prstGeom prst="rect">
            <a:avLst/>
          </a:prstGeom>
          <a:ln>
            <a:noFill/>
          </a:ln>
        </p:spPr>
      </p:pic>
      <p:pic>
        <p:nvPicPr>
          <p:cNvPr id="37" name="logo"/>
          <p:cNvPicPr/>
          <p:nvPr/>
        </p:nvPicPr>
        <p:blipFill>
          <a:blip r:embed="rId3"/>
          <a:stretch/>
        </p:blipFill>
        <p:spPr>
          <a:xfrm>
            <a:off x="180535" y="6291360"/>
            <a:ext cx="360000" cy="475200"/>
          </a:xfrm>
          <a:prstGeom prst="rect">
            <a:avLst/>
          </a:prstGeom>
          <a:ln>
            <a:noFill/>
          </a:ln>
        </p:spPr>
      </p:pic>
      <p:sp>
        <p:nvSpPr>
          <p:cNvPr id="39" name="TextShape 2"/>
          <p:cNvSpPr txBox="1"/>
          <p:nvPr/>
        </p:nvSpPr>
        <p:spPr>
          <a:xfrm>
            <a:off x="6818160" y="5394960"/>
            <a:ext cx="3846240" cy="1371600"/>
          </a:xfrm>
          <a:prstGeom prst="rect">
            <a:avLst/>
          </a:prstGeom>
          <a:noFill/>
          <a:ln>
            <a:noFill/>
          </a:ln>
        </p:spPr>
        <p:txBody>
          <a:bodyPr/>
          <a:lstStyle/>
          <a:p>
            <a:endParaRPr lang="en-US"/>
          </a:p>
        </p:txBody>
      </p:sp>
      <p:pic>
        <p:nvPicPr>
          <p:cNvPr id="1026" name="Picture 2">
            <a:extLst>
              <a:ext uri="{FF2B5EF4-FFF2-40B4-BE49-F238E27FC236}">
                <a16:creationId xmlns:a16="http://schemas.microsoft.com/office/drawing/2014/main" id="{0FECEEE2-57F6-7953-FAA0-85614B10C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2239" y="916777"/>
            <a:ext cx="8695475" cy="460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11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Patient</a:t>
            </a:r>
          </a:p>
        </p:txBody>
      </p:sp>
      <p:pic>
        <p:nvPicPr>
          <p:cNvPr id="5" name="Content Placeholder 3"/>
          <p:cNvPicPr>
            <a:picLocks noGrp="1" noChangeAspect="1"/>
          </p:cNvPicPr>
          <p:nvPr>
            <p:ph sz="half" idx="1"/>
          </p:nvPr>
        </p:nvPicPr>
        <p:blipFill>
          <a:blip r:embed="rId2"/>
          <a:stretch>
            <a:fillRect/>
          </a:stretch>
        </p:blipFill>
        <p:spPr>
          <a:xfrm>
            <a:off x="4064384" y="1148616"/>
            <a:ext cx="3716808" cy="5088853"/>
          </a:xfrm>
          <a:prstGeom prst="rect">
            <a:avLst/>
          </a:prstGeom>
        </p:spPr>
      </p:pic>
    </p:spTree>
    <p:extLst>
      <p:ext uri="{BB962C8B-B14F-4D97-AF65-F5344CB8AC3E}">
        <p14:creationId xmlns:p14="http://schemas.microsoft.com/office/powerpoint/2010/main" val="2065934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a:lnSpc>
                <a:spcPct val="100000"/>
              </a:lnSpc>
              <a:spcBef>
                <a:spcPts val="600"/>
              </a:spcBef>
              <a:spcAft>
                <a:spcPts val="600"/>
              </a:spcAft>
            </a:pPr>
            <a:r>
              <a:rPr lang="en-US" dirty="0">
                <a:solidFill>
                  <a:schemeClr val="bg2"/>
                </a:solidFill>
              </a:rPr>
              <a:t>Understand the basic anatomy of a patient with a history of a Fontan procedure </a:t>
            </a:r>
          </a:p>
          <a:p>
            <a:pPr>
              <a:lnSpc>
                <a:spcPct val="100000"/>
              </a:lnSpc>
              <a:spcBef>
                <a:spcPts val="600"/>
              </a:spcBef>
              <a:spcAft>
                <a:spcPts val="600"/>
              </a:spcAft>
            </a:pPr>
            <a:r>
              <a:rPr lang="en-US" dirty="0">
                <a:solidFill>
                  <a:schemeClr val="accent1"/>
                </a:solidFill>
              </a:rPr>
              <a:t>Recognize</a:t>
            </a:r>
            <a:r>
              <a:rPr lang="en-US" dirty="0"/>
              <a:t> common explanations for hypoxemia, hypotension, tachycardia and massive PE in a patient with a Fontan presenting for evaluation </a:t>
            </a:r>
          </a:p>
          <a:p>
            <a:pPr marL="0" indent="0">
              <a:buNone/>
            </a:pPr>
            <a:endParaRPr lang="en-US" dirty="0"/>
          </a:p>
        </p:txBody>
      </p:sp>
    </p:spTree>
    <p:extLst>
      <p:ext uri="{BB962C8B-B14F-4D97-AF65-F5344CB8AC3E}">
        <p14:creationId xmlns:p14="http://schemas.microsoft.com/office/powerpoint/2010/main" val="3512535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Fontan Evaluation</a:t>
            </a:r>
          </a:p>
        </p:txBody>
      </p:sp>
      <p:sp>
        <p:nvSpPr>
          <p:cNvPr id="3" name="Content Placeholder 2"/>
          <p:cNvSpPr>
            <a:spLocks noGrp="1"/>
          </p:cNvSpPr>
          <p:nvPr>
            <p:ph idx="1"/>
          </p:nvPr>
        </p:nvSpPr>
        <p:spPr/>
        <p:txBody>
          <a:bodyPr/>
          <a:lstStyle/>
          <a:p>
            <a:r>
              <a:rPr lang="en-US" dirty="0"/>
              <a:t>Hypoxemia</a:t>
            </a:r>
          </a:p>
          <a:p>
            <a:r>
              <a:rPr lang="en-US" dirty="0"/>
              <a:t>Hypotension</a:t>
            </a:r>
          </a:p>
          <a:p>
            <a:r>
              <a:rPr lang="en-US" dirty="0"/>
              <a:t>Tachycardia</a:t>
            </a:r>
          </a:p>
          <a:p>
            <a:r>
              <a:rPr lang="en-US" dirty="0"/>
              <a:t>Pulmonary Embolism Evaluation</a:t>
            </a:r>
          </a:p>
          <a:p>
            <a:endParaRPr lang="en-US" dirty="0"/>
          </a:p>
        </p:txBody>
      </p:sp>
    </p:spTree>
    <p:extLst>
      <p:ext uri="{BB962C8B-B14F-4D97-AF65-F5344CB8AC3E}">
        <p14:creationId xmlns:p14="http://schemas.microsoft.com/office/powerpoint/2010/main" val="201769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Hypoxemia</a:t>
            </a:r>
          </a:p>
        </p:txBody>
      </p:sp>
      <p:sp>
        <p:nvSpPr>
          <p:cNvPr id="3" name="Text Placeholder 2"/>
          <p:cNvSpPr>
            <a:spLocks noGrp="1"/>
          </p:cNvSpPr>
          <p:nvPr>
            <p:ph type="body" idx="1"/>
          </p:nvPr>
        </p:nvSpPr>
        <p:spPr/>
        <p:txBody>
          <a:bodyPr>
            <a:normAutofit/>
          </a:bodyPr>
          <a:lstStyle/>
          <a:p>
            <a:r>
              <a:rPr lang="en-US" dirty="0"/>
              <a:t>What’s their baseline O2?</a:t>
            </a:r>
          </a:p>
          <a:p>
            <a:r>
              <a:rPr lang="en-US" dirty="0"/>
              <a:t>OR</a:t>
            </a:r>
            <a:endParaRPr lang="en-US" b="0" i="0" dirty="0">
              <a:solidFill>
                <a:srgbClr val="212121"/>
              </a:solidFill>
              <a:effectLst/>
              <a:latin typeface="BlinkMacSystemFont"/>
            </a:endParaRPr>
          </a:p>
          <a:p>
            <a:r>
              <a:rPr lang="en-US" b="0" i="0" dirty="0">
                <a:solidFill>
                  <a:srgbClr val="212121"/>
                </a:solidFill>
                <a:effectLst/>
                <a:latin typeface="BlinkMacSystemFont"/>
              </a:rPr>
              <a:t>Hemoglobin = 57.5 - (0.444 × O(2sat))</a:t>
            </a:r>
            <a:endParaRPr lang="en-US" dirty="0"/>
          </a:p>
        </p:txBody>
      </p:sp>
    </p:spTree>
    <p:extLst>
      <p:ext uri="{BB962C8B-B14F-4D97-AF65-F5344CB8AC3E}">
        <p14:creationId xmlns:p14="http://schemas.microsoft.com/office/powerpoint/2010/main" val="4095338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3" name="Rectangle 3">
            <a:extLst>
              <a:ext uri="{FF2B5EF4-FFF2-40B4-BE49-F238E27FC236}">
                <a16:creationId xmlns:a16="http://schemas.microsoft.com/office/drawing/2014/main" id="{07E4D09E-699B-4546-8D6C-472B13F79668}"/>
              </a:ext>
            </a:extLst>
          </p:cNvPr>
          <p:cNvSpPr>
            <a:spLocks noGrp="1" noChangeArrowheads="1"/>
          </p:cNvSpPr>
          <p:nvPr>
            <p:ph type="body" sz="half" idx="1"/>
          </p:nvPr>
        </p:nvSpPr>
        <p:spPr/>
        <p:txBody>
          <a:bodyPr rtlCol="0">
            <a:normAutofit/>
          </a:bodyPr>
          <a:lstStyle/>
          <a:p>
            <a:pPr marL="457200" indent="-457200" eaLnBrk="1" fontAlgn="auto" hangingPunct="1">
              <a:spcAft>
                <a:spcPts val="0"/>
              </a:spcAft>
              <a:buFont typeface="+mj-lt"/>
              <a:buAutoNum type="arabicPeriod"/>
              <a:defRPr/>
            </a:pPr>
            <a:r>
              <a:rPr lang="en-US" sz="2400" dirty="0">
                <a:ea typeface="ヒラギノ角ゴ Pro W3" charset="0"/>
                <a:cs typeface="ヒラギノ角ゴ Pro W3" charset="0"/>
              </a:rPr>
              <a:t>Shunting through a surgically created fenestration</a:t>
            </a:r>
          </a:p>
          <a:p>
            <a:pPr marL="0" indent="0" eaLnBrk="1" fontAlgn="auto" hangingPunct="1">
              <a:spcAft>
                <a:spcPts val="0"/>
              </a:spcAft>
              <a:buNone/>
              <a:defRPr/>
            </a:pPr>
            <a:endParaRPr lang="en-US" sz="2400" dirty="0">
              <a:ea typeface="ヒラギノ角ゴ Pro W3" charset="0"/>
              <a:cs typeface="ヒラギノ角ゴ Pro W3" charset="0"/>
            </a:endParaRPr>
          </a:p>
          <a:p>
            <a:pPr eaLnBrk="1" fontAlgn="auto" hangingPunct="1">
              <a:spcAft>
                <a:spcPts val="0"/>
              </a:spcAft>
              <a:buFontTx/>
              <a:buNone/>
              <a:defRPr/>
            </a:pPr>
            <a:endParaRPr lang="en-US" sz="2400" dirty="0">
              <a:ea typeface="ヒラギノ角ゴ Pro W3" charset="0"/>
              <a:cs typeface="ヒラギノ角ゴ Pro W3" charset="0"/>
            </a:endParaRPr>
          </a:p>
        </p:txBody>
      </p:sp>
      <p:pic>
        <p:nvPicPr>
          <p:cNvPr id="2" name="Picture 1"/>
          <p:cNvPicPr>
            <a:picLocks noChangeAspect="1"/>
          </p:cNvPicPr>
          <p:nvPr/>
        </p:nvPicPr>
        <p:blipFill>
          <a:blip r:embed="rId3"/>
          <a:stretch>
            <a:fillRect/>
          </a:stretch>
        </p:blipFill>
        <p:spPr>
          <a:xfrm>
            <a:off x="6755185" y="1797984"/>
            <a:ext cx="4378979" cy="4378979"/>
          </a:xfrm>
          <a:prstGeom prst="rect">
            <a:avLst/>
          </a:prstGeom>
        </p:spPr>
      </p:pic>
    </p:spTree>
    <p:extLst>
      <p:ext uri="{BB962C8B-B14F-4D97-AF65-F5344CB8AC3E}">
        <p14:creationId xmlns:p14="http://schemas.microsoft.com/office/powerpoint/2010/main" val="2960511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3" name="Rectangle 3">
            <a:extLst>
              <a:ext uri="{FF2B5EF4-FFF2-40B4-BE49-F238E27FC236}">
                <a16:creationId xmlns:a16="http://schemas.microsoft.com/office/drawing/2014/main" id="{07E4D09E-699B-4546-8D6C-472B13F79668}"/>
              </a:ext>
            </a:extLst>
          </p:cNvPr>
          <p:cNvSpPr>
            <a:spLocks noGrp="1" noChangeArrowheads="1"/>
          </p:cNvSpPr>
          <p:nvPr>
            <p:ph type="body" sz="half" idx="1"/>
          </p:nvPr>
        </p:nvSpPr>
        <p:spPr>
          <a:xfrm>
            <a:off x="838200" y="1825625"/>
            <a:ext cx="7663962" cy="4351338"/>
          </a:xfrm>
        </p:spPr>
        <p:txBody>
          <a:bodyPr rtlCol="0">
            <a:normAutofit/>
          </a:bodyPr>
          <a:lstStyle/>
          <a:p>
            <a:pPr marL="457200" indent="-457200" eaLnBrk="1" fontAlgn="auto" hangingPunct="1">
              <a:spcAft>
                <a:spcPts val="0"/>
              </a:spcAft>
              <a:buFont typeface="+mj-lt"/>
              <a:buAutoNum type="arabicPeriod" startAt="2"/>
              <a:defRPr/>
            </a:pPr>
            <a:r>
              <a:rPr lang="en-US" sz="2400" dirty="0">
                <a:ea typeface="ヒラギノ角ゴ Pro W3" charset="0"/>
                <a:cs typeface="ヒラギノ角ゴ Pro W3" charset="0"/>
              </a:rPr>
              <a:t>Systemic venous collaterals connecting to either pulmonary venous atrium or pulmonary vein</a:t>
            </a:r>
          </a:p>
          <a:p>
            <a:pPr marL="0" indent="0" eaLnBrk="1" fontAlgn="auto" hangingPunct="1">
              <a:spcAft>
                <a:spcPts val="0"/>
              </a:spcAft>
              <a:buNone/>
              <a:defRPr/>
            </a:pPr>
            <a:endParaRPr lang="en-US" sz="2400" dirty="0">
              <a:ea typeface="ヒラギノ角ゴ Pro W3" charset="0"/>
              <a:cs typeface="ヒラギノ角ゴ Pro W3" charset="0"/>
            </a:endParaRPr>
          </a:p>
          <a:p>
            <a:pPr eaLnBrk="1" fontAlgn="auto" hangingPunct="1">
              <a:spcAft>
                <a:spcPts val="0"/>
              </a:spcAft>
              <a:buFontTx/>
              <a:buNone/>
              <a:defRPr/>
            </a:pPr>
            <a:endParaRPr lang="en-US" sz="2400" dirty="0">
              <a:ea typeface="ヒラギノ角ゴ Pro W3" charset="0"/>
              <a:cs typeface="ヒラギノ角ゴ Pro W3" charset="0"/>
            </a:endParaRPr>
          </a:p>
        </p:txBody>
      </p:sp>
      <p:grpSp>
        <p:nvGrpSpPr>
          <p:cNvPr id="6" name="Group 5"/>
          <p:cNvGrpSpPr/>
          <p:nvPr/>
        </p:nvGrpSpPr>
        <p:grpSpPr>
          <a:xfrm>
            <a:off x="2489949" y="2760783"/>
            <a:ext cx="7212102" cy="3928543"/>
            <a:chOff x="2489949" y="2760783"/>
            <a:chExt cx="7212102" cy="3928543"/>
          </a:xfrm>
        </p:grpSpPr>
        <p:pic>
          <p:nvPicPr>
            <p:cNvPr id="3" name="Picture 2"/>
            <p:cNvPicPr>
              <a:picLocks noChangeAspect="1"/>
            </p:cNvPicPr>
            <p:nvPr/>
          </p:nvPicPr>
          <p:blipFill>
            <a:blip r:embed="rId3"/>
            <a:stretch>
              <a:fillRect/>
            </a:stretch>
          </p:blipFill>
          <p:spPr>
            <a:xfrm>
              <a:off x="2489949" y="2760783"/>
              <a:ext cx="7212102" cy="3928543"/>
            </a:xfrm>
            <a:prstGeom prst="rect">
              <a:avLst/>
            </a:prstGeom>
          </p:spPr>
        </p:pic>
        <p:cxnSp>
          <p:nvCxnSpPr>
            <p:cNvPr id="4" name="Straight Arrow Connector 3"/>
            <p:cNvCxnSpPr/>
            <p:nvPr/>
          </p:nvCxnSpPr>
          <p:spPr>
            <a:xfrm flipV="1">
              <a:off x="6664960" y="4003040"/>
              <a:ext cx="304800" cy="396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5262880" y="5140960"/>
            <a:ext cx="457200"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783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22E0F-E1FB-227F-02EA-C75E4E3EC21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AB66B1-1200-1F60-DBE0-C3BD56CAC554}"/>
              </a:ext>
            </a:extLst>
          </p:cNvPr>
          <p:cNvSpPr>
            <a:spLocks noGrp="1"/>
          </p:cNvSpPr>
          <p:nvPr>
            <p:ph type="ftr" sz="quarter" idx="5"/>
          </p:nvPr>
        </p:nvSpPr>
        <p:spPr/>
        <p:txBody>
          <a:bodyPr/>
          <a:lstStyle/>
          <a:p>
            <a:r>
              <a:rPr lang="en-US"/>
              <a:t>SAINT LUKE'S</a:t>
            </a:r>
          </a:p>
        </p:txBody>
      </p:sp>
      <p:sp>
        <p:nvSpPr>
          <p:cNvPr id="3" name="Slide Number Placeholder 2">
            <a:extLst>
              <a:ext uri="{FF2B5EF4-FFF2-40B4-BE49-F238E27FC236}">
                <a16:creationId xmlns:a16="http://schemas.microsoft.com/office/drawing/2014/main" id="{7968BA62-37E9-A26A-AA74-0ADB8421A0DF}"/>
              </a:ext>
            </a:extLst>
          </p:cNvPr>
          <p:cNvSpPr>
            <a:spLocks noGrp="1"/>
          </p:cNvSpPr>
          <p:nvPr>
            <p:ph type="sldNum" sz="quarter" idx="7"/>
          </p:nvPr>
        </p:nvSpPr>
        <p:spPr/>
        <p:txBody>
          <a:bodyPr/>
          <a:lstStyle/>
          <a:p>
            <a:fld id="{B6F15528-21DE-4FAA-801E-634DDDAF4B2B}" type="slidenum">
              <a:rPr lang="en-US" smtClean="0"/>
              <a:t>2</a:t>
            </a:fld>
            <a:endParaRPr lang="en-US"/>
          </a:p>
        </p:txBody>
      </p:sp>
      <p:pic>
        <p:nvPicPr>
          <p:cNvPr id="5" name="Picture 4">
            <a:extLst>
              <a:ext uri="{FF2B5EF4-FFF2-40B4-BE49-F238E27FC236}">
                <a16:creationId xmlns:a16="http://schemas.microsoft.com/office/drawing/2014/main" id="{080510E3-6D25-DC8D-E99C-3E26B5C3CE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13" y="1701"/>
            <a:ext cx="12246426" cy="6854597"/>
          </a:xfrm>
          <a:prstGeom prst="rect">
            <a:avLst/>
          </a:prstGeom>
        </p:spPr>
      </p:pic>
      <p:sp>
        <p:nvSpPr>
          <p:cNvPr id="6" name="TextBox 5">
            <a:extLst>
              <a:ext uri="{FF2B5EF4-FFF2-40B4-BE49-F238E27FC236}">
                <a16:creationId xmlns:a16="http://schemas.microsoft.com/office/drawing/2014/main" id="{AC6FDD78-9EA9-0BDE-A985-CAB436D7781B}"/>
              </a:ext>
            </a:extLst>
          </p:cNvPr>
          <p:cNvSpPr txBox="1"/>
          <p:nvPr/>
        </p:nvSpPr>
        <p:spPr>
          <a:xfrm>
            <a:off x="5867400" y="914400"/>
            <a:ext cx="6185916" cy="1446550"/>
          </a:xfrm>
          <a:prstGeom prst="rect">
            <a:avLst/>
          </a:prstGeom>
          <a:noFill/>
        </p:spPr>
        <p:txBody>
          <a:bodyPr wrap="square">
            <a:spAutoFit/>
          </a:bodyPr>
          <a:lstStyle/>
          <a:p>
            <a:pPr algn="ctr"/>
            <a:r>
              <a:rPr lang="en-US" sz="4400" b="1" dirty="0">
                <a:solidFill>
                  <a:schemeClr val="bg1"/>
                </a:solidFill>
                <a:effectLst/>
                <a:latin typeface="+mj-lt"/>
                <a:ea typeface="Calibri" panose="020F0502020204030204" pitchFamily="34" charset="0"/>
              </a:rPr>
              <a:t>“I’m short of breath and </a:t>
            </a:r>
            <a:r>
              <a:rPr lang="en-US" sz="4400" b="1" dirty="0">
                <a:solidFill>
                  <a:schemeClr val="bg1"/>
                </a:solidFill>
                <a:latin typeface="+mj-lt"/>
                <a:ea typeface="Calibri" panose="020F0502020204030204" pitchFamily="34" charset="0"/>
              </a:rPr>
              <a:t>h</a:t>
            </a:r>
            <a:r>
              <a:rPr lang="en-US" sz="4400" b="1" dirty="0">
                <a:solidFill>
                  <a:schemeClr val="bg1"/>
                </a:solidFill>
                <a:effectLst/>
                <a:latin typeface="+mj-lt"/>
                <a:ea typeface="Calibri" panose="020F0502020204030204" pitchFamily="34" charset="0"/>
              </a:rPr>
              <a:t>ave a Fontan” </a:t>
            </a:r>
          </a:p>
        </p:txBody>
      </p:sp>
      <p:pic>
        <p:nvPicPr>
          <p:cNvPr id="8" name="Picture 7">
            <a:extLst>
              <a:ext uri="{FF2B5EF4-FFF2-40B4-BE49-F238E27FC236}">
                <a16:creationId xmlns:a16="http://schemas.microsoft.com/office/drawing/2014/main" id="{136932AA-5730-1B3A-49F1-8B844AD22FF7}"/>
              </a:ext>
            </a:extLst>
          </p:cNvPr>
          <p:cNvPicPr>
            <a:picLocks noChangeAspect="1"/>
          </p:cNvPicPr>
          <p:nvPr/>
        </p:nvPicPr>
        <p:blipFill>
          <a:blip r:embed="rId4"/>
          <a:stretch>
            <a:fillRect/>
          </a:stretch>
        </p:blipFill>
        <p:spPr>
          <a:xfrm>
            <a:off x="9677399" y="5920828"/>
            <a:ext cx="2541813" cy="628561"/>
          </a:xfrm>
          <a:prstGeom prst="rect">
            <a:avLst/>
          </a:prstGeom>
        </p:spPr>
      </p:pic>
      <p:sp>
        <p:nvSpPr>
          <p:cNvPr id="12" name="TextBox 11">
            <a:extLst>
              <a:ext uri="{FF2B5EF4-FFF2-40B4-BE49-F238E27FC236}">
                <a16:creationId xmlns:a16="http://schemas.microsoft.com/office/drawing/2014/main" id="{C8435054-0341-F67E-55D0-BF4046DCB52D}"/>
              </a:ext>
            </a:extLst>
          </p:cNvPr>
          <p:cNvSpPr txBox="1"/>
          <p:nvPr/>
        </p:nvSpPr>
        <p:spPr>
          <a:xfrm>
            <a:off x="5943600" y="3112056"/>
            <a:ext cx="6275612" cy="1384995"/>
          </a:xfrm>
          <a:prstGeom prst="rect">
            <a:avLst/>
          </a:prstGeom>
          <a:noFill/>
        </p:spPr>
        <p:txBody>
          <a:bodyPr wrap="square">
            <a:spAutoFit/>
          </a:bodyPr>
          <a:lstStyle/>
          <a:p>
            <a:pPr algn="ctr"/>
            <a:r>
              <a:rPr lang="en-US" sz="2800" dirty="0">
                <a:solidFill>
                  <a:schemeClr val="bg1"/>
                </a:solidFill>
              </a:rPr>
              <a:t>Conn Heart Conference: </a:t>
            </a:r>
          </a:p>
          <a:p>
            <a:pPr algn="ctr"/>
            <a:r>
              <a:rPr lang="en-US" sz="2800" dirty="0">
                <a:solidFill>
                  <a:schemeClr val="bg1"/>
                </a:solidFill>
              </a:rPr>
              <a:t>December 4</a:t>
            </a:r>
            <a:r>
              <a:rPr lang="en-US" sz="2800" baseline="30000" dirty="0">
                <a:solidFill>
                  <a:schemeClr val="bg1"/>
                </a:solidFill>
              </a:rPr>
              <a:t>th</a:t>
            </a:r>
            <a:r>
              <a:rPr lang="en-US" sz="2800" dirty="0">
                <a:solidFill>
                  <a:schemeClr val="bg1"/>
                </a:solidFill>
              </a:rPr>
              <a:t>, 2025</a:t>
            </a:r>
          </a:p>
          <a:p>
            <a:pPr algn="ctr"/>
            <a:r>
              <a:rPr lang="en-US" sz="2800" dirty="0">
                <a:solidFill>
                  <a:schemeClr val="bg1"/>
                </a:solidFill>
              </a:rPr>
              <a:t>Chris DeZorzi, MD</a:t>
            </a:r>
          </a:p>
        </p:txBody>
      </p:sp>
    </p:spTree>
    <p:extLst>
      <p:ext uri="{BB962C8B-B14F-4D97-AF65-F5344CB8AC3E}">
        <p14:creationId xmlns:p14="http://schemas.microsoft.com/office/powerpoint/2010/main" val="422164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Fontan Circulation</a:t>
            </a:r>
            <a:r>
              <a:rPr lang="en-US" dirty="0">
                <a:sym typeface="Wingdings" pitchFamily="2" charset="2"/>
              </a:rPr>
              <a:t></a:t>
            </a:r>
            <a:r>
              <a:rPr lang="en-US" dirty="0"/>
              <a:t> Conceptually</a:t>
            </a:r>
          </a:p>
        </p:txBody>
      </p:sp>
      <p:grpSp>
        <p:nvGrpSpPr>
          <p:cNvPr id="56" name="Group 55"/>
          <p:cNvGrpSpPr/>
          <p:nvPr/>
        </p:nvGrpSpPr>
        <p:grpSpPr>
          <a:xfrm>
            <a:off x="1239438" y="1540818"/>
            <a:ext cx="9629763" cy="5170036"/>
            <a:chOff x="1239438" y="1540818"/>
            <a:chExt cx="9629763" cy="5170036"/>
          </a:xfrm>
        </p:grpSpPr>
        <p:sp>
          <p:nvSpPr>
            <p:cNvPr id="36" name="TextBox 100"/>
            <p:cNvSpPr txBox="1">
              <a:spLocks noChangeArrowheads="1"/>
            </p:cNvSpPr>
            <p:nvPr/>
          </p:nvSpPr>
          <p:spPr bwMode="auto">
            <a:xfrm>
              <a:off x="4768563" y="6310744"/>
              <a:ext cx="2366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Systemic arterial bed</a:t>
              </a:r>
            </a:p>
          </p:txBody>
        </p:sp>
        <p:grpSp>
          <p:nvGrpSpPr>
            <p:cNvPr id="4" name="Group 38"/>
            <p:cNvGrpSpPr>
              <a:grpSpLocks/>
            </p:cNvGrpSpPr>
            <p:nvPr/>
          </p:nvGrpSpPr>
          <p:grpSpPr bwMode="auto">
            <a:xfrm>
              <a:off x="9099212" y="2977104"/>
              <a:ext cx="1397349" cy="1622553"/>
              <a:chOff x="6248400" y="2667000"/>
              <a:chExt cx="1564821" cy="2240692"/>
            </a:xfrm>
          </p:grpSpPr>
          <p:sp>
            <p:nvSpPr>
              <p:cNvPr id="5" name="Rectangle 14"/>
              <p:cNvSpPr>
                <a:spLocks noChangeArrowheads="1"/>
              </p:cNvSpPr>
              <p:nvPr/>
            </p:nvSpPr>
            <p:spPr bwMode="auto">
              <a:xfrm>
                <a:off x="6248400" y="2667000"/>
                <a:ext cx="1564821" cy="224069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Freeform 15"/>
              <p:cNvSpPr>
                <a:spLocks/>
              </p:cNvSpPr>
              <p:nvPr/>
            </p:nvSpPr>
            <p:spPr bwMode="auto">
              <a:xfrm>
                <a:off x="6248400" y="3523735"/>
                <a:ext cx="688521" cy="395416"/>
              </a:xfrm>
              <a:custGeom>
                <a:avLst/>
                <a:gdLst>
                  <a:gd name="T0" fmla="*/ 0 w 336"/>
                  <a:gd name="T1" fmla="*/ 0 h 384"/>
                  <a:gd name="T2" fmla="*/ 192 w 336"/>
                  <a:gd name="T3" fmla="*/ 96 h 384"/>
                  <a:gd name="T4" fmla="*/ 288 w 336"/>
                  <a:gd name="T5" fmla="*/ 240 h 384"/>
                  <a:gd name="T6" fmla="*/ 336 w 336"/>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384">
                    <a:moveTo>
                      <a:pt x="0" y="0"/>
                    </a:moveTo>
                    <a:cubicBezTo>
                      <a:pt x="72" y="28"/>
                      <a:pt x="144" y="56"/>
                      <a:pt x="192" y="96"/>
                    </a:cubicBezTo>
                    <a:cubicBezTo>
                      <a:pt x="240" y="136"/>
                      <a:pt x="264" y="192"/>
                      <a:pt x="288" y="240"/>
                    </a:cubicBezTo>
                    <a:cubicBezTo>
                      <a:pt x="312" y="288"/>
                      <a:pt x="328" y="360"/>
                      <a:pt x="336" y="38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16"/>
              <p:cNvSpPr>
                <a:spLocks/>
              </p:cNvSpPr>
              <p:nvPr/>
            </p:nvSpPr>
            <p:spPr bwMode="auto">
              <a:xfrm>
                <a:off x="7124700" y="3523735"/>
                <a:ext cx="688521" cy="395416"/>
              </a:xfrm>
              <a:custGeom>
                <a:avLst/>
                <a:gdLst>
                  <a:gd name="T0" fmla="*/ 480 w 480"/>
                  <a:gd name="T1" fmla="*/ 0 h 288"/>
                  <a:gd name="T2" fmla="*/ 192 w 480"/>
                  <a:gd name="T3" fmla="*/ 48 h 288"/>
                  <a:gd name="T4" fmla="*/ 0 w 480"/>
                  <a:gd name="T5" fmla="*/ 288 h 288"/>
                  <a:gd name="T6" fmla="*/ 0 60000 65536"/>
                  <a:gd name="T7" fmla="*/ 0 60000 65536"/>
                  <a:gd name="T8" fmla="*/ 0 60000 65536"/>
                </a:gdLst>
                <a:ahLst/>
                <a:cxnLst>
                  <a:cxn ang="T6">
                    <a:pos x="T0" y="T1"/>
                  </a:cxn>
                  <a:cxn ang="T7">
                    <a:pos x="T2" y="T3"/>
                  </a:cxn>
                  <a:cxn ang="T8">
                    <a:pos x="T4" y="T5"/>
                  </a:cxn>
                </a:cxnLst>
                <a:rect l="0" t="0" r="r" b="b"/>
                <a:pathLst>
                  <a:path w="480" h="288">
                    <a:moveTo>
                      <a:pt x="480" y="0"/>
                    </a:moveTo>
                    <a:cubicBezTo>
                      <a:pt x="376" y="0"/>
                      <a:pt x="272" y="0"/>
                      <a:pt x="192" y="48"/>
                    </a:cubicBezTo>
                    <a:cubicBezTo>
                      <a:pt x="112" y="96"/>
                      <a:pt x="32" y="248"/>
                      <a:pt x="0" y="288"/>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 name="Line 3"/>
            <p:cNvSpPr>
              <a:spLocks noChangeShapeType="1"/>
            </p:cNvSpPr>
            <p:nvPr/>
          </p:nvSpPr>
          <p:spPr bwMode="auto">
            <a:xfrm>
              <a:off x="2084439" y="1586344"/>
              <a:ext cx="0" cy="4404074"/>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4"/>
            <p:cNvSpPr>
              <a:spLocks noChangeShapeType="1"/>
            </p:cNvSpPr>
            <p:nvPr/>
          </p:nvSpPr>
          <p:spPr bwMode="auto">
            <a:xfrm>
              <a:off x="2468810" y="2590782"/>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a:off x="2468810" y="1586344"/>
              <a:ext cx="0" cy="69538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2468810" y="2281724"/>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4"/>
            <p:cNvSpPr>
              <a:spLocks noChangeShapeType="1"/>
            </p:cNvSpPr>
            <p:nvPr/>
          </p:nvSpPr>
          <p:spPr bwMode="auto">
            <a:xfrm>
              <a:off x="2468810" y="5713440"/>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4"/>
            <p:cNvSpPr>
              <a:spLocks noChangeShapeType="1"/>
            </p:cNvSpPr>
            <p:nvPr/>
          </p:nvSpPr>
          <p:spPr bwMode="auto">
            <a:xfrm>
              <a:off x="2084439" y="5990418"/>
              <a:ext cx="2786690"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9"/>
            <p:cNvSpPr>
              <a:spLocks noChangeShapeType="1"/>
            </p:cNvSpPr>
            <p:nvPr/>
          </p:nvSpPr>
          <p:spPr bwMode="auto">
            <a:xfrm>
              <a:off x="6985170" y="2281724"/>
              <a:ext cx="297887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a:off x="9964045" y="4599658"/>
              <a:ext cx="0" cy="139076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4"/>
            <p:cNvSpPr>
              <a:spLocks noChangeShapeType="1"/>
            </p:cNvSpPr>
            <p:nvPr/>
          </p:nvSpPr>
          <p:spPr bwMode="auto">
            <a:xfrm>
              <a:off x="6993903" y="5694967"/>
              <a:ext cx="2646555"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
            <p:cNvSpPr>
              <a:spLocks noChangeShapeType="1"/>
            </p:cNvSpPr>
            <p:nvPr/>
          </p:nvSpPr>
          <p:spPr bwMode="auto">
            <a:xfrm>
              <a:off x="6985170" y="5990418"/>
              <a:ext cx="297887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9"/>
            <p:cNvSpPr>
              <a:spLocks noChangeShapeType="1"/>
            </p:cNvSpPr>
            <p:nvPr/>
          </p:nvSpPr>
          <p:spPr bwMode="auto">
            <a:xfrm>
              <a:off x="6999184" y="2590782"/>
              <a:ext cx="2620528"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flipH="1">
              <a:off x="9619712" y="4599657"/>
              <a:ext cx="12011" cy="108170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9"/>
            <p:cNvSpPr>
              <a:spLocks noChangeShapeType="1"/>
            </p:cNvSpPr>
            <p:nvPr/>
          </p:nvSpPr>
          <p:spPr bwMode="auto">
            <a:xfrm flipV="1">
              <a:off x="9964045" y="2281724"/>
              <a:ext cx="0" cy="69538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9"/>
            <p:cNvSpPr>
              <a:spLocks noChangeShapeType="1"/>
            </p:cNvSpPr>
            <p:nvPr/>
          </p:nvSpPr>
          <p:spPr bwMode="auto">
            <a:xfrm flipV="1">
              <a:off x="9619712" y="2572052"/>
              <a:ext cx="12012" cy="40505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3"/>
            <p:cNvSpPr>
              <a:spLocks noChangeShapeType="1"/>
            </p:cNvSpPr>
            <p:nvPr/>
          </p:nvSpPr>
          <p:spPr bwMode="auto">
            <a:xfrm>
              <a:off x="2454797" y="2572052"/>
              <a:ext cx="14012" cy="3122915"/>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3" name="Group 86"/>
            <p:cNvGrpSpPr>
              <a:grpSpLocks/>
            </p:cNvGrpSpPr>
            <p:nvPr/>
          </p:nvGrpSpPr>
          <p:grpSpPr bwMode="auto">
            <a:xfrm>
              <a:off x="4871129" y="1972666"/>
              <a:ext cx="2114041" cy="927173"/>
              <a:chOff x="3962400" y="1981200"/>
              <a:chExt cx="1676400" cy="914400"/>
            </a:xfrm>
          </p:grpSpPr>
          <p:sp>
            <p:nvSpPr>
              <p:cNvPr id="24" name="Rectangle 23"/>
              <p:cNvSpPr/>
              <p:nvPr/>
            </p:nvSpPr>
            <p:spPr>
              <a:xfrm>
                <a:off x="3962400" y="1981200"/>
                <a:ext cx="8382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4800600" y="1981200"/>
                <a:ext cx="8382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4137025" y="21336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4146550" y="2395538"/>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4157663" y="26670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87"/>
            <p:cNvGrpSpPr>
              <a:grpSpLocks/>
            </p:cNvGrpSpPr>
            <p:nvPr/>
          </p:nvGrpSpPr>
          <p:grpSpPr bwMode="auto">
            <a:xfrm>
              <a:off x="4885143" y="5383571"/>
              <a:ext cx="2114041" cy="927173"/>
              <a:chOff x="3962400" y="1981200"/>
              <a:chExt cx="1676400" cy="914400"/>
            </a:xfrm>
          </p:grpSpPr>
          <p:sp>
            <p:nvSpPr>
              <p:cNvPr id="30" name="Rectangle 29"/>
              <p:cNvSpPr/>
              <p:nvPr/>
            </p:nvSpPr>
            <p:spPr>
              <a:xfrm>
                <a:off x="3962400" y="1981200"/>
                <a:ext cx="8382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4800600" y="1981200"/>
                <a:ext cx="8382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4137025" y="21336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4146550" y="2395537"/>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4157662" y="26670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TextBox 93"/>
            <p:cNvSpPr txBox="1">
              <a:spLocks noChangeArrowheads="1"/>
            </p:cNvSpPr>
            <p:nvPr/>
          </p:nvSpPr>
          <p:spPr bwMode="auto">
            <a:xfrm>
              <a:off x="4965611" y="1540818"/>
              <a:ext cx="1771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bed</a:t>
              </a:r>
            </a:p>
          </p:txBody>
        </p:sp>
        <p:cxnSp>
          <p:nvCxnSpPr>
            <p:cNvPr id="37" name="Straight Arrow Connector 36"/>
            <p:cNvCxnSpPr/>
            <p:nvPr/>
          </p:nvCxnSpPr>
          <p:spPr>
            <a:xfrm>
              <a:off x="7177355" y="2436253"/>
              <a:ext cx="2306226"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771860" y="2436253"/>
              <a:ext cx="0" cy="38632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771861" y="4745637"/>
              <a:ext cx="17377" cy="10902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158884" y="5835889"/>
              <a:ext cx="2460828" cy="854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276624" y="5869693"/>
              <a:ext cx="2498412"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276624" y="2436253"/>
              <a:ext cx="0" cy="324510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276624" y="1586344"/>
              <a:ext cx="0" cy="61811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564903" y="2436253"/>
              <a:ext cx="2114041"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Box 151"/>
            <p:cNvSpPr txBox="1">
              <a:spLocks noChangeArrowheads="1"/>
            </p:cNvSpPr>
            <p:nvPr/>
          </p:nvSpPr>
          <p:spPr bwMode="auto">
            <a:xfrm>
              <a:off x="7369542" y="1903451"/>
              <a:ext cx="1909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veins</a:t>
              </a:r>
            </a:p>
          </p:txBody>
        </p:sp>
        <p:sp>
          <p:nvSpPr>
            <p:cNvPr id="46" name="TextBox 152"/>
            <p:cNvSpPr txBox="1">
              <a:spLocks noChangeArrowheads="1"/>
            </p:cNvSpPr>
            <p:nvPr/>
          </p:nvSpPr>
          <p:spPr bwMode="auto">
            <a:xfrm>
              <a:off x="2693422" y="1904108"/>
              <a:ext cx="2529037"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artery</a:t>
              </a:r>
            </a:p>
          </p:txBody>
        </p:sp>
        <p:sp>
          <p:nvSpPr>
            <p:cNvPr id="47" name="TextBox 154"/>
            <p:cNvSpPr txBox="1">
              <a:spLocks noChangeArrowheads="1"/>
            </p:cNvSpPr>
            <p:nvPr/>
          </p:nvSpPr>
          <p:spPr bwMode="auto">
            <a:xfrm>
              <a:off x="1536670" y="3529827"/>
              <a:ext cx="666686"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IVC</a:t>
              </a:r>
            </a:p>
          </p:txBody>
        </p:sp>
        <p:sp>
          <p:nvSpPr>
            <p:cNvPr id="48" name="TextBox 155"/>
            <p:cNvSpPr txBox="1">
              <a:spLocks noChangeArrowheads="1"/>
            </p:cNvSpPr>
            <p:nvPr/>
          </p:nvSpPr>
          <p:spPr bwMode="auto">
            <a:xfrm>
              <a:off x="1239438" y="2664294"/>
              <a:ext cx="1145291"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Fontan</a:t>
              </a:r>
            </a:p>
          </p:txBody>
        </p:sp>
        <p:sp>
          <p:nvSpPr>
            <p:cNvPr id="49" name="TextBox 156"/>
            <p:cNvSpPr txBox="1">
              <a:spLocks noChangeArrowheads="1"/>
            </p:cNvSpPr>
            <p:nvPr/>
          </p:nvSpPr>
          <p:spPr bwMode="auto">
            <a:xfrm>
              <a:off x="1459773" y="1628828"/>
              <a:ext cx="733232"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SVC</a:t>
              </a:r>
            </a:p>
          </p:txBody>
        </p:sp>
        <p:sp>
          <p:nvSpPr>
            <p:cNvPr id="50" name="TextBox 158"/>
            <p:cNvSpPr txBox="1">
              <a:spLocks noChangeArrowheads="1"/>
            </p:cNvSpPr>
            <p:nvPr/>
          </p:nvSpPr>
          <p:spPr bwMode="auto">
            <a:xfrm>
              <a:off x="10104183" y="4962239"/>
              <a:ext cx="765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Aorta</a:t>
              </a:r>
            </a:p>
          </p:txBody>
        </p:sp>
      </p:grpSp>
      <p:sp>
        <p:nvSpPr>
          <p:cNvPr id="3" name="Down Arrow 2"/>
          <p:cNvSpPr/>
          <p:nvPr/>
        </p:nvSpPr>
        <p:spPr>
          <a:xfrm rot="10800000">
            <a:off x="2709106" y="3513367"/>
            <a:ext cx="637607" cy="865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1" name="Ink 50"/>
              <p14:cNvContentPartPr/>
              <p14:nvPr/>
            </p14:nvContentPartPr>
            <p14:xfrm>
              <a:off x="3854520" y="2597040"/>
              <a:ext cx="3797640" cy="3150000"/>
            </p14:xfrm>
          </p:contentPart>
        </mc:Choice>
        <mc:Fallback xmlns="">
          <p:pic>
            <p:nvPicPr>
              <p:cNvPr id="51" name="Ink 50"/>
              <p:cNvPicPr/>
              <p:nvPr/>
            </p:nvPicPr>
            <p:blipFill>
              <a:blip r:embed="rId4"/>
              <a:stretch>
                <a:fillRect/>
              </a:stretch>
            </p:blipFill>
            <p:spPr>
              <a:xfrm>
                <a:off x="3845160" y="2587680"/>
                <a:ext cx="3816360" cy="3168720"/>
              </a:xfrm>
              <a:prstGeom prst="rect">
                <a:avLst/>
              </a:prstGeom>
            </p:spPr>
          </p:pic>
        </mc:Fallback>
      </mc:AlternateContent>
    </p:spTree>
    <p:extLst>
      <p:ext uri="{BB962C8B-B14F-4D97-AF65-F5344CB8AC3E}">
        <p14:creationId xmlns:p14="http://schemas.microsoft.com/office/powerpoint/2010/main" val="2290472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Systemic to Pulmonary Venous Collaterals </a:t>
            </a:r>
          </a:p>
        </p:txBody>
      </p:sp>
      <p:pic>
        <p:nvPicPr>
          <p:cNvPr id="5" name="500D9DC">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935038" y="1825625"/>
            <a:ext cx="4989512" cy="4351338"/>
          </a:xfrm>
        </p:spPr>
      </p:pic>
      <p:pic>
        <p:nvPicPr>
          <p:cNvPr id="6" name="1C4CADF">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267450" y="1825625"/>
            <a:ext cx="4989513" cy="4351338"/>
          </a:xfrm>
        </p:spPr>
      </p:pic>
    </p:spTree>
    <p:extLst>
      <p:ext uri="{BB962C8B-B14F-4D97-AF65-F5344CB8AC3E}">
        <p14:creationId xmlns:p14="http://schemas.microsoft.com/office/powerpoint/2010/main" val="826611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100000" mute="1">
                <p:cTn id="13"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3" name="Rectangle 3">
            <a:extLst>
              <a:ext uri="{FF2B5EF4-FFF2-40B4-BE49-F238E27FC236}">
                <a16:creationId xmlns:a16="http://schemas.microsoft.com/office/drawing/2014/main" id="{07E4D09E-699B-4546-8D6C-472B13F79668}"/>
              </a:ext>
            </a:extLst>
          </p:cNvPr>
          <p:cNvSpPr>
            <a:spLocks noGrp="1" noChangeArrowheads="1"/>
          </p:cNvSpPr>
          <p:nvPr>
            <p:ph type="body" sz="half" idx="1"/>
          </p:nvPr>
        </p:nvSpPr>
        <p:spPr/>
        <p:txBody>
          <a:bodyPr rtlCol="0">
            <a:normAutofit/>
          </a:bodyPr>
          <a:lstStyle/>
          <a:p>
            <a:pPr marL="457200" indent="-457200" eaLnBrk="1" fontAlgn="auto" hangingPunct="1">
              <a:spcAft>
                <a:spcPts val="0"/>
              </a:spcAft>
              <a:buFont typeface="+mj-lt"/>
              <a:buAutoNum type="arabicPeriod"/>
              <a:defRPr/>
            </a:pPr>
            <a:r>
              <a:rPr lang="en-US" sz="2400" dirty="0">
                <a:solidFill>
                  <a:schemeClr val="bg2"/>
                </a:solidFill>
                <a:ea typeface="ヒラギノ角ゴ Pro W3" charset="0"/>
                <a:cs typeface="ヒラギノ角ゴ Pro W3" charset="0"/>
              </a:rPr>
              <a:t>Shunting through a surgically created fenestration</a:t>
            </a:r>
          </a:p>
          <a:p>
            <a:pPr marL="457200" indent="-457200" eaLnBrk="1" fontAlgn="auto" hangingPunct="1">
              <a:spcAft>
                <a:spcPts val="0"/>
              </a:spcAft>
              <a:buFont typeface="+mj-lt"/>
              <a:buAutoNum type="arabicPeriod"/>
              <a:defRPr/>
            </a:pPr>
            <a:r>
              <a:rPr lang="en-US" sz="2400" dirty="0">
                <a:solidFill>
                  <a:schemeClr val="bg2"/>
                </a:solidFill>
                <a:ea typeface="ヒラギノ角ゴ Pro W3" charset="0"/>
                <a:cs typeface="ヒラギノ角ゴ Pro W3" charset="0"/>
              </a:rPr>
              <a:t>Systemic venous collaterals connecting to either pulmonary venous atrium or pulmonary vein</a:t>
            </a:r>
          </a:p>
          <a:p>
            <a:pPr marL="457200" indent="-457200" eaLnBrk="1" fontAlgn="auto" hangingPunct="1">
              <a:spcAft>
                <a:spcPts val="0"/>
              </a:spcAft>
              <a:buFont typeface="+mj-lt"/>
              <a:buAutoNum type="arabicPeriod"/>
              <a:defRPr/>
            </a:pPr>
            <a:r>
              <a:rPr lang="en-US" sz="2400" dirty="0">
                <a:ea typeface="ヒラギノ角ゴ Pro W3" charset="0"/>
                <a:cs typeface="ヒラギノ角ゴ Pro W3" charset="0"/>
              </a:rPr>
              <a:t>Pulmonary AV malformations</a:t>
            </a:r>
          </a:p>
          <a:p>
            <a:pPr marL="457200" indent="-457200" eaLnBrk="1" fontAlgn="auto" hangingPunct="1">
              <a:spcAft>
                <a:spcPts val="0"/>
              </a:spcAft>
              <a:buFont typeface="+mj-lt"/>
              <a:buAutoNum type="arabicPeriod"/>
              <a:defRPr/>
            </a:pPr>
            <a:r>
              <a:rPr lang="en-US" sz="2400" dirty="0">
                <a:ea typeface="ヒラギノ角ゴ Pro W3" charset="0"/>
                <a:cs typeface="ヒラギノ角ゴ Pro W3" charset="0"/>
              </a:rPr>
              <a:t>Unrecognized pre-Fontan connection of hepatic veins with CS or LA</a:t>
            </a:r>
          </a:p>
          <a:p>
            <a:pPr marL="457200" indent="-457200" eaLnBrk="1" fontAlgn="auto" hangingPunct="1">
              <a:spcAft>
                <a:spcPts val="0"/>
              </a:spcAft>
              <a:buFont typeface="+mj-lt"/>
              <a:buAutoNum type="arabicPeriod"/>
              <a:defRPr/>
            </a:pPr>
            <a:endParaRPr lang="en-US" sz="2400" dirty="0">
              <a:ea typeface="ヒラギノ角ゴ Pro W3" charset="0"/>
              <a:cs typeface="ヒラギノ角ゴ Pro W3" charset="0"/>
            </a:endParaRPr>
          </a:p>
          <a:p>
            <a:pPr eaLnBrk="1" fontAlgn="auto" hangingPunct="1">
              <a:spcAft>
                <a:spcPts val="0"/>
              </a:spcAft>
              <a:buFontTx/>
              <a:buNone/>
              <a:defRPr/>
            </a:pPr>
            <a:endParaRPr lang="en-US" sz="2400" dirty="0">
              <a:ea typeface="ヒラギノ角ゴ Pro W3" charset="0"/>
              <a:cs typeface="ヒラギノ角ゴ Pro W3" charset="0"/>
            </a:endParaRPr>
          </a:p>
        </p:txBody>
      </p:sp>
    </p:spTree>
    <p:extLst>
      <p:ext uri="{BB962C8B-B14F-4D97-AF65-F5344CB8AC3E}">
        <p14:creationId xmlns:p14="http://schemas.microsoft.com/office/powerpoint/2010/main" val="53789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4" name="Rectangle 4">
            <a:extLst>
              <a:ext uri="{FF2B5EF4-FFF2-40B4-BE49-F238E27FC236}">
                <a16:creationId xmlns:a16="http://schemas.microsoft.com/office/drawing/2014/main" id="{F8B54CA6-7CCC-4942-82B6-9786F0B4C208}"/>
              </a:ext>
            </a:extLst>
          </p:cNvPr>
          <p:cNvSpPr>
            <a:spLocks noGrp="1" noChangeArrowheads="1"/>
          </p:cNvSpPr>
          <p:nvPr>
            <p:ph type="body" sz="half" idx="2"/>
          </p:nvPr>
        </p:nvSpPr>
        <p:spPr>
          <a:xfrm>
            <a:off x="6172200" y="1825625"/>
            <a:ext cx="5181600" cy="4449763"/>
          </a:xfrm>
        </p:spPr>
        <p:txBody>
          <a:bodyPr rtlCol="0">
            <a:normAutofit/>
          </a:bodyPr>
          <a:lstStyle/>
          <a:p>
            <a:pPr marL="457200" indent="-457200">
              <a:buFont typeface="+mj-lt"/>
              <a:buAutoNum type="arabicPeriod" startAt="5"/>
              <a:defRPr/>
            </a:pPr>
            <a:r>
              <a:rPr lang="en-US" sz="2400" dirty="0">
                <a:ea typeface="ヒラギノ角ゴ Pro W3" charset="0"/>
                <a:cs typeface="ヒラギノ角ゴ Pro W3" charset="0"/>
              </a:rPr>
              <a:t>Reopening of a left SVC to the coronary sinus</a:t>
            </a:r>
          </a:p>
          <a:p>
            <a:pPr marL="457200" indent="-457200" eaLnBrk="1" fontAlgn="auto" hangingPunct="1">
              <a:spcAft>
                <a:spcPts val="0"/>
              </a:spcAft>
              <a:buFont typeface="+mj-lt"/>
              <a:buAutoNum type="arabicPeriod" startAt="5"/>
              <a:defRPr/>
            </a:pPr>
            <a:r>
              <a:rPr lang="en-US" sz="2400" dirty="0">
                <a:ea typeface="ヒラギノ角ゴ Pro W3" charset="0"/>
                <a:cs typeface="ヒラギノ角ゴ Pro W3" charset="0"/>
              </a:rPr>
              <a:t>Coronary sinus usually is excluded from the Fontan pathway</a:t>
            </a:r>
            <a:r>
              <a:rPr lang="en-US" sz="2400" dirty="0">
                <a:ea typeface="ヒラギノ角ゴ Pro W3" charset="0"/>
                <a:cs typeface="ヒラギノ角ゴ Pro W3" charset="0"/>
                <a:sym typeface="Wingdings" pitchFamily="2" charset="2"/>
              </a:rPr>
              <a:t></a:t>
            </a:r>
            <a:r>
              <a:rPr lang="en-US" sz="2400" dirty="0">
                <a:ea typeface="ヒラギノ角ゴ Pro W3" charset="0"/>
                <a:cs typeface="ヒラギノ角ゴ Pro W3" charset="0"/>
              </a:rPr>
              <a:t> draining into the pulmonary venous atrium</a:t>
            </a:r>
          </a:p>
        </p:txBody>
      </p:sp>
    </p:spTree>
    <p:extLst>
      <p:ext uri="{BB962C8B-B14F-4D97-AF65-F5344CB8AC3E}">
        <p14:creationId xmlns:p14="http://schemas.microsoft.com/office/powerpoint/2010/main" val="2538115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4" name="Rectangle 4">
            <a:extLst>
              <a:ext uri="{FF2B5EF4-FFF2-40B4-BE49-F238E27FC236}">
                <a16:creationId xmlns:a16="http://schemas.microsoft.com/office/drawing/2014/main" id="{F8B54CA6-7CCC-4942-82B6-9786F0B4C208}"/>
              </a:ext>
            </a:extLst>
          </p:cNvPr>
          <p:cNvSpPr>
            <a:spLocks noGrp="1" noChangeArrowheads="1"/>
          </p:cNvSpPr>
          <p:nvPr>
            <p:ph type="body" sz="half" idx="2"/>
          </p:nvPr>
        </p:nvSpPr>
        <p:spPr>
          <a:xfrm>
            <a:off x="6172200" y="1825625"/>
            <a:ext cx="5181600" cy="4449763"/>
          </a:xfrm>
        </p:spPr>
        <p:txBody>
          <a:bodyPr rtlCol="0">
            <a:normAutofit fontScale="92500"/>
          </a:bodyPr>
          <a:lstStyle/>
          <a:p>
            <a:pPr marL="457200" indent="-457200">
              <a:buFont typeface="+mj-lt"/>
              <a:buAutoNum type="arabicPeriod" startAt="5"/>
              <a:defRPr/>
            </a:pPr>
            <a:r>
              <a:rPr lang="en-US" sz="2400" dirty="0">
                <a:solidFill>
                  <a:schemeClr val="bg2"/>
                </a:solidFill>
                <a:ea typeface="ヒラギノ角ゴ Pro W3" charset="0"/>
                <a:cs typeface="ヒラギノ角ゴ Pro W3" charset="0"/>
              </a:rPr>
              <a:t>Reopening of a left SVC to the coronary sinus</a:t>
            </a:r>
          </a:p>
          <a:p>
            <a:pPr marL="457200" indent="-457200" eaLnBrk="1" fontAlgn="auto" hangingPunct="1">
              <a:spcAft>
                <a:spcPts val="0"/>
              </a:spcAft>
              <a:buFont typeface="+mj-lt"/>
              <a:buAutoNum type="arabicPeriod" startAt="5"/>
              <a:defRPr/>
            </a:pPr>
            <a:r>
              <a:rPr lang="en-US" sz="2400" dirty="0">
                <a:solidFill>
                  <a:schemeClr val="bg2"/>
                </a:solidFill>
                <a:ea typeface="ヒラギノ角ゴ Pro W3" charset="0"/>
                <a:cs typeface="ヒラギノ角ゴ Pro W3" charset="0"/>
              </a:rPr>
              <a:t>Coronary sinus usually is excluded from the Fontan pathway</a:t>
            </a:r>
            <a:r>
              <a:rPr lang="en-US" sz="2400" dirty="0">
                <a:solidFill>
                  <a:schemeClr val="bg2"/>
                </a:solidFill>
                <a:ea typeface="ヒラギノ角ゴ Pro W3" charset="0"/>
                <a:cs typeface="ヒラギノ角ゴ Pro W3" charset="0"/>
                <a:sym typeface="Wingdings" pitchFamily="2" charset="2"/>
              </a:rPr>
              <a:t></a:t>
            </a:r>
            <a:r>
              <a:rPr lang="en-US" sz="2400" dirty="0">
                <a:solidFill>
                  <a:schemeClr val="bg2"/>
                </a:solidFill>
                <a:ea typeface="ヒラギノ角ゴ Pro W3" charset="0"/>
                <a:cs typeface="ヒラギノ角ゴ Pro W3" charset="0"/>
              </a:rPr>
              <a:t> draining into the pulmonary venous atrium</a:t>
            </a:r>
          </a:p>
          <a:p>
            <a:pPr marL="457200" indent="-457200" eaLnBrk="1" fontAlgn="auto" hangingPunct="1">
              <a:spcAft>
                <a:spcPts val="0"/>
              </a:spcAft>
              <a:buFont typeface="+mj-lt"/>
              <a:buAutoNum type="arabicPeriod" startAt="5"/>
              <a:defRPr/>
            </a:pPr>
            <a:r>
              <a:rPr lang="en-US" sz="2400" dirty="0"/>
              <a:t>Non-pulsatile pulmonary arterial blood flow tends to gravitate to lower segments of the lung, whereas pulmonary aeration favors upper segments </a:t>
            </a:r>
            <a:r>
              <a:rPr lang="en-US" sz="2400" dirty="0">
                <a:sym typeface="Wingdings" pitchFamily="2" charset="2"/>
              </a:rPr>
              <a:t> </a:t>
            </a:r>
            <a:r>
              <a:rPr lang="en-US" sz="2400" dirty="0"/>
              <a:t>V/Q mismatch</a:t>
            </a:r>
          </a:p>
          <a:p>
            <a:pPr marL="0" indent="0" eaLnBrk="1" fontAlgn="auto" hangingPunct="1">
              <a:spcAft>
                <a:spcPts val="0"/>
              </a:spcAft>
              <a:buNone/>
              <a:defRPr/>
            </a:pPr>
            <a:r>
              <a:rPr lang="en-US" sz="2400" dirty="0">
                <a:ea typeface="ヒラギノ角ゴ Pro W3" charset="0"/>
                <a:cs typeface="ヒラギノ角ゴ Pro W3" charset="0"/>
                <a:sym typeface="Wingdings" pitchFamily="2" charset="2"/>
              </a:rPr>
              <a:t>*Many of the above mechanisms are exacerbated by exercise (lower extremity venous blood is more desaturated)</a:t>
            </a:r>
            <a:endParaRPr lang="en-US" sz="2400" dirty="0">
              <a:ea typeface="ヒラギノ角ゴ Pro W3" charset="0"/>
              <a:cs typeface="ヒラギノ角ゴ Pro W3" charset="0"/>
            </a:endParaRPr>
          </a:p>
        </p:txBody>
      </p:sp>
      <p:sp>
        <p:nvSpPr>
          <p:cNvPr id="2" name="Rectangle 3">
            <a:extLst>
              <a:ext uri="{FF2B5EF4-FFF2-40B4-BE49-F238E27FC236}">
                <a16:creationId xmlns:a16="http://schemas.microsoft.com/office/drawing/2014/main" id="{55EF293A-3BA6-ABFC-569D-3F83157964C7}"/>
              </a:ext>
            </a:extLst>
          </p:cNvPr>
          <p:cNvSpPr txBox="1">
            <a:spLocks noChangeArrowheads="1"/>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en-US" sz="2400" dirty="0">
                <a:solidFill>
                  <a:schemeClr val="bg2"/>
                </a:solidFill>
                <a:ea typeface="ヒラギノ角ゴ Pro W3" charset="0"/>
                <a:cs typeface="ヒラギノ角ゴ Pro W3" charset="0"/>
              </a:rPr>
              <a:t>Shunting through a surgically created fenestration</a:t>
            </a:r>
          </a:p>
          <a:p>
            <a:pPr marL="457200" indent="-457200">
              <a:buFont typeface="+mj-lt"/>
              <a:buAutoNum type="arabicPeriod"/>
              <a:defRPr/>
            </a:pPr>
            <a:r>
              <a:rPr lang="en-US" sz="2400" dirty="0">
                <a:solidFill>
                  <a:schemeClr val="bg2"/>
                </a:solidFill>
                <a:ea typeface="ヒラギノ角ゴ Pro W3" charset="0"/>
                <a:cs typeface="ヒラギノ角ゴ Pro W3" charset="0"/>
              </a:rPr>
              <a:t>Systemic venous collaterals connecting to either pulmonary venous atrium or pulmonary vein</a:t>
            </a:r>
          </a:p>
          <a:p>
            <a:pPr marL="457200" indent="-457200">
              <a:buFont typeface="+mj-lt"/>
              <a:buAutoNum type="arabicPeriod"/>
              <a:defRPr/>
            </a:pPr>
            <a:r>
              <a:rPr lang="en-US" sz="2400" dirty="0">
                <a:solidFill>
                  <a:schemeClr val="bg2"/>
                </a:solidFill>
                <a:ea typeface="ヒラギノ角ゴ Pro W3" charset="0"/>
                <a:cs typeface="ヒラギノ角ゴ Pro W3" charset="0"/>
              </a:rPr>
              <a:t>Pulmonary AV malformations</a:t>
            </a:r>
          </a:p>
          <a:p>
            <a:pPr marL="457200" indent="-457200">
              <a:buFont typeface="+mj-lt"/>
              <a:buAutoNum type="arabicPeriod"/>
              <a:defRPr/>
            </a:pPr>
            <a:r>
              <a:rPr lang="en-US" sz="2400" dirty="0">
                <a:solidFill>
                  <a:schemeClr val="bg2"/>
                </a:solidFill>
                <a:ea typeface="ヒラギノ角ゴ Pro W3" charset="0"/>
                <a:cs typeface="ヒラギノ角ゴ Pro W3" charset="0"/>
              </a:rPr>
              <a:t>Unrecognized pre-Fontan connection of hepatic veins with CS or LA</a:t>
            </a:r>
          </a:p>
          <a:p>
            <a:pPr marL="457200" indent="-457200">
              <a:buFont typeface="+mj-lt"/>
              <a:buAutoNum type="arabicPeriod"/>
              <a:defRPr/>
            </a:pPr>
            <a:endParaRPr lang="en-US" sz="2400" dirty="0">
              <a:ea typeface="ヒラギノ角ゴ Pro W3" charset="0"/>
              <a:cs typeface="ヒラギノ角ゴ Pro W3" charset="0"/>
            </a:endParaRPr>
          </a:p>
          <a:p>
            <a:pPr>
              <a:buFontTx/>
              <a:buNone/>
              <a:defRPr/>
            </a:pPr>
            <a:endParaRPr lang="en-US" sz="2400" dirty="0">
              <a:ea typeface="ヒラギノ角ゴ Pro W3" charset="0"/>
              <a:cs typeface="ヒラギノ角ゴ Pro W3" charset="0"/>
            </a:endParaRPr>
          </a:p>
        </p:txBody>
      </p:sp>
    </p:spTree>
    <p:extLst>
      <p:ext uri="{BB962C8B-B14F-4D97-AF65-F5344CB8AC3E}">
        <p14:creationId xmlns:p14="http://schemas.microsoft.com/office/powerpoint/2010/main" val="1637624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4234657-3B4A-5B42-93A6-C1FF665F23A5}"/>
              </a:ext>
            </a:extLst>
          </p:cNvPr>
          <p:cNvSpPr>
            <a:spLocks noGrp="1" noChangeArrowheads="1"/>
          </p:cNvSpPr>
          <p:nvPr>
            <p:ph type="title"/>
          </p:nvPr>
        </p:nvSpPr>
        <p:spPr/>
        <p:txBody>
          <a:bodyPr/>
          <a:lstStyle/>
          <a:p>
            <a:pPr eaLnBrk="1" hangingPunct="1"/>
            <a:r>
              <a:rPr lang="en-US" altLang="en-US" sz="4000" dirty="0">
                <a:ea typeface="ヒラギノ角ゴ Pro W3" panose="020B0300000000000000" pitchFamily="34" charset="-128"/>
              </a:rPr>
              <a:t>What are the causes of hypoxemia following Fontan operation?</a:t>
            </a:r>
          </a:p>
        </p:txBody>
      </p:sp>
      <p:sp>
        <p:nvSpPr>
          <p:cNvPr id="117764" name="Rectangle 4">
            <a:extLst>
              <a:ext uri="{FF2B5EF4-FFF2-40B4-BE49-F238E27FC236}">
                <a16:creationId xmlns:a16="http://schemas.microsoft.com/office/drawing/2014/main" id="{F8B54CA6-7CCC-4942-82B6-9786F0B4C208}"/>
              </a:ext>
            </a:extLst>
          </p:cNvPr>
          <p:cNvSpPr>
            <a:spLocks noGrp="1" noChangeArrowheads="1"/>
          </p:cNvSpPr>
          <p:nvPr>
            <p:ph type="body" sz="half" idx="2"/>
          </p:nvPr>
        </p:nvSpPr>
        <p:spPr>
          <a:xfrm>
            <a:off x="6172200" y="1825625"/>
            <a:ext cx="5181600" cy="4449763"/>
          </a:xfrm>
        </p:spPr>
        <p:txBody>
          <a:bodyPr rtlCol="0">
            <a:normAutofit fontScale="92500"/>
          </a:bodyPr>
          <a:lstStyle/>
          <a:p>
            <a:pPr marL="457200" indent="-457200">
              <a:buFont typeface="+mj-lt"/>
              <a:buAutoNum type="arabicPeriod" startAt="5"/>
              <a:defRPr/>
            </a:pPr>
            <a:r>
              <a:rPr lang="en-US" sz="2400" dirty="0">
                <a:solidFill>
                  <a:schemeClr val="bg2"/>
                </a:solidFill>
                <a:ea typeface="ヒラギノ角ゴ Pro W3" charset="0"/>
                <a:cs typeface="ヒラギノ角ゴ Pro W3" charset="0"/>
              </a:rPr>
              <a:t>Reopening of a left SVC to the coronary sinus</a:t>
            </a:r>
          </a:p>
          <a:p>
            <a:pPr marL="457200" indent="-457200" eaLnBrk="1" fontAlgn="auto" hangingPunct="1">
              <a:spcAft>
                <a:spcPts val="0"/>
              </a:spcAft>
              <a:buFont typeface="+mj-lt"/>
              <a:buAutoNum type="arabicPeriod" startAt="5"/>
              <a:defRPr/>
            </a:pPr>
            <a:r>
              <a:rPr lang="en-US" sz="2400" dirty="0">
                <a:solidFill>
                  <a:schemeClr val="bg2"/>
                </a:solidFill>
                <a:ea typeface="ヒラギノ角ゴ Pro W3" charset="0"/>
                <a:cs typeface="ヒラギノ角ゴ Pro W3" charset="0"/>
              </a:rPr>
              <a:t> </a:t>
            </a:r>
            <a:r>
              <a:rPr lang="en-US" sz="2400" dirty="0">
                <a:ea typeface="ヒラギノ角ゴ Pro W3" charset="0"/>
                <a:cs typeface="ヒラギノ角ゴ Pro W3" charset="0"/>
              </a:rPr>
              <a:t>Coronary sinus </a:t>
            </a:r>
            <a:r>
              <a:rPr lang="en-US" sz="2400" dirty="0">
                <a:solidFill>
                  <a:schemeClr val="bg2"/>
                </a:solidFill>
                <a:ea typeface="ヒラギノ角ゴ Pro W3" charset="0"/>
                <a:cs typeface="ヒラギノ角ゴ Pro W3" charset="0"/>
              </a:rPr>
              <a:t>usually is excluded from the Fontan pathway</a:t>
            </a:r>
            <a:r>
              <a:rPr lang="en-US" sz="2400" dirty="0">
                <a:solidFill>
                  <a:schemeClr val="bg2"/>
                </a:solidFill>
                <a:ea typeface="ヒラギノ角ゴ Pro W3" charset="0"/>
                <a:cs typeface="ヒラギノ角ゴ Pro W3" charset="0"/>
                <a:sym typeface="Wingdings" pitchFamily="2" charset="2"/>
              </a:rPr>
              <a:t></a:t>
            </a:r>
            <a:r>
              <a:rPr lang="en-US" sz="2400" dirty="0">
                <a:solidFill>
                  <a:schemeClr val="bg2"/>
                </a:solidFill>
                <a:ea typeface="ヒラギノ角ゴ Pro W3" charset="0"/>
                <a:cs typeface="ヒラギノ角ゴ Pro W3" charset="0"/>
              </a:rPr>
              <a:t> draining into the pulmonary venous atrium</a:t>
            </a:r>
          </a:p>
          <a:p>
            <a:pPr marL="457200" indent="-457200" eaLnBrk="1" fontAlgn="auto" hangingPunct="1">
              <a:spcAft>
                <a:spcPts val="0"/>
              </a:spcAft>
              <a:buFont typeface="+mj-lt"/>
              <a:buAutoNum type="arabicPeriod" startAt="5"/>
              <a:defRPr/>
            </a:pPr>
            <a:r>
              <a:rPr lang="en-US" sz="2400" dirty="0">
                <a:solidFill>
                  <a:schemeClr val="bg2"/>
                </a:solidFill>
              </a:rPr>
              <a:t>Non-pulsatile pulmonary arterial blood flow tends to gravitate to lower segments of the lung, whereas pulmonary aeration favors upper segments </a:t>
            </a:r>
            <a:r>
              <a:rPr lang="en-US" sz="2400" dirty="0">
                <a:solidFill>
                  <a:schemeClr val="bg2"/>
                </a:solidFill>
                <a:sym typeface="Wingdings" pitchFamily="2" charset="2"/>
              </a:rPr>
              <a:t> </a:t>
            </a:r>
            <a:r>
              <a:rPr lang="en-US" sz="2400" dirty="0"/>
              <a:t>V/Q mismatch</a:t>
            </a:r>
          </a:p>
          <a:p>
            <a:pPr marL="0" indent="0" eaLnBrk="1" fontAlgn="auto" hangingPunct="1">
              <a:spcAft>
                <a:spcPts val="0"/>
              </a:spcAft>
              <a:buNone/>
              <a:defRPr/>
            </a:pPr>
            <a:r>
              <a:rPr lang="en-US" sz="2400" dirty="0">
                <a:solidFill>
                  <a:schemeClr val="bg2"/>
                </a:solidFill>
                <a:ea typeface="ヒラギノ角ゴ Pro W3" charset="0"/>
                <a:cs typeface="ヒラギノ角ゴ Pro W3" charset="0"/>
                <a:sym typeface="Wingdings" pitchFamily="2" charset="2"/>
              </a:rPr>
              <a:t>*Many of the above mechanisms are exacerbated by exercise (lower extremity venous blood is more desaturated)</a:t>
            </a:r>
            <a:endParaRPr lang="en-US" sz="2400" dirty="0">
              <a:solidFill>
                <a:schemeClr val="bg2"/>
              </a:solidFill>
              <a:ea typeface="ヒラギノ角ゴ Pro W3" charset="0"/>
              <a:cs typeface="ヒラギノ角ゴ Pro W3" charset="0"/>
            </a:endParaRPr>
          </a:p>
        </p:txBody>
      </p:sp>
      <p:sp>
        <p:nvSpPr>
          <p:cNvPr id="2" name="Rectangle 3">
            <a:extLst>
              <a:ext uri="{FF2B5EF4-FFF2-40B4-BE49-F238E27FC236}">
                <a16:creationId xmlns:a16="http://schemas.microsoft.com/office/drawing/2014/main" id="{55EF293A-3BA6-ABFC-569D-3F83157964C7}"/>
              </a:ext>
            </a:extLst>
          </p:cNvPr>
          <p:cNvSpPr txBox="1">
            <a:spLocks noChangeArrowheads="1"/>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defRPr/>
            </a:pPr>
            <a:r>
              <a:rPr lang="en-US" sz="2400" dirty="0">
                <a:solidFill>
                  <a:schemeClr val="bg2"/>
                </a:solidFill>
                <a:ea typeface="ヒラギノ角ゴ Pro W3" charset="0"/>
                <a:cs typeface="ヒラギノ角ゴ Pro W3" charset="0"/>
              </a:rPr>
              <a:t>Shunting through a surgically created </a:t>
            </a:r>
            <a:r>
              <a:rPr lang="en-US" sz="2400" dirty="0">
                <a:ea typeface="ヒラギノ角ゴ Pro W3" charset="0"/>
                <a:cs typeface="ヒラギノ角ゴ Pro W3" charset="0"/>
              </a:rPr>
              <a:t>fenestration</a:t>
            </a:r>
          </a:p>
          <a:p>
            <a:pPr marL="457200" indent="-457200">
              <a:buFont typeface="+mj-lt"/>
              <a:buAutoNum type="arabicPeriod"/>
              <a:defRPr/>
            </a:pPr>
            <a:r>
              <a:rPr lang="en-US" sz="2400" dirty="0">
                <a:solidFill>
                  <a:schemeClr val="bg2"/>
                </a:solidFill>
                <a:ea typeface="ヒラギノ角ゴ Pro W3" charset="0"/>
                <a:cs typeface="ヒラギノ角ゴ Pro W3" charset="0"/>
              </a:rPr>
              <a:t>Systemic </a:t>
            </a:r>
            <a:r>
              <a:rPr lang="en-US" sz="2400" dirty="0">
                <a:ea typeface="ヒラギノ角ゴ Pro W3" charset="0"/>
                <a:cs typeface="ヒラギノ角ゴ Pro W3" charset="0"/>
              </a:rPr>
              <a:t>venous collaterals </a:t>
            </a:r>
            <a:r>
              <a:rPr lang="en-US" sz="2400" dirty="0">
                <a:solidFill>
                  <a:schemeClr val="bg2"/>
                </a:solidFill>
                <a:ea typeface="ヒラギノ角ゴ Pro W3" charset="0"/>
                <a:cs typeface="ヒラギノ角ゴ Pro W3" charset="0"/>
              </a:rPr>
              <a:t>connecting to either pulmonary venous atrium or pulmonary vein</a:t>
            </a:r>
          </a:p>
          <a:p>
            <a:pPr marL="457200" indent="-457200">
              <a:buFont typeface="+mj-lt"/>
              <a:buAutoNum type="arabicPeriod"/>
              <a:defRPr/>
            </a:pPr>
            <a:r>
              <a:rPr lang="en-US" sz="2400" dirty="0">
                <a:solidFill>
                  <a:schemeClr val="bg2"/>
                </a:solidFill>
                <a:ea typeface="ヒラギノ角ゴ Pro W3" charset="0"/>
                <a:cs typeface="ヒラギノ角ゴ Pro W3" charset="0"/>
              </a:rPr>
              <a:t>Pulmonary </a:t>
            </a:r>
            <a:r>
              <a:rPr lang="en-US" sz="2400" dirty="0">
                <a:ea typeface="ヒラギノ角ゴ Pro W3" charset="0"/>
                <a:cs typeface="ヒラギノ角ゴ Pro W3" charset="0"/>
              </a:rPr>
              <a:t>AV malformations</a:t>
            </a:r>
          </a:p>
          <a:p>
            <a:pPr marL="457200" indent="-457200">
              <a:buFont typeface="+mj-lt"/>
              <a:buAutoNum type="arabicPeriod"/>
              <a:defRPr/>
            </a:pPr>
            <a:r>
              <a:rPr lang="en-US" sz="2400" dirty="0">
                <a:solidFill>
                  <a:schemeClr val="bg2"/>
                </a:solidFill>
                <a:ea typeface="ヒラギノ角ゴ Pro W3" charset="0"/>
                <a:cs typeface="ヒラギノ角ゴ Pro W3" charset="0"/>
              </a:rPr>
              <a:t>Unrecognized pre-Fontan connection of hepatic veins with CS or LA</a:t>
            </a:r>
          </a:p>
          <a:p>
            <a:pPr marL="457200" indent="-457200">
              <a:buFont typeface="+mj-lt"/>
              <a:buAutoNum type="arabicPeriod"/>
              <a:defRPr/>
            </a:pPr>
            <a:endParaRPr lang="en-US" sz="2400" dirty="0">
              <a:ea typeface="ヒラギノ角ゴ Pro W3" charset="0"/>
              <a:cs typeface="ヒラギノ角ゴ Pro W3" charset="0"/>
            </a:endParaRPr>
          </a:p>
          <a:p>
            <a:pPr>
              <a:buFontTx/>
              <a:buNone/>
              <a:defRPr/>
            </a:pPr>
            <a:endParaRPr lang="en-US" sz="2400" dirty="0">
              <a:ea typeface="ヒラギノ角ゴ Pro W3" charset="0"/>
              <a:cs typeface="ヒラギノ角ゴ Pro W3" charset="0"/>
            </a:endParaRPr>
          </a:p>
        </p:txBody>
      </p:sp>
    </p:spTree>
    <p:extLst>
      <p:ext uri="{BB962C8B-B14F-4D97-AF65-F5344CB8AC3E}">
        <p14:creationId xmlns:p14="http://schemas.microsoft.com/office/powerpoint/2010/main" val="352564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Hypotension</a:t>
            </a:r>
          </a:p>
        </p:txBody>
      </p:sp>
      <p:sp>
        <p:nvSpPr>
          <p:cNvPr id="3" name="Text Placeholder 2"/>
          <p:cNvSpPr>
            <a:spLocks noGrp="1"/>
          </p:cNvSpPr>
          <p:nvPr>
            <p:ph type="body" idx="1"/>
          </p:nvPr>
        </p:nvSpPr>
        <p:spPr/>
        <p:txBody>
          <a:bodyPr/>
          <a:lstStyle/>
          <a:p>
            <a:r>
              <a:rPr lang="en-US" dirty="0"/>
              <a:t>Is this blood pressure true?</a:t>
            </a:r>
          </a:p>
        </p:txBody>
      </p:sp>
    </p:spTree>
    <p:extLst>
      <p:ext uri="{BB962C8B-B14F-4D97-AF65-F5344CB8AC3E}">
        <p14:creationId xmlns:p14="http://schemas.microsoft.com/office/powerpoint/2010/main" val="258520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6798043-0E03-2347-995C-3781BFFF0254}"/>
              </a:ext>
            </a:extLst>
          </p:cNvPr>
          <p:cNvSpPr>
            <a:spLocks noGrp="1" noChangeArrowheads="1"/>
          </p:cNvSpPr>
          <p:nvPr>
            <p:ph type="title"/>
          </p:nvPr>
        </p:nvSpPr>
        <p:spPr>
          <a:xfrm>
            <a:off x="1981200" y="239713"/>
            <a:ext cx="8229600" cy="1143000"/>
          </a:xfrm>
        </p:spPr>
        <p:txBody>
          <a:bodyPr/>
          <a:lstStyle/>
          <a:p>
            <a:pPr eaLnBrk="1" hangingPunct="1"/>
            <a:r>
              <a:rPr lang="en-US" altLang="en-US">
                <a:ea typeface="ヒラギノ角ゴ Pro W3" panose="020B0300000000000000" pitchFamily="34" charset="-128"/>
              </a:rPr>
              <a:t>Think of Prior Interventions</a:t>
            </a:r>
          </a:p>
        </p:txBody>
      </p:sp>
      <p:sp>
        <p:nvSpPr>
          <p:cNvPr id="21506" name="Rectangle 3">
            <a:extLst>
              <a:ext uri="{FF2B5EF4-FFF2-40B4-BE49-F238E27FC236}">
                <a16:creationId xmlns:a16="http://schemas.microsoft.com/office/drawing/2014/main" id="{73072A54-D11B-774B-8C29-9855114762B3}"/>
              </a:ext>
            </a:extLst>
          </p:cNvPr>
          <p:cNvSpPr>
            <a:spLocks noGrp="1" noChangeArrowheads="1"/>
          </p:cNvSpPr>
          <p:nvPr>
            <p:ph type="body" sz="half" idx="1"/>
          </p:nvPr>
        </p:nvSpPr>
        <p:spPr>
          <a:xfrm>
            <a:off x="342900" y="1520825"/>
            <a:ext cx="3276600" cy="4525963"/>
          </a:xfrm>
        </p:spPr>
        <p:txBody>
          <a:bodyPr/>
          <a:lstStyle/>
          <a:p>
            <a:pPr eaLnBrk="1" hangingPunct="1"/>
            <a:r>
              <a:rPr lang="en-US" altLang="en-US" dirty="0">
                <a:ea typeface="ヒラギノ角ゴ Pro W3" panose="020B0300000000000000" pitchFamily="34" charset="-128"/>
              </a:rPr>
              <a:t>Check on multiple limbs</a:t>
            </a:r>
          </a:p>
          <a:p>
            <a:pPr eaLnBrk="1" hangingPunct="1"/>
            <a:r>
              <a:rPr lang="en-US" altLang="en-US" dirty="0">
                <a:ea typeface="ヒラギノ角ゴ Pro W3" panose="020B0300000000000000" pitchFamily="34" charset="-128"/>
              </a:rPr>
              <a:t>Important to </a:t>
            </a:r>
            <a:r>
              <a:rPr lang="en-US" altLang="en-US" b="1" dirty="0">
                <a:ea typeface="ヒラギノ角ゴ Pro W3" panose="020B0300000000000000" pitchFamily="34" charset="-128"/>
              </a:rPr>
              <a:t>find surgical scars</a:t>
            </a:r>
          </a:p>
          <a:p>
            <a:pPr lvl="1"/>
            <a:r>
              <a:rPr lang="en-US" altLang="en-US" dirty="0">
                <a:ea typeface="ヒラギノ角ゴ Pro W3" panose="020B0300000000000000" pitchFamily="34" charset="-128"/>
              </a:rPr>
              <a:t>Prior BTT shunts may compromise blood pressure in the ipsilateral arm</a:t>
            </a:r>
          </a:p>
        </p:txBody>
      </p:sp>
      <p:pic>
        <p:nvPicPr>
          <p:cNvPr id="21507" name="Picture 4" descr="Fig 10C Shunt comp">
            <a:extLst>
              <a:ext uri="{FF2B5EF4-FFF2-40B4-BE49-F238E27FC236}">
                <a16:creationId xmlns:a16="http://schemas.microsoft.com/office/drawing/2014/main" id="{F4925FBD-A2C8-3D4F-96BA-89D2CF2905FD}"/>
              </a:ext>
            </a:extLst>
          </p:cNvPr>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3438525" y="1295400"/>
            <a:ext cx="5181600" cy="5181600"/>
          </a:xfrm>
          <a:noFill/>
          <a:ln w="19050">
            <a:solidFill>
              <a:srgbClr val="FF0000"/>
            </a:solidFill>
            <a:miter lim="800000"/>
            <a:headEnd/>
            <a:tailEnd/>
          </a:ln>
        </p:spPr>
      </p:pic>
      <p:sp>
        <p:nvSpPr>
          <p:cNvPr id="5" name="TextBox 4">
            <a:extLst>
              <a:ext uri="{FF2B5EF4-FFF2-40B4-BE49-F238E27FC236}">
                <a16:creationId xmlns:a16="http://schemas.microsoft.com/office/drawing/2014/main" id="{63B165BA-9F36-204F-ACEE-C15E2F782157}"/>
              </a:ext>
            </a:extLst>
          </p:cNvPr>
          <p:cNvSpPr txBox="1">
            <a:spLocks/>
          </p:cNvSpPr>
          <p:nvPr/>
        </p:nvSpPr>
        <p:spPr>
          <a:xfrm>
            <a:off x="8912225" y="1430338"/>
            <a:ext cx="3143250" cy="43402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2400" dirty="0"/>
              <a:t>Many vessels at risk:</a:t>
            </a:r>
          </a:p>
          <a:p>
            <a:pPr marL="285750" indent="-285750" eaLnBrk="1" fontAlgn="auto" hangingPunct="1">
              <a:spcBef>
                <a:spcPts val="0"/>
              </a:spcBef>
              <a:spcAft>
                <a:spcPts val="0"/>
              </a:spcAft>
              <a:buFontTx/>
              <a:buChar char="-"/>
              <a:defRPr/>
            </a:pPr>
            <a:r>
              <a:rPr lang="en-US" dirty="0"/>
              <a:t>Subclavian artery</a:t>
            </a:r>
          </a:p>
          <a:p>
            <a:pPr marL="742950" lvl="1" indent="-285750" eaLnBrk="1" fontAlgn="auto" hangingPunct="1">
              <a:spcBef>
                <a:spcPts val="0"/>
              </a:spcBef>
              <a:spcAft>
                <a:spcPts val="0"/>
              </a:spcAft>
              <a:buFontTx/>
              <a:buChar char="-"/>
              <a:defRPr/>
            </a:pPr>
            <a:r>
              <a:rPr lang="en-US" dirty="0"/>
              <a:t>Classic BTT shunt</a:t>
            </a:r>
          </a:p>
          <a:p>
            <a:pPr marL="742950" lvl="1" indent="-285750" eaLnBrk="1" fontAlgn="auto" hangingPunct="1">
              <a:spcBef>
                <a:spcPts val="0"/>
              </a:spcBef>
              <a:spcAft>
                <a:spcPts val="0"/>
              </a:spcAft>
              <a:buFontTx/>
              <a:buChar char="-"/>
              <a:defRPr/>
            </a:pPr>
            <a:r>
              <a:rPr lang="en-US" dirty="0"/>
              <a:t>Subclavian flap (</a:t>
            </a:r>
            <a:r>
              <a:rPr lang="en-US" dirty="0" err="1"/>
              <a:t>coarctation</a:t>
            </a:r>
            <a:r>
              <a:rPr lang="en-US" dirty="0"/>
              <a:t>)</a:t>
            </a:r>
          </a:p>
          <a:p>
            <a:pPr marL="285750" indent="-285750" eaLnBrk="1" fontAlgn="auto" hangingPunct="1">
              <a:spcBef>
                <a:spcPts val="0"/>
              </a:spcBef>
              <a:spcAft>
                <a:spcPts val="0"/>
              </a:spcAft>
              <a:buFontTx/>
              <a:buChar char="-"/>
              <a:defRPr/>
            </a:pPr>
            <a:r>
              <a:rPr lang="en-US" dirty="0"/>
              <a:t>Radial</a:t>
            </a:r>
          </a:p>
          <a:p>
            <a:pPr marL="742950" lvl="1" indent="-285750" eaLnBrk="1" fontAlgn="auto" hangingPunct="1">
              <a:spcBef>
                <a:spcPts val="0"/>
              </a:spcBef>
              <a:spcAft>
                <a:spcPts val="0"/>
              </a:spcAft>
              <a:buFontTx/>
              <a:buChar char="-"/>
              <a:defRPr/>
            </a:pPr>
            <a:r>
              <a:rPr lang="en-US" dirty="0"/>
              <a:t>Post </a:t>
            </a:r>
            <a:r>
              <a:rPr lang="en-US" dirty="0" err="1"/>
              <a:t>a-line</a:t>
            </a:r>
            <a:r>
              <a:rPr lang="en-US" dirty="0"/>
              <a:t>/</a:t>
            </a:r>
            <a:r>
              <a:rPr lang="en-US" dirty="0" err="1"/>
              <a:t>cath</a:t>
            </a:r>
            <a:r>
              <a:rPr lang="en-US" dirty="0"/>
              <a:t> injury</a:t>
            </a:r>
          </a:p>
          <a:p>
            <a:pPr marL="742950" lvl="1" indent="-285750" eaLnBrk="1" fontAlgn="auto" hangingPunct="1">
              <a:spcBef>
                <a:spcPts val="0"/>
              </a:spcBef>
              <a:spcAft>
                <a:spcPts val="0"/>
              </a:spcAft>
              <a:buFontTx/>
              <a:buChar char="-"/>
              <a:defRPr/>
            </a:pPr>
            <a:r>
              <a:rPr lang="en-US" dirty="0"/>
              <a:t>Coronary graft</a:t>
            </a:r>
          </a:p>
          <a:p>
            <a:pPr marL="285750" indent="-285750" eaLnBrk="1" fontAlgn="auto" hangingPunct="1">
              <a:spcBef>
                <a:spcPts val="0"/>
              </a:spcBef>
              <a:spcAft>
                <a:spcPts val="0"/>
              </a:spcAft>
              <a:buFontTx/>
              <a:buChar char="-"/>
              <a:defRPr/>
            </a:pPr>
            <a:r>
              <a:rPr lang="en-US" dirty="0"/>
              <a:t>Femoral vessels</a:t>
            </a:r>
          </a:p>
          <a:p>
            <a:pPr marL="742950" lvl="1" indent="-285750" eaLnBrk="1" fontAlgn="auto" hangingPunct="1">
              <a:spcBef>
                <a:spcPts val="0"/>
              </a:spcBef>
              <a:spcAft>
                <a:spcPts val="0"/>
              </a:spcAft>
              <a:buFontTx/>
              <a:buChar char="-"/>
              <a:defRPr/>
            </a:pPr>
            <a:r>
              <a:rPr lang="en-US" dirty="0"/>
              <a:t>Post </a:t>
            </a:r>
            <a:r>
              <a:rPr lang="en-US" dirty="0" err="1"/>
              <a:t>cath</a:t>
            </a:r>
            <a:r>
              <a:rPr lang="en-US" dirty="0"/>
              <a:t> injury</a:t>
            </a:r>
          </a:p>
          <a:p>
            <a:pPr marL="285750" indent="-285750" eaLnBrk="1" fontAlgn="auto" hangingPunct="1">
              <a:spcBef>
                <a:spcPts val="0"/>
              </a:spcBef>
              <a:spcAft>
                <a:spcPts val="0"/>
              </a:spcAft>
              <a:buFontTx/>
              <a:buChar char="-"/>
              <a:defRPr/>
            </a:pPr>
            <a:r>
              <a:rPr lang="en-US" dirty="0"/>
              <a:t>Brachial artery </a:t>
            </a:r>
          </a:p>
          <a:p>
            <a:pPr marL="742950" lvl="1" indent="-285750" eaLnBrk="1" fontAlgn="auto" hangingPunct="1">
              <a:spcBef>
                <a:spcPts val="0"/>
              </a:spcBef>
              <a:spcAft>
                <a:spcPts val="0"/>
              </a:spcAft>
              <a:buFontTx/>
              <a:buChar char="-"/>
              <a:defRPr/>
            </a:pPr>
            <a:r>
              <a:rPr lang="en-US" dirty="0"/>
              <a:t>Cath </a:t>
            </a:r>
            <a:r>
              <a:rPr lang="en-US" dirty="0" err="1"/>
              <a:t>cutdown</a:t>
            </a:r>
            <a:endParaRPr lang="en-US" dirty="0"/>
          </a:p>
          <a:p>
            <a:pPr marL="285750" indent="-285750" eaLnBrk="1" fontAlgn="auto" hangingPunct="1">
              <a:spcBef>
                <a:spcPts val="0"/>
              </a:spcBef>
              <a:spcAft>
                <a:spcPts val="0"/>
              </a:spcAft>
              <a:buFontTx/>
              <a:buChar char="-"/>
              <a:defRPr/>
            </a:pPr>
            <a:r>
              <a:rPr lang="en-US" dirty="0"/>
              <a:t>Internal mammary</a:t>
            </a:r>
          </a:p>
          <a:p>
            <a:pPr marL="742950" lvl="1" indent="-285750" eaLnBrk="1" fontAlgn="auto" hangingPunct="1">
              <a:spcBef>
                <a:spcPts val="0"/>
              </a:spcBef>
              <a:spcAft>
                <a:spcPts val="0"/>
              </a:spcAft>
              <a:buFontTx/>
              <a:buChar char="-"/>
              <a:defRPr/>
            </a:pPr>
            <a:r>
              <a:rPr lang="en-US" dirty="0"/>
              <a:t>Cath coiling</a:t>
            </a:r>
          </a:p>
          <a:p>
            <a:pPr marL="285750" indent="-285750" eaLnBrk="1" fontAlgn="auto" hangingPunct="1">
              <a:spcBef>
                <a:spcPts val="0"/>
              </a:spcBef>
              <a:spcAft>
                <a:spcPts val="0"/>
              </a:spcAft>
              <a:buFontTx/>
              <a:buChar char="-"/>
              <a:defRPr/>
            </a:pPr>
            <a:endParaRPr lang="en-US" dirty="0"/>
          </a:p>
        </p:txBody>
      </p:sp>
    </p:spTree>
    <p:extLst>
      <p:ext uri="{BB962C8B-B14F-4D97-AF65-F5344CB8AC3E}">
        <p14:creationId xmlns:p14="http://schemas.microsoft.com/office/powerpoint/2010/main" val="505302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Patient-</a:t>
            </a:r>
          </a:p>
        </p:txBody>
      </p:sp>
      <p:sp>
        <p:nvSpPr>
          <p:cNvPr id="3" name="Content Placeholder 2"/>
          <p:cNvSpPr>
            <a:spLocks noGrp="1"/>
          </p:cNvSpPr>
          <p:nvPr>
            <p:ph sz="half" idx="1"/>
          </p:nvPr>
        </p:nvSpPr>
        <p:spPr/>
        <p:txBody>
          <a:bodyPr/>
          <a:lstStyle/>
          <a:p>
            <a:r>
              <a:rPr lang="en-US" dirty="0"/>
              <a:t>No prior shunts</a:t>
            </a:r>
          </a:p>
          <a:p>
            <a:r>
              <a:rPr lang="en-US" dirty="0"/>
              <a:t>Blood pressure measured low in the arms bilaterally</a:t>
            </a:r>
          </a:p>
        </p:txBody>
      </p:sp>
      <p:pic>
        <p:nvPicPr>
          <p:cNvPr id="5" name="Content Placeholder 3"/>
          <p:cNvPicPr>
            <a:picLocks noGrp="1" noChangeAspect="1"/>
          </p:cNvPicPr>
          <p:nvPr>
            <p:ph sz="half" idx="1"/>
          </p:nvPr>
        </p:nvPicPr>
        <p:blipFill>
          <a:blip r:embed="rId2"/>
          <a:stretch>
            <a:fillRect/>
          </a:stretch>
        </p:blipFill>
        <p:spPr>
          <a:xfrm>
            <a:off x="6909184" y="1825625"/>
            <a:ext cx="3288125" cy="4501923"/>
          </a:xfrm>
          <a:prstGeom prst="rect">
            <a:avLst/>
          </a:prstGeom>
        </p:spPr>
      </p:pic>
    </p:spTree>
    <p:extLst>
      <p:ext uri="{BB962C8B-B14F-4D97-AF65-F5344CB8AC3E}">
        <p14:creationId xmlns:p14="http://schemas.microsoft.com/office/powerpoint/2010/main" val="2037124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7859-2690-27E7-2566-54599A219C88}"/>
              </a:ext>
            </a:extLst>
          </p:cNvPr>
          <p:cNvSpPr>
            <a:spLocks noGrp="1"/>
          </p:cNvSpPr>
          <p:nvPr>
            <p:ph type="title"/>
          </p:nvPr>
        </p:nvSpPr>
        <p:spPr/>
        <p:txBody>
          <a:bodyPr/>
          <a:lstStyle/>
          <a:p>
            <a:r>
              <a:rPr lang="en-US" dirty="0"/>
              <a:t>Tachycardia</a:t>
            </a:r>
          </a:p>
        </p:txBody>
      </p:sp>
      <p:sp>
        <p:nvSpPr>
          <p:cNvPr id="3" name="Text Placeholder 2">
            <a:extLst>
              <a:ext uri="{FF2B5EF4-FFF2-40B4-BE49-F238E27FC236}">
                <a16:creationId xmlns:a16="http://schemas.microsoft.com/office/drawing/2014/main" id="{1637FBE1-DF6C-22A4-312D-77D706A73E2E}"/>
              </a:ext>
            </a:extLst>
          </p:cNvPr>
          <p:cNvSpPr>
            <a:spLocks noGrp="1"/>
          </p:cNvSpPr>
          <p:nvPr>
            <p:ph type="body" idx="1"/>
          </p:nvPr>
        </p:nvSpPr>
        <p:spPr/>
        <p:txBody>
          <a:bodyPr/>
          <a:lstStyle/>
          <a:p>
            <a:r>
              <a:rPr lang="en-US" dirty="0"/>
              <a:t>Is it really sinus tachycardia?</a:t>
            </a:r>
          </a:p>
        </p:txBody>
      </p:sp>
    </p:spTree>
    <p:extLst>
      <p:ext uri="{BB962C8B-B14F-4D97-AF65-F5344CB8AC3E}">
        <p14:creationId xmlns:p14="http://schemas.microsoft.com/office/powerpoint/2010/main" val="217538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a:lnSpc>
                <a:spcPct val="100000"/>
              </a:lnSpc>
              <a:spcBef>
                <a:spcPts val="600"/>
              </a:spcBef>
              <a:spcAft>
                <a:spcPts val="600"/>
              </a:spcAft>
            </a:pPr>
            <a:r>
              <a:rPr lang="en-US" dirty="0">
                <a:solidFill>
                  <a:srgbClr val="FF0000"/>
                </a:solidFill>
              </a:rPr>
              <a:t>Understand</a:t>
            </a:r>
            <a:r>
              <a:rPr lang="en-US" dirty="0">
                <a:solidFill>
                  <a:schemeClr val="accent1"/>
                </a:solidFill>
              </a:rPr>
              <a:t> </a:t>
            </a:r>
            <a:r>
              <a:rPr lang="en-US" dirty="0"/>
              <a:t>the basic anatomy of a patient with a history of a Fontan procedure </a:t>
            </a:r>
          </a:p>
          <a:p>
            <a:pPr>
              <a:lnSpc>
                <a:spcPct val="100000"/>
              </a:lnSpc>
              <a:spcBef>
                <a:spcPts val="600"/>
              </a:spcBef>
              <a:spcAft>
                <a:spcPts val="600"/>
              </a:spcAft>
            </a:pPr>
            <a:r>
              <a:rPr lang="en-US" dirty="0">
                <a:solidFill>
                  <a:schemeClr val="accent1"/>
                </a:solidFill>
              </a:rPr>
              <a:t>Recognize</a:t>
            </a:r>
            <a:r>
              <a:rPr lang="en-US" dirty="0"/>
              <a:t> common explanations for hypoxemia, hypotension, tachycardia and massive PE in a patient with a Fontan presenting for evaluation </a:t>
            </a:r>
          </a:p>
        </p:txBody>
      </p:sp>
    </p:spTree>
    <p:extLst>
      <p:ext uri="{BB962C8B-B14F-4D97-AF65-F5344CB8AC3E}">
        <p14:creationId xmlns:p14="http://schemas.microsoft.com/office/powerpoint/2010/main" val="1811075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Arrhythmias</a:t>
            </a:r>
          </a:p>
        </p:txBody>
      </p:sp>
      <p:pic>
        <p:nvPicPr>
          <p:cNvPr id="5" name="Picture 4"/>
          <p:cNvPicPr>
            <a:picLocks noChangeAspect="1"/>
          </p:cNvPicPr>
          <p:nvPr/>
        </p:nvPicPr>
        <p:blipFill>
          <a:blip r:embed="rId3"/>
          <a:stretch>
            <a:fillRect/>
          </a:stretch>
        </p:blipFill>
        <p:spPr>
          <a:xfrm>
            <a:off x="2088541" y="1690688"/>
            <a:ext cx="8014918" cy="4447729"/>
          </a:xfrm>
          <a:prstGeom prst="rect">
            <a:avLst/>
          </a:prstGeom>
        </p:spPr>
      </p:pic>
    </p:spTree>
    <p:extLst>
      <p:ext uri="{BB962C8B-B14F-4D97-AF65-F5344CB8AC3E}">
        <p14:creationId xmlns:p14="http://schemas.microsoft.com/office/powerpoint/2010/main" val="4075457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941713" y="1971720"/>
            <a:ext cx="6350040" cy="3423240"/>
          </a:xfrm>
          <a:prstGeom prst="rect">
            <a:avLst/>
          </a:prstGeom>
          <a:ln>
            <a:noFill/>
          </a:ln>
        </p:spPr>
      </p:pic>
      <p:pic>
        <p:nvPicPr>
          <p:cNvPr id="37" name="logo"/>
          <p:cNvPicPr/>
          <p:nvPr/>
        </p:nvPicPr>
        <p:blipFill>
          <a:blip r:embed="rId3"/>
          <a:stretch/>
        </p:blipFill>
        <p:spPr>
          <a:xfrm>
            <a:off x="27480" y="6382800"/>
            <a:ext cx="360000" cy="475200"/>
          </a:xfrm>
          <a:prstGeom prst="rect">
            <a:avLst/>
          </a:prstGeom>
          <a:ln>
            <a:noFill/>
          </a:ln>
        </p:spPr>
      </p:pic>
      <p:sp>
        <p:nvSpPr>
          <p:cNvPr id="38" name="TextShape 1"/>
          <p:cNvSpPr txBox="1"/>
          <p:nvPr/>
        </p:nvSpPr>
        <p:spPr>
          <a:xfrm>
            <a:off x="309679" y="5718517"/>
            <a:ext cx="5545998" cy="1188720"/>
          </a:xfrm>
          <a:prstGeom prst="rect">
            <a:avLst/>
          </a:prstGeom>
          <a:noFill/>
          <a:ln>
            <a:noFill/>
          </a:ln>
        </p:spPr>
        <p:txBody>
          <a:bodyPr lIns="36000" tIns="46800" rIns="36000" bIns="46800" anchor="b" anchorCtr="1"/>
          <a:lstStyle/>
          <a:p>
            <a:r>
              <a:rPr lang="en-US" sz="1100" spc="-1" dirty="0">
                <a:solidFill>
                  <a:srgbClr val="000000"/>
                </a:solidFill>
                <a:latin typeface="Arial"/>
              </a:rPr>
              <a:t>Yves </a:t>
            </a:r>
            <a:r>
              <a:rPr lang="en-US" sz="1100" spc="-1" dirty="0" err="1">
                <a:solidFill>
                  <a:srgbClr val="000000"/>
                </a:solidFill>
                <a:latin typeface="Arial"/>
              </a:rPr>
              <a:t>d’Udekem</a:t>
            </a:r>
            <a:r>
              <a:rPr lang="en-US" sz="1100" spc="-1" dirty="0">
                <a:solidFill>
                  <a:srgbClr val="000000"/>
                </a:solidFill>
                <a:latin typeface="Arial"/>
              </a:rPr>
              <a:t>. Circulation. The Fontan Procedure, Volume: 116, Issue: 11_supplement, Pages: I-157-I-164, DOI: (10.1161/CIRCULATIONAHA.106.676445) </a:t>
            </a:r>
          </a:p>
        </p:txBody>
      </p:sp>
      <p:sp>
        <p:nvSpPr>
          <p:cNvPr id="39" name="TextShape 2"/>
          <p:cNvSpPr txBox="1"/>
          <p:nvPr/>
        </p:nvSpPr>
        <p:spPr>
          <a:xfrm>
            <a:off x="6818160" y="5394960"/>
            <a:ext cx="3846240" cy="1371600"/>
          </a:xfrm>
          <a:prstGeom prst="rect">
            <a:avLst/>
          </a:prstGeom>
          <a:noFill/>
          <a:ln>
            <a:noFill/>
          </a:ln>
        </p:spPr>
        <p:txBody>
          <a:bodyPr/>
          <a:lstStyle/>
          <a:p>
            <a:endParaRPr lang="en-US"/>
          </a:p>
        </p:txBody>
      </p:sp>
      <p:pic>
        <p:nvPicPr>
          <p:cNvPr id="6" name="Picture 5"/>
          <p:cNvPicPr>
            <a:picLocks noChangeAspect="1"/>
          </p:cNvPicPr>
          <p:nvPr/>
        </p:nvPicPr>
        <p:blipFill rotWithShape="1">
          <a:blip r:embed="rId4"/>
          <a:srcRect b="33753"/>
          <a:stretch/>
        </p:blipFill>
        <p:spPr>
          <a:xfrm>
            <a:off x="8018955" y="794825"/>
            <a:ext cx="3209925" cy="4783015"/>
          </a:xfrm>
          <a:prstGeom prst="rect">
            <a:avLst/>
          </a:prstGeom>
        </p:spPr>
      </p:pic>
      <p:sp>
        <p:nvSpPr>
          <p:cNvPr id="7" name="Title 1"/>
          <p:cNvSpPr>
            <a:spLocks noGrp="1"/>
          </p:cNvSpPr>
          <p:nvPr>
            <p:ph type="title"/>
          </p:nvPr>
        </p:nvSpPr>
        <p:spPr>
          <a:xfrm>
            <a:off x="919541" y="326117"/>
            <a:ext cx="10515600" cy="1325563"/>
          </a:xfrm>
        </p:spPr>
        <p:txBody>
          <a:bodyPr/>
          <a:lstStyle/>
          <a:p>
            <a:r>
              <a:rPr lang="en-US" dirty="0"/>
              <a:t>Arrhythmias</a:t>
            </a:r>
          </a:p>
        </p:txBody>
      </p:sp>
    </p:spTree>
    <p:extLst>
      <p:ext uri="{BB962C8B-B14F-4D97-AF65-F5344CB8AC3E}">
        <p14:creationId xmlns:p14="http://schemas.microsoft.com/office/powerpoint/2010/main" val="3287888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88473" y="603027"/>
            <a:ext cx="9551323" cy="5999450"/>
          </a:xfrm>
          <a:prstGeom prst="rect">
            <a:avLst/>
          </a:prstGeom>
        </p:spPr>
      </p:pic>
    </p:spTree>
    <p:extLst>
      <p:ext uri="{BB962C8B-B14F-4D97-AF65-F5344CB8AC3E}">
        <p14:creationId xmlns:p14="http://schemas.microsoft.com/office/powerpoint/2010/main" val="1620503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1077" y="709091"/>
            <a:ext cx="10429875" cy="5514975"/>
          </a:xfrm>
          <a:prstGeom prst="rect">
            <a:avLst/>
          </a:prstGeom>
        </p:spPr>
      </p:pic>
    </p:spTree>
    <p:extLst>
      <p:ext uri="{BB962C8B-B14F-4D97-AF65-F5344CB8AC3E}">
        <p14:creationId xmlns:p14="http://schemas.microsoft.com/office/powerpoint/2010/main" val="1670302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6300" y="666750"/>
            <a:ext cx="10439400" cy="5524500"/>
          </a:xfrm>
          <a:prstGeom prst="rect">
            <a:avLst/>
          </a:prstGeom>
        </p:spPr>
      </p:pic>
    </p:spTree>
    <p:extLst>
      <p:ext uri="{BB962C8B-B14F-4D97-AF65-F5344CB8AC3E}">
        <p14:creationId xmlns:p14="http://schemas.microsoft.com/office/powerpoint/2010/main" val="54189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Pulmonary Embolism Evaluation</a:t>
            </a:r>
          </a:p>
        </p:txBody>
      </p:sp>
      <p:sp>
        <p:nvSpPr>
          <p:cNvPr id="3" name="Text Placeholder 2"/>
          <p:cNvSpPr>
            <a:spLocks noGrp="1"/>
          </p:cNvSpPr>
          <p:nvPr>
            <p:ph type="body" idx="1"/>
          </p:nvPr>
        </p:nvSpPr>
        <p:spPr/>
        <p:txBody>
          <a:bodyPr/>
          <a:lstStyle/>
          <a:p>
            <a:r>
              <a:rPr lang="en-US" dirty="0"/>
              <a:t>Did the contrast mix?</a:t>
            </a:r>
          </a:p>
        </p:txBody>
      </p:sp>
    </p:spTree>
    <p:extLst>
      <p:ext uri="{BB962C8B-B14F-4D97-AF65-F5344CB8AC3E}">
        <p14:creationId xmlns:p14="http://schemas.microsoft.com/office/powerpoint/2010/main" val="426184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 Risk in Fontan</a:t>
            </a:r>
          </a:p>
        </p:txBody>
      </p:sp>
      <p:pic>
        <p:nvPicPr>
          <p:cNvPr id="4" name="Main graphic"/>
          <p:cNvPicPr>
            <a:picLocks noGrp="1"/>
          </p:cNvPicPr>
          <p:nvPr>
            <p:ph idx="1"/>
          </p:nvPr>
        </p:nvPicPr>
        <p:blipFill>
          <a:blip r:embed="rId2"/>
          <a:stretch/>
        </p:blipFill>
        <p:spPr>
          <a:xfrm>
            <a:off x="5447424" y="1805305"/>
            <a:ext cx="5906376" cy="4351338"/>
          </a:xfrm>
          <a:prstGeom prst="rect">
            <a:avLst/>
          </a:prstGeom>
          <a:ln>
            <a:noFill/>
          </a:ln>
        </p:spPr>
      </p:pic>
      <p:pic>
        <p:nvPicPr>
          <p:cNvPr id="5" name="logo"/>
          <p:cNvPicPr/>
          <p:nvPr/>
        </p:nvPicPr>
        <p:blipFill>
          <a:blip r:embed="rId3"/>
          <a:stretch/>
        </p:blipFill>
        <p:spPr>
          <a:xfrm>
            <a:off x="121920" y="6311900"/>
            <a:ext cx="360000" cy="475200"/>
          </a:xfrm>
          <a:prstGeom prst="rect">
            <a:avLst/>
          </a:prstGeom>
          <a:ln>
            <a:noFill/>
          </a:ln>
        </p:spPr>
      </p:pic>
      <p:sp>
        <p:nvSpPr>
          <p:cNvPr id="6" name="TextShape 1"/>
          <p:cNvSpPr txBox="1"/>
          <p:nvPr/>
        </p:nvSpPr>
        <p:spPr>
          <a:xfrm>
            <a:off x="481920" y="5717540"/>
            <a:ext cx="6641520" cy="1188720"/>
          </a:xfrm>
          <a:prstGeom prst="rect">
            <a:avLst/>
          </a:prstGeom>
          <a:noFill/>
          <a:ln>
            <a:noFill/>
          </a:ln>
        </p:spPr>
        <p:txBody>
          <a:bodyPr lIns="36000" tIns="46800" rIns="36000" bIns="46800" anchor="b" anchorCtr="1"/>
          <a:lstStyle/>
          <a:p>
            <a:r>
              <a:rPr lang="en-US" sz="1100" b="0" strike="noStrike" spc="-1" dirty="0">
                <a:solidFill>
                  <a:srgbClr val="000000"/>
                </a:solidFill>
                <a:latin typeface="Arial"/>
              </a:rPr>
              <a:t>Paul </a:t>
            </a:r>
            <a:r>
              <a:rPr lang="en-US" sz="1100" b="0" strike="noStrike" spc="-1" dirty="0" err="1">
                <a:solidFill>
                  <a:srgbClr val="000000"/>
                </a:solidFill>
                <a:latin typeface="Arial"/>
              </a:rPr>
              <a:t>Khairy</a:t>
            </a:r>
            <a:r>
              <a:rPr lang="en-US" sz="1100" b="0" strike="noStrike" spc="-1" dirty="0">
                <a:solidFill>
                  <a:srgbClr val="000000"/>
                </a:solidFill>
                <a:latin typeface="Arial"/>
              </a:rPr>
              <a:t>. Circulation. Long-Term Survival, Modes of Death, and Predictors of Mortality in Patients With Fontan Surgery, Volume: 117, Issue: 1, Pages: 85-92, DOI: (10.1161/CIRCULATIONAHA.107.738559) </a:t>
            </a:r>
          </a:p>
        </p:txBody>
      </p:sp>
      <p:sp>
        <p:nvSpPr>
          <p:cNvPr id="7" name="TextBox 6"/>
          <p:cNvSpPr txBox="1"/>
          <p:nvPr/>
        </p:nvSpPr>
        <p:spPr>
          <a:xfrm>
            <a:off x="711200" y="2001520"/>
            <a:ext cx="4175760" cy="3046988"/>
          </a:xfrm>
          <a:prstGeom prst="rect">
            <a:avLst/>
          </a:prstGeom>
          <a:noFill/>
        </p:spPr>
        <p:txBody>
          <a:bodyPr wrap="square" rtlCol="0">
            <a:spAutoFit/>
          </a:bodyPr>
          <a:lstStyle/>
          <a:p>
            <a:r>
              <a:rPr lang="en-US" sz="2400" dirty="0"/>
              <a:t>Anticoagulation is generally indicated:</a:t>
            </a:r>
          </a:p>
          <a:p>
            <a:pPr marL="342900" indent="-342900">
              <a:buFont typeface="+mj-lt"/>
              <a:buAutoNum type="arabicPeriod"/>
            </a:pPr>
            <a:r>
              <a:rPr lang="en-US" sz="2400" dirty="0"/>
              <a:t>Atrial arrhythmias</a:t>
            </a:r>
          </a:p>
          <a:p>
            <a:pPr marL="342900" indent="-342900">
              <a:buFont typeface="+mj-lt"/>
              <a:buAutoNum type="arabicPeriod"/>
            </a:pPr>
            <a:r>
              <a:rPr lang="en-US" sz="2400" dirty="0"/>
              <a:t>Intra-atrial shunts</a:t>
            </a:r>
          </a:p>
          <a:p>
            <a:pPr marL="342900" indent="-342900">
              <a:buFont typeface="+mj-lt"/>
              <a:buAutoNum type="arabicPeriod"/>
            </a:pPr>
            <a:r>
              <a:rPr lang="en-US" sz="2400" dirty="0"/>
              <a:t>Atrial or baffle thrombus</a:t>
            </a:r>
          </a:p>
          <a:p>
            <a:pPr marL="342900" indent="-342900">
              <a:buFont typeface="+mj-lt"/>
              <a:buAutoNum type="arabicPeriod"/>
            </a:pPr>
            <a:r>
              <a:rPr lang="en-US" sz="2400" dirty="0"/>
              <a:t>Prior thromboembolic events</a:t>
            </a:r>
          </a:p>
          <a:p>
            <a:pPr marL="342900" indent="-342900">
              <a:buFont typeface="+mj-lt"/>
              <a:buAutoNum type="arabicPeriod"/>
            </a:pPr>
            <a:r>
              <a:rPr lang="en-US" sz="2400" dirty="0" err="1"/>
              <a:t>Transvenous</a:t>
            </a:r>
            <a:r>
              <a:rPr lang="en-US" sz="2400" dirty="0"/>
              <a:t> pacemaker leads</a:t>
            </a:r>
          </a:p>
        </p:txBody>
      </p:sp>
    </p:spTree>
    <p:extLst>
      <p:ext uri="{BB962C8B-B14F-4D97-AF65-F5344CB8AC3E}">
        <p14:creationId xmlns:p14="http://schemas.microsoft.com/office/powerpoint/2010/main" val="3298913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 The Problem</a:t>
            </a:r>
          </a:p>
        </p:txBody>
      </p:sp>
      <p:sp>
        <p:nvSpPr>
          <p:cNvPr id="3" name="Content Placeholder 2"/>
          <p:cNvSpPr>
            <a:spLocks noGrp="1"/>
          </p:cNvSpPr>
          <p:nvPr>
            <p:ph idx="1"/>
          </p:nvPr>
        </p:nvSpPr>
        <p:spPr>
          <a:xfrm>
            <a:off x="838200" y="1825625"/>
            <a:ext cx="10057598" cy="4351338"/>
          </a:xfrm>
        </p:spPr>
        <p:txBody>
          <a:bodyPr>
            <a:normAutofit/>
          </a:bodyPr>
          <a:lstStyle/>
          <a:p>
            <a:pPr marL="0" indent="0">
              <a:buNone/>
            </a:pPr>
            <a:r>
              <a:rPr lang="en-US" dirty="0"/>
              <a:t>Uneven distribution of contrast through the pulmonary arteries:</a:t>
            </a:r>
          </a:p>
          <a:p>
            <a:r>
              <a:rPr lang="en-US" dirty="0"/>
              <a:t>*Can mimic the appearance of a PE in the pulmonary artery preferentially supplied by the IVC*</a:t>
            </a:r>
          </a:p>
          <a:p>
            <a:endParaRPr lang="en-US" dirty="0"/>
          </a:p>
          <a:p>
            <a:endParaRPr lang="en-US" dirty="0"/>
          </a:p>
          <a:p>
            <a:endParaRPr lang="en-US" dirty="0"/>
          </a:p>
        </p:txBody>
      </p:sp>
    </p:spTree>
    <p:extLst>
      <p:ext uri="{BB962C8B-B14F-4D97-AF65-F5344CB8AC3E}">
        <p14:creationId xmlns:p14="http://schemas.microsoft.com/office/powerpoint/2010/main" val="3328133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for PE</a:t>
            </a:r>
          </a:p>
        </p:txBody>
      </p:sp>
      <p:sp>
        <p:nvSpPr>
          <p:cNvPr id="3" name="Content Placeholder 2"/>
          <p:cNvSpPr>
            <a:spLocks noGrp="1"/>
          </p:cNvSpPr>
          <p:nvPr>
            <p:ph idx="1"/>
          </p:nvPr>
        </p:nvSpPr>
        <p:spPr>
          <a:xfrm>
            <a:off x="789272" y="1825625"/>
            <a:ext cx="5306728" cy="4351338"/>
          </a:xfrm>
        </p:spPr>
        <p:txBody>
          <a:bodyPr>
            <a:normAutofit/>
          </a:bodyPr>
          <a:lstStyle/>
          <a:p>
            <a:r>
              <a:rPr lang="en-US" dirty="0"/>
              <a:t>Normal circulation:</a:t>
            </a:r>
          </a:p>
          <a:p>
            <a:pPr lvl="1"/>
            <a:r>
              <a:rPr lang="en-US" dirty="0"/>
              <a:t>Contrast enhanced blood from the SVC is mixed with </a:t>
            </a:r>
            <a:r>
              <a:rPr lang="en-US" dirty="0" err="1"/>
              <a:t>noncontrast</a:t>
            </a:r>
            <a:r>
              <a:rPr lang="en-US" dirty="0"/>
              <a:t> blood from the IVC in the right ventricle </a:t>
            </a:r>
          </a:p>
          <a:p>
            <a:pPr lvl="1"/>
            <a:r>
              <a:rPr lang="en-US" dirty="0"/>
              <a:t>Equal distribution through the right and left pulmonary artery</a:t>
            </a:r>
          </a:p>
          <a:p>
            <a:pPr marL="0" indent="0">
              <a:buNone/>
            </a:pPr>
            <a:endParaRPr lang="en-US" dirty="0"/>
          </a:p>
        </p:txBody>
      </p:sp>
    </p:spTree>
    <p:extLst>
      <p:ext uri="{BB962C8B-B14F-4D97-AF65-F5344CB8AC3E}">
        <p14:creationId xmlns:p14="http://schemas.microsoft.com/office/powerpoint/2010/main" val="255856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for PE</a:t>
            </a:r>
          </a:p>
        </p:txBody>
      </p:sp>
      <p:sp>
        <p:nvSpPr>
          <p:cNvPr id="3" name="Content Placeholder 2"/>
          <p:cNvSpPr>
            <a:spLocks noGrp="1"/>
          </p:cNvSpPr>
          <p:nvPr>
            <p:ph idx="1"/>
          </p:nvPr>
        </p:nvSpPr>
        <p:spPr>
          <a:xfrm>
            <a:off x="789272" y="1825625"/>
            <a:ext cx="5306728" cy="4351338"/>
          </a:xfrm>
        </p:spPr>
        <p:txBody>
          <a:bodyPr>
            <a:normAutofit lnSpcReduction="10000"/>
          </a:bodyPr>
          <a:lstStyle/>
          <a:p>
            <a:r>
              <a:rPr lang="en-US" dirty="0">
                <a:solidFill>
                  <a:schemeClr val="bg2"/>
                </a:solidFill>
              </a:rPr>
              <a:t>Normal circulation:</a:t>
            </a:r>
          </a:p>
          <a:p>
            <a:pPr lvl="1"/>
            <a:r>
              <a:rPr lang="en-US" dirty="0">
                <a:solidFill>
                  <a:schemeClr val="bg2"/>
                </a:solidFill>
              </a:rPr>
              <a:t>Contrast enhanced blood from the SVC is mixed with </a:t>
            </a:r>
            <a:r>
              <a:rPr lang="en-US" dirty="0" err="1">
                <a:solidFill>
                  <a:schemeClr val="bg2"/>
                </a:solidFill>
              </a:rPr>
              <a:t>noncontrast</a:t>
            </a:r>
            <a:r>
              <a:rPr lang="en-US" dirty="0">
                <a:solidFill>
                  <a:schemeClr val="bg2"/>
                </a:solidFill>
              </a:rPr>
              <a:t> blood from the IVC in the right ventricle </a:t>
            </a:r>
          </a:p>
          <a:p>
            <a:pPr lvl="1"/>
            <a:r>
              <a:rPr lang="en-US" dirty="0">
                <a:solidFill>
                  <a:schemeClr val="bg2"/>
                </a:solidFill>
              </a:rPr>
              <a:t>Equal distribution through the right and left pulmonary artery</a:t>
            </a:r>
          </a:p>
          <a:p>
            <a:r>
              <a:rPr lang="en-US" dirty="0"/>
              <a:t>Fontan circuit:</a:t>
            </a:r>
          </a:p>
          <a:p>
            <a:pPr lvl="1"/>
            <a:r>
              <a:rPr lang="en-US" dirty="0"/>
              <a:t>Lack of sub-pulmonary ventricle for adequate mixing </a:t>
            </a:r>
          </a:p>
          <a:p>
            <a:pPr lvl="1"/>
            <a:r>
              <a:rPr lang="en-US" dirty="0"/>
              <a:t>Uneven distribution of contrast through the pulmonary arteries.</a:t>
            </a:r>
          </a:p>
          <a:p>
            <a:pPr marL="0" indent="0">
              <a:buNone/>
            </a:pPr>
            <a:endParaRPr lang="en-US" dirty="0"/>
          </a:p>
        </p:txBody>
      </p:sp>
      <p:pic>
        <p:nvPicPr>
          <p:cNvPr id="6" name="7D064C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74064" y="1711480"/>
            <a:ext cx="3427730" cy="4465483"/>
          </a:xfrm>
          <a:prstGeom prst="rect">
            <a:avLst/>
          </a:prstGeom>
        </p:spPr>
      </p:pic>
    </p:spTree>
    <p:extLst>
      <p:ext uri="{BB962C8B-B14F-4D97-AF65-F5344CB8AC3E}">
        <p14:creationId xmlns:p14="http://schemas.microsoft.com/office/powerpoint/2010/main" val="407275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a:t>
            </a:r>
          </a:p>
        </p:txBody>
      </p:sp>
      <p:sp>
        <p:nvSpPr>
          <p:cNvPr id="3" name="Content Placeholder 2"/>
          <p:cNvSpPr>
            <a:spLocks noGrp="1"/>
          </p:cNvSpPr>
          <p:nvPr>
            <p:ph idx="1"/>
          </p:nvPr>
        </p:nvSpPr>
        <p:spPr/>
        <p:txBody>
          <a:bodyPr>
            <a:normAutofit fontScale="92500"/>
          </a:bodyPr>
          <a:lstStyle/>
          <a:p>
            <a:r>
              <a:rPr lang="en-US" dirty="0"/>
              <a:t>35yo with spina bifida complicated by hydrocephalus with VP shunt and DORV, DIRV, hypoplastic LV, PS s/p lateral tunnel </a:t>
            </a:r>
            <a:r>
              <a:rPr lang="en-US" dirty="0" err="1">
                <a:solidFill>
                  <a:srgbClr val="FF0000"/>
                </a:solidFill>
              </a:rPr>
              <a:t>fontan</a:t>
            </a:r>
            <a:r>
              <a:rPr lang="en-US" dirty="0">
                <a:solidFill>
                  <a:srgbClr val="FF0000"/>
                </a:solidFill>
              </a:rPr>
              <a:t> procedure</a:t>
            </a:r>
          </a:p>
          <a:p>
            <a:r>
              <a:rPr lang="en-US" dirty="0"/>
              <a:t>Presented with cough, chest discomfort, fever, chills, headache x2 days </a:t>
            </a:r>
          </a:p>
          <a:p>
            <a:r>
              <a:rPr lang="en-US" dirty="0"/>
              <a:t>Vitals: BP </a:t>
            </a:r>
            <a:r>
              <a:rPr lang="en-US" dirty="0">
                <a:solidFill>
                  <a:srgbClr val="FF0000"/>
                </a:solidFill>
              </a:rPr>
              <a:t>80/58</a:t>
            </a:r>
            <a:r>
              <a:rPr lang="en-US" dirty="0"/>
              <a:t>, SpO2 </a:t>
            </a:r>
            <a:r>
              <a:rPr lang="en-US" dirty="0">
                <a:solidFill>
                  <a:srgbClr val="FF0000"/>
                </a:solidFill>
              </a:rPr>
              <a:t>86%</a:t>
            </a:r>
            <a:r>
              <a:rPr lang="en-US" dirty="0"/>
              <a:t> on RA, HR </a:t>
            </a:r>
            <a:r>
              <a:rPr lang="en-US" dirty="0">
                <a:solidFill>
                  <a:srgbClr val="FF0000"/>
                </a:solidFill>
              </a:rPr>
              <a:t>110</a:t>
            </a:r>
          </a:p>
          <a:p>
            <a:r>
              <a:rPr lang="en-US" dirty="0"/>
              <a:t>Exam: tachycardic with regular rhythm, lungs with minimal expiratory wheezes, no rales, +cough, abdomen soft with bladder urostomy present</a:t>
            </a:r>
          </a:p>
          <a:p>
            <a:r>
              <a:rPr lang="en-US" dirty="0"/>
              <a:t>Labs: WBC 15.6. Creatinine 1.17 (elevated), Troponin mildly elevated</a:t>
            </a:r>
          </a:p>
          <a:p>
            <a:r>
              <a:rPr lang="en-US" dirty="0"/>
              <a:t>UA +LE (in setting of </a:t>
            </a:r>
            <a:r>
              <a:rPr lang="en-US" dirty="0" err="1"/>
              <a:t>urostomy</a:t>
            </a:r>
            <a:r>
              <a:rPr lang="en-US" dirty="0"/>
              <a:t>)</a:t>
            </a:r>
          </a:p>
          <a:p>
            <a:endParaRPr lang="en-US" dirty="0"/>
          </a:p>
          <a:p>
            <a:endParaRPr lang="en-US" dirty="0"/>
          </a:p>
        </p:txBody>
      </p:sp>
    </p:spTree>
    <p:extLst>
      <p:ext uri="{BB962C8B-B14F-4D97-AF65-F5344CB8AC3E}">
        <p14:creationId xmlns:p14="http://schemas.microsoft.com/office/powerpoint/2010/main" val="32188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for PE</a:t>
            </a:r>
          </a:p>
        </p:txBody>
      </p:sp>
      <p:sp>
        <p:nvSpPr>
          <p:cNvPr id="3" name="Content Placeholder 2"/>
          <p:cNvSpPr>
            <a:spLocks noGrp="1"/>
          </p:cNvSpPr>
          <p:nvPr>
            <p:ph idx="1"/>
          </p:nvPr>
        </p:nvSpPr>
        <p:spPr>
          <a:xfrm>
            <a:off x="789272" y="1825625"/>
            <a:ext cx="5306728" cy="4351338"/>
          </a:xfrm>
        </p:spPr>
        <p:txBody>
          <a:bodyPr>
            <a:normAutofit lnSpcReduction="10000"/>
          </a:bodyPr>
          <a:lstStyle/>
          <a:p>
            <a:r>
              <a:rPr lang="en-US" dirty="0"/>
              <a:t>Normal circulation:</a:t>
            </a:r>
          </a:p>
          <a:p>
            <a:pPr lvl="1"/>
            <a:r>
              <a:rPr lang="en-US" dirty="0"/>
              <a:t>Contrast enhanced blood from the SVC is mixed with </a:t>
            </a:r>
            <a:r>
              <a:rPr lang="en-US" dirty="0" err="1"/>
              <a:t>noncontrast</a:t>
            </a:r>
            <a:r>
              <a:rPr lang="en-US" dirty="0"/>
              <a:t> blood from the IVC in the right ventricle </a:t>
            </a:r>
          </a:p>
          <a:p>
            <a:pPr lvl="1"/>
            <a:r>
              <a:rPr lang="en-US" dirty="0"/>
              <a:t>Equal distribution through the right and left pulmonary artery</a:t>
            </a:r>
          </a:p>
          <a:p>
            <a:r>
              <a:rPr lang="en-US" dirty="0"/>
              <a:t>Fontan circuit:</a:t>
            </a:r>
          </a:p>
          <a:p>
            <a:pPr lvl="1"/>
            <a:r>
              <a:rPr lang="en-US" dirty="0"/>
              <a:t>Lack of sub-pulmonary ventricle for adequate mixing </a:t>
            </a:r>
          </a:p>
          <a:p>
            <a:pPr lvl="1"/>
            <a:r>
              <a:rPr lang="en-US" dirty="0"/>
              <a:t>Uneven distribution of contrast through the pulmonary arteries.</a:t>
            </a:r>
          </a:p>
          <a:p>
            <a:pPr marL="0" indent="0">
              <a:buNone/>
            </a:pPr>
            <a:endParaRPr lang="en-US" dirty="0"/>
          </a:p>
        </p:txBody>
      </p:sp>
      <p:pic>
        <p:nvPicPr>
          <p:cNvPr id="6" name="Content Placeholder 3">
            <a:extLst>
              <a:ext uri="{FF2B5EF4-FFF2-40B4-BE49-F238E27FC236}">
                <a16:creationId xmlns:a16="http://schemas.microsoft.com/office/drawing/2014/main" id="{38837B04-6E6B-DAEC-33D1-2677CA6F7504}"/>
              </a:ext>
            </a:extLst>
          </p:cNvPr>
          <p:cNvPicPr>
            <a:picLocks noChangeAspect="1"/>
          </p:cNvPicPr>
          <p:nvPr/>
        </p:nvPicPr>
        <p:blipFill>
          <a:blip r:embed="rId2"/>
          <a:stretch>
            <a:fillRect/>
          </a:stretch>
        </p:blipFill>
        <p:spPr>
          <a:xfrm>
            <a:off x="9126316" y="2243596"/>
            <a:ext cx="2579176" cy="353126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451" t="7023" r="10523" b="34740"/>
          <a:stretch/>
        </p:blipFill>
        <p:spPr>
          <a:xfrm>
            <a:off x="6942794" y="2430730"/>
            <a:ext cx="2183522" cy="3344134"/>
          </a:xfrm>
          <a:prstGeom prst="rect">
            <a:avLst/>
          </a:prstGeom>
        </p:spPr>
      </p:pic>
    </p:spTree>
    <p:extLst>
      <p:ext uri="{BB962C8B-B14F-4D97-AF65-F5344CB8AC3E}">
        <p14:creationId xmlns:p14="http://schemas.microsoft.com/office/powerpoint/2010/main" val="4043174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a:t>
            </a:r>
          </a:p>
        </p:txBody>
      </p:sp>
      <p:pic>
        <p:nvPicPr>
          <p:cNvPr id="4" name="Picture 3"/>
          <p:cNvPicPr>
            <a:picLocks noChangeAspect="1"/>
          </p:cNvPicPr>
          <p:nvPr/>
        </p:nvPicPr>
        <p:blipFill>
          <a:blip r:embed="rId3"/>
          <a:stretch>
            <a:fillRect/>
          </a:stretch>
        </p:blipFill>
        <p:spPr>
          <a:xfrm>
            <a:off x="2574758" y="1414329"/>
            <a:ext cx="7042484" cy="5199293"/>
          </a:xfrm>
          <a:prstGeom prst="rect">
            <a:avLst/>
          </a:prstGeom>
        </p:spPr>
      </p:pic>
    </p:spTree>
    <p:extLst>
      <p:ext uri="{BB962C8B-B14F-4D97-AF65-F5344CB8AC3E}">
        <p14:creationId xmlns:p14="http://schemas.microsoft.com/office/powerpoint/2010/main" val="1481920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a:t>
            </a:r>
          </a:p>
        </p:txBody>
      </p:sp>
      <p:pic>
        <p:nvPicPr>
          <p:cNvPr id="5" name="Picture 4"/>
          <p:cNvPicPr>
            <a:picLocks noChangeAspect="1"/>
          </p:cNvPicPr>
          <p:nvPr/>
        </p:nvPicPr>
        <p:blipFill>
          <a:blip r:embed="rId3"/>
          <a:stretch>
            <a:fillRect/>
          </a:stretch>
        </p:blipFill>
        <p:spPr>
          <a:xfrm>
            <a:off x="2487305" y="1498183"/>
            <a:ext cx="7217389" cy="5149057"/>
          </a:xfrm>
          <a:prstGeom prst="rect">
            <a:avLst/>
          </a:prstGeom>
        </p:spPr>
      </p:pic>
    </p:spTree>
    <p:extLst>
      <p:ext uri="{BB962C8B-B14F-4D97-AF65-F5344CB8AC3E}">
        <p14:creationId xmlns:p14="http://schemas.microsoft.com/office/powerpoint/2010/main" val="1211517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 The Problem</a:t>
            </a:r>
          </a:p>
        </p:txBody>
      </p:sp>
      <p:sp>
        <p:nvSpPr>
          <p:cNvPr id="3" name="Content Placeholder 2"/>
          <p:cNvSpPr>
            <a:spLocks noGrp="1"/>
          </p:cNvSpPr>
          <p:nvPr>
            <p:ph idx="1"/>
          </p:nvPr>
        </p:nvSpPr>
        <p:spPr>
          <a:xfrm>
            <a:off x="838200" y="1825625"/>
            <a:ext cx="10057598" cy="4351338"/>
          </a:xfrm>
        </p:spPr>
        <p:txBody>
          <a:bodyPr>
            <a:normAutofit/>
          </a:bodyPr>
          <a:lstStyle/>
          <a:p>
            <a:pPr marL="0" indent="0">
              <a:buNone/>
            </a:pPr>
            <a:r>
              <a:rPr lang="en-US" dirty="0"/>
              <a:t>Uneven distribution of contrast through the pulmonary arteries:</a:t>
            </a:r>
          </a:p>
          <a:p>
            <a:r>
              <a:rPr lang="en-US" dirty="0">
                <a:solidFill>
                  <a:schemeClr val="bg2"/>
                </a:solidFill>
              </a:rPr>
              <a:t>*Can mimic the appearance of a PE in the pulmonary artery preferentially supplied by the IVC*</a:t>
            </a:r>
          </a:p>
          <a:p>
            <a:r>
              <a:rPr lang="en-US" dirty="0"/>
              <a:t>Can mimic sub segmental emboli in the lung preferentially supplied by the SVC due to incomplete mixture of enhancing and </a:t>
            </a:r>
            <a:r>
              <a:rPr lang="en-US" dirty="0" err="1"/>
              <a:t>nonenhancing</a:t>
            </a:r>
            <a:r>
              <a:rPr lang="en-US" dirty="0"/>
              <a:t> blood</a:t>
            </a:r>
          </a:p>
          <a:p>
            <a:endParaRPr lang="en-US" dirty="0"/>
          </a:p>
          <a:p>
            <a:endParaRPr lang="en-US" dirty="0"/>
          </a:p>
          <a:p>
            <a:endParaRPr lang="en-US" dirty="0"/>
          </a:p>
        </p:txBody>
      </p:sp>
    </p:spTree>
    <p:extLst>
      <p:ext uri="{BB962C8B-B14F-4D97-AF65-F5344CB8AC3E}">
        <p14:creationId xmlns:p14="http://schemas.microsoft.com/office/powerpoint/2010/main" val="3473078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 The Problem</a:t>
            </a:r>
          </a:p>
        </p:txBody>
      </p:sp>
      <p:pic>
        <p:nvPicPr>
          <p:cNvPr id="4" name="Picture 3"/>
          <p:cNvPicPr>
            <a:picLocks noChangeAspect="1"/>
          </p:cNvPicPr>
          <p:nvPr/>
        </p:nvPicPr>
        <p:blipFill>
          <a:blip r:embed="rId2"/>
          <a:stretch>
            <a:fillRect/>
          </a:stretch>
        </p:blipFill>
        <p:spPr>
          <a:xfrm>
            <a:off x="1238049" y="1760483"/>
            <a:ext cx="9715901" cy="4521406"/>
          </a:xfrm>
          <a:prstGeom prst="rect">
            <a:avLst/>
          </a:prstGeom>
        </p:spPr>
      </p:pic>
    </p:spTree>
    <p:extLst>
      <p:ext uri="{BB962C8B-B14F-4D97-AF65-F5344CB8AC3E}">
        <p14:creationId xmlns:p14="http://schemas.microsoft.com/office/powerpoint/2010/main" val="1875325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69FF9549-3A0D-FC42-ABB7-AE3BCEE498F4}"/>
              </a:ext>
            </a:extLst>
          </p:cNvPr>
          <p:cNvSpPr>
            <a:spLocks noGrp="1" noChangeArrowheads="1"/>
          </p:cNvSpPr>
          <p:nvPr>
            <p:ph type="title"/>
          </p:nvPr>
        </p:nvSpPr>
        <p:spPr/>
        <p:txBody>
          <a:bodyPr/>
          <a:lstStyle/>
          <a:p>
            <a:pPr algn="ctr" eaLnBrk="1" hangingPunct="1"/>
            <a:r>
              <a:rPr lang="en-US" altLang="en-US" dirty="0">
                <a:ea typeface="ヒラギノ角ゴ Pro W3" panose="020B0300000000000000" pitchFamily="34" charset="-128"/>
              </a:rPr>
              <a:t>CT scan with Fontan</a:t>
            </a:r>
          </a:p>
        </p:txBody>
      </p:sp>
      <p:pic>
        <p:nvPicPr>
          <p:cNvPr id="51202" name="Picture 3">
            <a:extLst>
              <a:ext uri="{FF2B5EF4-FFF2-40B4-BE49-F238E27FC236}">
                <a16:creationId xmlns:a16="http://schemas.microsoft.com/office/drawing/2014/main" id="{F4413030-822D-7F4A-907D-BA6A275E160C}"/>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444256" y="1622426"/>
            <a:ext cx="4191000" cy="3362325"/>
          </a:xfrm>
          <a:noFill/>
          <a:ln w="19050">
            <a:solidFill>
              <a:srgbClr val="FF0000"/>
            </a:solidFill>
            <a:miter lim="800000"/>
            <a:headEnd/>
            <a:tailEnd/>
          </a:ln>
        </p:spPr>
      </p:pic>
      <p:pic>
        <p:nvPicPr>
          <p:cNvPr id="104452" name="Picture 4">
            <a:extLst>
              <a:ext uri="{FF2B5EF4-FFF2-40B4-BE49-F238E27FC236}">
                <a16:creationId xmlns:a16="http://schemas.microsoft.com/office/drawing/2014/main" id="{F38C1504-B8C1-3347-A382-E0196FFF4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377" y="1690688"/>
            <a:ext cx="4281488" cy="32940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4">
            <a:extLst>
              <a:ext uri="{FF2B5EF4-FFF2-40B4-BE49-F238E27FC236}">
                <a16:creationId xmlns:a16="http://schemas.microsoft.com/office/drawing/2014/main" id="{39D1837B-67D1-E742-8EA3-99230907F150}"/>
              </a:ext>
            </a:extLst>
          </p:cNvPr>
          <p:cNvSpPr>
            <a:spLocks noChangeArrowheads="1"/>
          </p:cNvSpPr>
          <p:nvPr/>
        </p:nvSpPr>
        <p:spPr bwMode="auto">
          <a:xfrm>
            <a:off x="7467600" y="61722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solidFill>
                  <a:schemeClr val="bg1"/>
                </a:solidFill>
                <a:latin typeface="Arial" panose="020B0604020202020204" pitchFamily="34" charset="0"/>
                <a:ea typeface="ＭＳ Ｐゴシック" panose="020B0600070205080204" pitchFamily="34" charset="-128"/>
              </a:rPr>
              <a:t>Prabhu</a:t>
            </a:r>
            <a:r>
              <a:rPr lang="en-US" altLang="en-US" sz="1800" i="1">
                <a:solidFill>
                  <a:schemeClr val="bg1"/>
                </a:solidFill>
                <a:latin typeface="Arial" panose="020B0604020202020204" pitchFamily="34" charset="0"/>
                <a:ea typeface="ＭＳ Ｐゴシック" panose="020B0600070205080204" pitchFamily="34" charset="-128"/>
              </a:rPr>
              <a:t> Pediatr Radiol </a:t>
            </a:r>
            <a:r>
              <a:rPr lang="en-US" altLang="en-US" sz="1800">
                <a:solidFill>
                  <a:schemeClr val="bg1"/>
                </a:solidFill>
                <a:latin typeface="Arial" panose="020B0604020202020204" pitchFamily="34" charset="0"/>
                <a:ea typeface="ＭＳ Ｐゴシック" panose="020B0600070205080204" pitchFamily="34" charset="-128"/>
              </a:rPr>
              <a:t>2009</a:t>
            </a:r>
          </a:p>
        </p:txBody>
      </p:sp>
    </p:spTree>
    <p:extLst>
      <p:ext uri="{BB962C8B-B14F-4D97-AF65-F5344CB8AC3E}">
        <p14:creationId xmlns:p14="http://schemas.microsoft.com/office/powerpoint/2010/main" val="1763530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dissolve">
                                      <p:cBhvr>
                                        <p:cTn id="7"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 in Fontan- The Solution</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Single-injection single-phase delayed imaging </a:t>
            </a:r>
          </a:p>
          <a:p>
            <a:pPr marL="0" indent="0">
              <a:buNone/>
            </a:pPr>
            <a:r>
              <a:rPr lang="en-US" dirty="0"/>
              <a:t>OR</a:t>
            </a:r>
          </a:p>
          <a:p>
            <a:pPr marL="514350" indent="-514350">
              <a:buFont typeface="+mj-lt"/>
              <a:buAutoNum type="arabicPeriod" startAt="2"/>
            </a:pPr>
            <a:r>
              <a:rPr lang="en-US" dirty="0"/>
              <a:t>Simultaneous injection of contrast into upper and lower limb veins</a:t>
            </a:r>
          </a:p>
        </p:txBody>
      </p:sp>
      <p:sp>
        <p:nvSpPr>
          <p:cNvPr id="4" name="Rectangle 3"/>
          <p:cNvSpPr/>
          <p:nvPr/>
        </p:nvSpPr>
        <p:spPr>
          <a:xfrm>
            <a:off x="0" y="6341130"/>
            <a:ext cx="11915775" cy="523220"/>
          </a:xfrm>
          <a:prstGeom prst="rect">
            <a:avLst/>
          </a:prstGeom>
        </p:spPr>
        <p:txBody>
          <a:bodyPr wrap="square">
            <a:spAutoFit/>
          </a:bodyPr>
          <a:lstStyle/>
          <a:p>
            <a:r>
              <a:rPr lang="en-US" sz="1400" dirty="0">
                <a:solidFill>
                  <a:srgbClr val="212121"/>
                </a:solidFill>
                <a:latin typeface="Roboto"/>
              </a:rPr>
              <a:t>Kumar P, Bhatia M. Computed Tomography in the Evaluation of Fontan Circulation. J </a:t>
            </a:r>
            <a:r>
              <a:rPr lang="en-US" sz="1400" dirty="0" err="1">
                <a:solidFill>
                  <a:srgbClr val="212121"/>
                </a:solidFill>
                <a:latin typeface="Roboto"/>
              </a:rPr>
              <a:t>Cardiovasc</a:t>
            </a:r>
            <a:r>
              <a:rPr lang="en-US" sz="1400" dirty="0">
                <a:solidFill>
                  <a:srgbClr val="212121"/>
                </a:solidFill>
                <a:latin typeface="Roboto"/>
              </a:rPr>
              <a:t> Imaging. 2021 Apr;29(2):108-122. </a:t>
            </a:r>
            <a:r>
              <a:rPr lang="en-US" sz="1400" dirty="0" err="1">
                <a:solidFill>
                  <a:srgbClr val="212121"/>
                </a:solidFill>
                <a:latin typeface="Roboto"/>
              </a:rPr>
              <a:t>doi</a:t>
            </a:r>
            <a:r>
              <a:rPr lang="en-US" sz="1400" dirty="0">
                <a:solidFill>
                  <a:srgbClr val="212121"/>
                </a:solidFill>
                <a:latin typeface="Roboto"/>
              </a:rPr>
              <a:t>: 10.4250/jcvi.2020.0119. </a:t>
            </a:r>
            <a:r>
              <a:rPr lang="en-US" sz="1400" dirty="0" err="1">
                <a:solidFill>
                  <a:srgbClr val="212121"/>
                </a:solidFill>
                <a:latin typeface="Roboto"/>
              </a:rPr>
              <a:t>Epub</a:t>
            </a:r>
            <a:r>
              <a:rPr lang="en-US" sz="1400" dirty="0">
                <a:solidFill>
                  <a:srgbClr val="212121"/>
                </a:solidFill>
                <a:latin typeface="Roboto"/>
              </a:rPr>
              <a:t> 2020 Oct 27. PMID: 33605094; PMCID: PMC8099570.</a:t>
            </a:r>
            <a:endParaRPr lang="en-US" sz="1400" dirty="0"/>
          </a:p>
        </p:txBody>
      </p:sp>
    </p:spTree>
    <p:extLst>
      <p:ext uri="{BB962C8B-B14F-4D97-AF65-F5344CB8AC3E}">
        <p14:creationId xmlns:p14="http://schemas.microsoft.com/office/powerpoint/2010/main" val="1533294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CTA Protocols</a:t>
            </a:r>
          </a:p>
        </p:txBody>
      </p:sp>
      <p:sp>
        <p:nvSpPr>
          <p:cNvPr id="3" name="Content Placeholder 2"/>
          <p:cNvSpPr>
            <a:spLocks noGrp="1"/>
          </p:cNvSpPr>
          <p:nvPr>
            <p:ph idx="1"/>
          </p:nvPr>
        </p:nvSpPr>
        <p:spPr/>
        <p:txBody>
          <a:bodyPr>
            <a:normAutofit/>
          </a:bodyPr>
          <a:lstStyle/>
          <a:p>
            <a:r>
              <a:rPr lang="en-US" dirty="0"/>
              <a:t>Single-injection single-phase delayed imaging </a:t>
            </a:r>
          </a:p>
          <a:p>
            <a:pPr lvl="1"/>
            <a:r>
              <a:rPr lang="en-US" dirty="0"/>
              <a:t>3 mL/kg of contrast material is injected with a constant rate of 2 mL/sec, followed by a saline chaser. The scan is initiated 70 seconds after contrast administration.</a:t>
            </a:r>
          </a:p>
          <a:p>
            <a:pPr lvl="1"/>
            <a:r>
              <a:rPr lang="en-US" dirty="0"/>
              <a:t>If the optimum opacification of the aorta is also needed, the injection rate is increased to 3–5 mL/sec a few seconds before scan initiation</a:t>
            </a:r>
          </a:p>
          <a:p>
            <a:endParaRPr lang="en-US" dirty="0"/>
          </a:p>
        </p:txBody>
      </p:sp>
      <p:sp>
        <p:nvSpPr>
          <p:cNvPr id="4" name="Rectangle 3"/>
          <p:cNvSpPr/>
          <p:nvPr/>
        </p:nvSpPr>
        <p:spPr>
          <a:xfrm>
            <a:off x="0" y="6341130"/>
            <a:ext cx="11915775" cy="523220"/>
          </a:xfrm>
          <a:prstGeom prst="rect">
            <a:avLst/>
          </a:prstGeom>
        </p:spPr>
        <p:txBody>
          <a:bodyPr wrap="square">
            <a:spAutoFit/>
          </a:bodyPr>
          <a:lstStyle/>
          <a:p>
            <a:r>
              <a:rPr lang="en-US" sz="1400" dirty="0">
                <a:solidFill>
                  <a:srgbClr val="212121"/>
                </a:solidFill>
                <a:latin typeface="Roboto"/>
              </a:rPr>
              <a:t>Kumar P, Bhatia M. Computed Tomography in the Evaluation of Fontan Circulation. J </a:t>
            </a:r>
            <a:r>
              <a:rPr lang="en-US" sz="1400" dirty="0" err="1">
                <a:solidFill>
                  <a:srgbClr val="212121"/>
                </a:solidFill>
                <a:latin typeface="Roboto"/>
              </a:rPr>
              <a:t>Cardiovasc</a:t>
            </a:r>
            <a:r>
              <a:rPr lang="en-US" sz="1400" dirty="0">
                <a:solidFill>
                  <a:srgbClr val="212121"/>
                </a:solidFill>
                <a:latin typeface="Roboto"/>
              </a:rPr>
              <a:t> Imaging. 2021 Apr;29(2):108-122. </a:t>
            </a:r>
            <a:r>
              <a:rPr lang="en-US" sz="1400" dirty="0" err="1">
                <a:solidFill>
                  <a:srgbClr val="212121"/>
                </a:solidFill>
                <a:latin typeface="Roboto"/>
              </a:rPr>
              <a:t>doi</a:t>
            </a:r>
            <a:r>
              <a:rPr lang="en-US" sz="1400" dirty="0">
                <a:solidFill>
                  <a:srgbClr val="212121"/>
                </a:solidFill>
                <a:latin typeface="Roboto"/>
              </a:rPr>
              <a:t>: 10.4250/jcvi.2020.0119. </a:t>
            </a:r>
            <a:r>
              <a:rPr lang="en-US" sz="1400" dirty="0" err="1">
                <a:solidFill>
                  <a:srgbClr val="212121"/>
                </a:solidFill>
                <a:latin typeface="Roboto"/>
              </a:rPr>
              <a:t>Epub</a:t>
            </a:r>
            <a:r>
              <a:rPr lang="en-US" sz="1400" dirty="0">
                <a:solidFill>
                  <a:srgbClr val="212121"/>
                </a:solidFill>
                <a:latin typeface="Roboto"/>
              </a:rPr>
              <a:t> 2020 Oct 27. PMID: 33605094; PMCID: PMC8099570.</a:t>
            </a:r>
            <a:endParaRPr lang="en-US" sz="1400" dirty="0"/>
          </a:p>
        </p:txBody>
      </p:sp>
    </p:spTree>
    <p:extLst>
      <p:ext uri="{BB962C8B-B14F-4D97-AF65-F5344CB8AC3E}">
        <p14:creationId xmlns:p14="http://schemas.microsoft.com/office/powerpoint/2010/main" val="3128124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CTA Protocols</a:t>
            </a:r>
          </a:p>
        </p:txBody>
      </p:sp>
      <p:sp>
        <p:nvSpPr>
          <p:cNvPr id="3" name="Content Placeholder 2"/>
          <p:cNvSpPr>
            <a:spLocks noGrp="1"/>
          </p:cNvSpPr>
          <p:nvPr>
            <p:ph idx="1"/>
          </p:nvPr>
        </p:nvSpPr>
        <p:spPr/>
        <p:txBody>
          <a:bodyPr>
            <a:normAutofit/>
          </a:bodyPr>
          <a:lstStyle/>
          <a:p>
            <a:r>
              <a:rPr lang="en-US" dirty="0"/>
              <a:t>Simultaneous injection of contrast into upper and lower limb veins leads to a more uniform distribution of contrast in the pulmonary arteries</a:t>
            </a:r>
          </a:p>
          <a:p>
            <a:pPr lvl="1"/>
            <a:r>
              <a:rPr lang="en-US" dirty="0"/>
              <a:t>*If right-to-left shunts due to fenestrations, attention should be paid to clear the air bubbles from the tubing to avoid the risk of embolic stroke*</a:t>
            </a:r>
          </a:p>
          <a:p>
            <a:endParaRPr lang="en-US" dirty="0"/>
          </a:p>
        </p:txBody>
      </p:sp>
      <p:sp>
        <p:nvSpPr>
          <p:cNvPr id="4" name="Rectangle 3"/>
          <p:cNvSpPr/>
          <p:nvPr/>
        </p:nvSpPr>
        <p:spPr>
          <a:xfrm>
            <a:off x="0" y="6341130"/>
            <a:ext cx="11915775" cy="523220"/>
          </a:xfrm>
          <a:prstGeom prst="rect">
            <a:avLst/>
          </a:prstGeom>
        </p:spPr>
        <p:txBody>
          <a:bodyPr wrap="square">
            <a:spAutoFit/>
          </a:bodyPr>
          <a:lstStyle/>
          <a:p>
            <a:r>
              <a:rPr lang="en-US" sz="1400" dirty="0">
                <a:solidFill>
                  <a:srgbClr val="212121"/>
                </a:solidFill>
                <a:latin typeface="Roboto"/>
              </a:rPr>
              <a:t>Kumar P, Bhatia M. Computed Tomography in the Evaluation of Fontan Circulation. J </a:t>
            </a:r>
            <a:r>
              <a:rPr lang="en-US" sz="1400" dirty="0" err="1">
                <a:solidFill>
                  <a:srgbClr val="212121"/>
                </a:solidFill>
                <a:latin typeface="Roboto"/>
              </a:rPr>
              <a:t>Cardiovasc</a:t>
            </a:r>
            <a:r>
              <a:rPr lang="en-US" sz="1400" dirty="0">
                <a:solidFill>
                  <a:srgbClr val="212121"/>
                </a:solidFill>
                <a:latin typeface="Roboto"/>
              </a:rPr>
              <a:t> Imaging. 2021 Apr;29(2):108-122. </a:t>
            </a:r>
            <a:r>
              <a:rPr lang="en-US" sz="1400" dirty="0" err="1">
                <a:solidFill>
                  <a:srgbClr val="212121"/>
                </a:solidFill>
                <a:latin typeface="Roboto"/>
              </a:rPr>
              <a:t>doi</a:t>
            </a:r>
            <a:r>
              <a:rPr lang="en-US" sz="1400" dirty="0">
                <a:solidFill>
                  <a:srgbClr val="212121"/>
                </a:solidFill>
                <a:latin typeface="Roboto"/>
              </a:rPr>
              <a:t>: 10.4250/jcvi.2020.0119. </a:t>
            </a:r>
            <a:r>
              <a:rPr lang="en-US" sz="1400" dirty="0" err="1">
                <a:solidFill>
                  <a:srgbClr val="212121"/>
                </a:solidFill>
                <a:latin typeface="Roboto"/>
              </a:rPr>
              <a:t>Epub</a:t>
            </a:r>
            <a:r>
              <a:rPr lang="en-US" sz="1400" dirty="0">
                <a:solidFill>
                  <a:srgbClr val="212121"/>
                </a:solidFill>
                <a:latin typeface="Roboto"/>
              </a:rPr>
              <a:t> 2020 Oct 27. PMID: 33605094; PMCID: PMC8099570.</a:t>
            </a:r>
            <a:endParaRPr lang="en-US" sz="1400" dirty="0"/>
          </a:p>
        </p:txBody>
      </p:sp>
    </p:spTree>
    <p:extLst>
      <p:ext uri="{BB962C8B-B14F-4D97-AF65-F5344CB8AC3E}">
        <p14:creationId xmlns:p14="http://schemas.microsoft.com/office/powerpoint/2010/main" val="1751729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Presentation- Continued</a:t>
            </a:r>
          </a:p>
        </p:txBody>
      </p:sp>
      <p:sp>
        <p:nvSpPr>
          <p:cNvPr id="4" name="Content Placeholder 3"/>
          <p:cNvSpPr>
            <a:spLocks noGrp="1"/>
          </p:cNvSpPr>
          <p:nvPr>
            <p:ph sz="half" idx="2"/>
          </p:nvPr>
        </p:nvSpPr>
        <p:spPr/>
        <p:txBody>
          <a:bodyPr/>
          <a:lstStyle/>
          <a:p>
            <a:r>
              <a:rPr lang="en-US" dirty="0"/>
              <a:t>Given IV fluids</a:t>
            </a:r>
          </a:p>
          <a:p>
            <a:r>
              <a:rPr lang="en-US" dirty="0"/>
              <a:t>Started on Norepinephrine</a:t>
            </a:r>
          </a:p>
          <a:p>
            <a:r>
              <a:rPr lang="en-US" dirty="0"/>
              <a:t>Started on antibiotics</a:t>
            </a:r>
          </a:p>
          <a:p>
            <a:r>
              <a:rPr lang="en-US" dirty="0"/>
              <a:t>Started on </a:t>
            </a:r>
            <a:r>
              <a:rPr lang="en-US" dirty="0" err="1"/>
              <a:t>tPA</a:t>
            </a:r>
            <a:endParaRPr lang="en-US" dirty="0"/>
          </a:p>
          <a:p>
            <a:endParaRPr lang="en-US" dirty="0"/>
          </a:p>
          <a:p>
            <a:r>
              <a:rPr lang="en-US" dirty="0"/>
              <a:t>Recommendations?</a:t>
            </a:r>
          </a:p>
        </p:txBody>
      </p:sp>
      <p:pic>
        <p:nvPicPr>
          <p:cNvPr id="5" name="Content Placeholder 3"/>
          <p:cNvPicPr>
            <a:picLocks noGrp="1" noChangeAspect="1"/>
          </p:cNvPicPr>
          <p:nvPr>
            <p:ph sz="half" idx="1"/>
          </p:nvPr>
        </p:nvPicPr>
        <p:blipFill>
          <a:blip r:embed="rId2"/>
          <a:stretch>
            <a:fillRect/>
          </a:stretch>
        </p:blipFill>
        <p:spPr>
          <a:xfrm>
            <a:off x="1839930" y="1825625"/>
            <a:ext cx="3178140" cy="4351338"/>
          </a:xfrm>
          <a:prstGeom prst="rect">
            <a:avLst/>
          </a:prstGeom>
        </p:spPr>
      </p:pic>
    </p:spTree>
    <p:extLst>
      <p:ext uri="{BB962C8B-B14F-4D97-AF65-F5344CB8AC3E}">
        <p14:creationId xmlns:p14="http://schemas.microsoft.com/office/powerpoint/2010/main" val="52238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48863" y="801666"/>
            <a:ext cx="9905473" cy="5262563"/>
          </a:xfrm>
          <a:prstGeom prst="rect">
            <a:avLst/>
          </a:prstGeom>
        </p:spPr>
      </p:pic>
    </p:spTree>
    <p:extLst>
      <p:ext uri="{BB962C8B-B14F-4D97-AF65-F5344CB8AC3E}">
        <p14:creationId xmlns:p14="http://schemas.microsoft.com/office/powerpoint/2010/main" val="2969924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50" y="2557462"/>
            <a:ext cx="5524500" cy="1743075"/>
          </a:xfrm>
          <a:prstGeom prst="rect">
            <a:avLst/>
          </a:prstGeom>
        </p:spPr>
      </p:pic>
    </p:spTree>
    <p:extLst>
      <p:ext uri="{BB962C8B-B14F-4D97-AF65-F5344CB8AC3E}">
        <p14:creationId xmlns:p14="http://schemas.microsoft.com/office/powerpoint/2010/main" val="3031042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Continued</a:t>
            </a:r>
          </a:p>
        </p:txBody>
      </p:sp>
      <p:sp>
        <p:nvSpPr>
          <p:cNvPr id="3" name="Content Placeholder 2"/>
          <p:cNvSpPr>
            <a:spLocks noGrp="1"/>
          </p:cNvSpPr>
          <p:nvPr>
            <p:ph idx="1"/>
          </p:nvPr>
        </p:nvSpPr>
        <p:spPr/>
        <p:txBody>
          <a:bodyPr>
            <a:normAutofit/>
          </a:bodyPr>
          <a:lstStyle/>
          <a:p>
            <a:r>
              <a:rPr lang="en-US" dirty="0"/>
              <a:t>ACHD provider discussed with local provider the possibility of presentation being secondary to only sepsis </a:t>
            </a:r>
          </a:p>
          <a:p>
            <a:pPr lvl="1"/>
            <a:r>
              <a:rPr lang="en-US" dirty="0"/>
              <a:t>Continued </a:t>
            </a:r>
            <a:r>
              <a:rPr lang="en-US" dirty="0">
                <a:solidFill>
                  <a:srgbClr val="FF0000"/>
                </a:solidFill>
              </a:rPr>
              <a:t>treatment with antibiotics and blood pressure support</a:t>
            </a:r>
          </a:p>
          <a:p>
            <a:r>
              <a:rPr lang="en-US" dirty="0"/>
              <a:t>Given approximately 30 minutes of thrombolytic therapy before discussion with ACHD provider</a:t>
            </a:r>
          </a:p>
          <a:p>
            <a:pPr lvl="1"/>
            <a:r>
              <a:rPr lang="en-US" dirty="0"/>
              <a:t>Decided to </a:t>
            </a:r>
            <a:r>
              <a:rPr lang="en-US" dirty="0">
                <a:solidFill>
                  <a:srgbClr val="FF0000"/>
                </a:solidFill>
              </a:rPr>
              <a:t>stop tPA</a:t>
            </a:r>
            <a:r>
              <a:rPr lang="en-US" dirty="0"/>
              <a:t> at that time </a:t>
            </a:r>
          </a:p>
          <a:p>
            <a:pPr lvl="1"/>
            <a:r>
              <a:rPr lang="en-US" dirty="0"/>
              <a:t>Left neck hematoma but no other bleeding complications   </a:t>
            </a:r>
          </a:p>
          <a:p>
            <a:r>
              <a:rPr lang="en-US" dirty="0">
                <a:solidFill>
                  <a:srgbClr val="FF0000"/>
                </a:solidFill>
              </a:rPr>
              <a:t>Amiodarone</a:t>
            </a:r>
            <a:r>
              <a:rPr lang="en-US" dirty="0"/>
              <a:t> for intra-atrial reentrant tachycardia</a:t>
            </a:r>
          </a:p>
          <a:p>
            <a:r>
              <a:rPr lang="en-US" dirty="0"/>
              <a:t>Permissive hypoxemia to </a:t>
            </a:r>
            <a:r>
              <a:rPr lang="en-US" dirty="0">
                <a:solidFill>
                  <a:srgbClr val="FF0000"/>
                </a:solidFill>
              </a:rPr>
              <a:t>baseline oxygen saturation of 86-89% </a:t>
            </a:r>
          </a:p>
        </p:txBody>
      </p:sp>
    </p:spTree>
    <p:extLst>
      <p:ext uri="{BB962C8B-B14F-4D97-AF65-F5344CB8AC3E}">
        <p14:creationId xmlns:p14="http://schemas.microsoft.com/office/powerpoint/2010/main" val="2865100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298A-D8FF-5F01-3513-F11D9D06977F}"/>
              </a:ext>
            </a:extLst>
          </p:cNvPr>
          <p:cNvSpPr>
            <a:spLocks noGrp="1"/>
          </p:cNvSpPr>
          <p:nvPr>
            <p:ph type="title"/>
          </p:nvPr>
        </p:nvSpPr>
        <p:spPr/>
        <p:txBody>
          <a:bodyPr/>
          <a:lstStyle/>
          <a:p>
            <a:r>
              <a:rPr lang="en-US" dirty="0"/>
              <a:t>Pitfalls in the Fontan Evaluation- Summary</a:t>
            </a:r>
          </a:p>
        </p:txBody>
      </p:sp>
      <p:sp>
        <p:nvSpPr>
          <p:cNvPr id="3" name="Content Placeholder 2">
            <a:extLst>
              <a:ext uri="{FF2B5EF4-FFF2-40B4-BE49-F238E27FC236}">
                <a16:creationId xmlns:a16="http://schemas.microsoft.com/office/drawing/2014/main" id="{DAC42EBA-DE07-5D24-120E-6C321A8D2163}"/>
              </a:ext>
            </a:extLst>
          </p:cNvPr>
          <p:cNvSpPr>
            <a:spLocks noGrp="1"/>
          </p:cNvSpPr>
          <p:nvPr>
            <p:ph idx="1"/>
          </p:nvPr>
        </p:nvSpPr>
        <p:spPr/>
        <p:txBody>
          <a:bodyPr/>
          <a:lstStyle/>
          <a:p>
            <a:r>
              <a:rPr lang="en-US" dirty="0"/>
              <a:t>Hypoxemia</a:t>
            </a:r>
          </a:p>
          <a:p>
            <a:pPr lvl="1"/>
            <a:r>
              <a:rPr lang="en-US" dirty="0"/>
              <a:t>What’s their baseline oxygen saturation? (Or </a:t>
            </a:r>
            <a:r>
              <a:rPr lang="en-US" dirty="0" err="1"/>
              <a:t>Hgb</a:t>
            </a:r>
            <a:r>
              <a:rPr lang="en-US" dirty="0"/>
              <a:t>/HCT)</a:t>
            </a:r>
          </a:p>
          <a:p>
            <a:r>
              <a:rPr lang="en-US" dirty="0"/>
              <a:t>Hypotension</a:t>
            </a:r>
          </a:p>
          <a:p>
            <a:pPr lvl="1"/>
            <a:r>
              <a:rPr lang="en-US" dirty="0"/>
              <a:t>Is this blood pressure a true reflection of perfusion?</a:t>
            </a:r>
          </a:p>
          <a:p>
            <a:r>
              <a:rPr lang="en-US" dirty="0"/>
              <a:t>Tachycardia</a:t>
            </a:r>
          </a:p>
          <a:p>
            <a:pPr lvl="1"/>
            <a:r>
              <a:rPr lang="en-US" dirty="0"/>
              <a:t>Is it really sinus tachycardia rhythm or is it IART?</a:t>
            </a:r>
          </a:p>
          <a:p>
            <a:r>
              <a:rPr lang="en-US" dirty="0"/>
              <a:t>Pulmonary Embolism Evaluation</a:t>
            </a:r>
          </a:p>
          <a:p>
            <a:pPr lvl="1"/>
            <a:r>
              <a:rPr lang="en-US" dirty="0"/>
              <a:t>Did the contrast mix appropriately using an adjusted protocols?</a:t>
            </a:r>
          </a:p>
          <a:p>
            <a:endParaRPr lang="en-US" dirty="0"/>
          </a:p>
        </p:txBody>
      </p:sp>
    </p:spTree>
    <p:extLst>
      <p:ext uri="{BB962C8B-B14F-4D97-AF65-F5344CB8AC3E}">
        <p14:creationId xmlns:p14="http://schemas.microsoft.com/office/powerpoint/2010/main" val="609906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Fontan Sequelae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92359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69" name="Picture 2" descr="Links To And Excerpts From PedsCases Single Ventricle Physiology Episode 3:  Management - Tom Wade MD">
            <a:extLst>
              <a:ext uri="{FF2B5EF4-FFF2-40B4-BE49-F238E27FC236}">
                <a16:creationId xmlns:a16="http://schemas.microsoft.com/office/drawing/2014/main" id="{52B12BE7-F6A7-F240-9C07-642EE5305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488" y="0"/>
            <a:ext cx="5405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390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liver?</a:t>
            </a:r>
          </a:p>
        </p:txBody>
      </p:sp>
      <p:grpSp>
        <p:nvGrpSpPr>
          <p:cNvPr id="56" name="Group 55"/>
          <p:cNvGrpSpPr/>
          <p:nvPr/>
        </p:nvGrpSpPr>
        <p:grpSpPr>
          <a:xfrm>
            <a:off x="1239438" y="1540818"/>
            <a:ext cx="9629763" cy="5170036"/>
            <a:chOff x="1239438" y="1540818"/>
            <a:chExt cx="9629763" cy="5170036"/>
          </a:xfrm>
        </p:grpSpPr>
        <p:sp>
          <p:nvSpPr>
            <p:cNvPr id="36" name="TextBox 100"/>
            <p:cNvSpPr txBox="1">
              <a:spLocks noChangeArrowheads="1"/>
            </p:cNvSpPr>
            <p:nvPr/>
          </p:nvSpPr>
          <p:spPr bwMode="auto">
            <a:xfrm>
              <a:off x="4768563" y="6310744"/>
              <a:ext cx="2366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Systemic arterial bed</a:t>
              </a:r>
            </a:p>
          </p:txBody>
        </p:sp>
        <p:grpSp>
          <p:nvGrpSpPr>
            <p:cNvPr id="4" name="Group 38"/>
            <p:cNvGrpSpPr>
              <a:grpSpLocks/>
            </p:cNvGrpSpPr>
            <p:nvPr/>
          </p:nvGrpSpPr>
          <p:grpSpPr bwMode="auto">
            <a:xfrm>
              <a:off x="9099212" y="2977104"/>
              <a:ext cx="1397349" cy="1622553"/>
              <a:chOff x="6248400" y="2667000"/>
              <a:chExt cx="1564821" cy="2240692"/>
            </a:xfrm>
          </p:grpSpPr>
          <p:sp>
            <p:nvSpPr>
              <p:cNvPr id="5" name="Rectangle 14"/>
              <p:cNvSpPr>
                <a:spLocks noChangeArrowheads="1"/>
              </p:cNvSpPr>
              <p:nvPr/>
            </p:nvSpPr>
            <p:spPr bwMode="auto">
              <a:xfrm>
                <a:off x="6248400" y="2667000"/>
                <a:ext cx="1564821" cy="224069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Freeform 15"/>
              <p:cNvSpPr>
                <a:spLocks/>
              </p:cNvSpPr>
              <p:nvPr/>
            </p:nvSpPr>
            <p:spPr bwMode="auto">
              <a:xfrm>
                <a:off x="6248400" y="3523735"/>
                <a:ext cx="688521" cy="395416"/>
              </a:xfrm>
              <a:custGeom>
                <a:avLst/>
                <a:gdLst>
                  <a:gd name="T0" fmla="*/ 0 w 336"/>
                  <a:gd name="T1" fmla="*/ 0 h 384"/>
                  <a:gd name="T2" fmla="*/ 192 w 336"/>
                  <a:gd name="T3" fmla="*/ 96 h 384"/>
                  <a:gd name="T4" fmla="*/ 288 w 336"/>
                  <a:gd name="T5" fmla="*/ 240 h 384"/>
                  <a:gd name="T6" fmla="*/ 336 w 336"/>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384">
                    <a:moveTo>
                      <a:pt x="0" y="0"/>
                    </a:moveTo>
                    <a:cubicBezTo>
                      <a:pt x="72" y="28"/>
                      <a:pt x="144" y="56"/>
                      <a:pt x="192" y="96"/>
                    </a:cubicBezTo>
                    <a:cubicBezTo>
                      <a:pt x="240" y="136"/>
                      <a:pt x="264" y="192"/>
                      <a:pt x="288" y="240"/>
                    </a:cubicBezTo>
                    <a:cubicBezTo>
                      <a:pt x="312" y="288"/>
                      <a:pt x="328" y="360"/>
                      <a:pt x="336" y="384"/>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16"/>
              <p:cNvSpPr>
                <a:spLocks/>
              </p:cNvSpPr>
              <p:nvPr/>
            </p:nvSpPr>
            <p:spPr bwMode="auto">
              <a:xfrm>
                <a:off x="7124700" y="3523735"/>
                <a:ext cx="688521" cy="395416"/>
              </a:xfrm>
              <a:custGeom>
                <a:avLst/>
                <a:gdLst>
                  <a:gd name="T0" fmla="*/ 480 w 480"/>
                  <a:gd name="T1" fmla="*/ 0 h 288"/>
                  <a:gd name="T2" fmla="*/ 192 w 480"/>
                  <a:gd name="T3" fmla="*/ 48 h 288"/>
                  <a:gd name="T4" fmla="*/ 0 w 480"/>
                  <a:gd name="T5" fmla="*/ 288 h 288"/>
                  <a:gd name="T6" fmla="*/ 0 60000 65536"/>
                  <a:gd name="T7" fmla="*/ 0 60000 65536"/>
                  <a:gd name="T8" fmla="*/ 0 60000 65536"/>
                </a:gdLst>
                <a:ahLst/>
                <a:cxnLst>
                  <a:cxn ang="T6">
                    <a:pos x="T0" y="T1"/>
                  </a:cxn>
                  <a:cxn ang="T7">
                    <a:pos x="T2" y="T3"/>
                  </a:cxn>
                  <a:cxn ang="T8">
                    <a:pos x="T4" y="T5"/>
                  </a:cxn>
                </a:cxnLst>
                <a:rect l="0" t="0" r="r" b="b"/>
                <a:pathLst>
                  <a:path w="480" h="288">
                    <a:moveTo>
                      <a:pt x="480" y="0"/>
                    </a:moveTo>
                    <a:cubicBezTo>
                      <a:pt x="376" y="0"/>
                      <a:pt x="272" y="0"/>
                      <a:pt x="192" y="48"/>
                    </a:cubicBezTo>
                    <a:cubicBezTo>
                      <a:pt x="112" y="96"/>
                      <a:pt x="32" y="248"/>
                      <a:pt x="0" y="288"/>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 name="Line 3"/>
            <p:cNvSpPr>
              <a:spLocks noChangeShapeType="1"/>
            </p:cNvSpPr>
            <p:nvPr/>
          </p:nvSpPr>
          <p:spPr bwMode="auto">
            <a:xfrm>
              <a:off x="2084439" y="1586344"/>
              <a:ext cx="0" cy="4404074"/>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4"/>
            <p:cNvSpPr>
              <a:spLocks noChangeShapeType="1"/>
            </p:cNvSpPr>
            <p:nvPr/>
          </p:nvSpPr>
          <p:spPr bwMode="auto">
            <a:xfrm>
              <a:off x="2468810" y="2590782"/>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a:off x="2468810" y="1586344"/>
              <a:ext cx="0" cy="69538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2468810" y="2281724"/>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4"/>
            <p:cNvSpPr>
              <a:spLocks noChangeShapeType="1"/>
            </p:cNvSpPr>
            <p:nvPr/>
          </p:nvSpPr>
          <p:spPr bwMode="auto">
            <a:xfrm>
              <a:off x="2468810" y="5713440"/>
              <a:ext cx="2402319"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4"/>
            <p:cNvSpPr>
              <a:spLocks noChangeShapeType="1"/>
            </p:cNvSpPr>
            <p:nvPr/>
          </p:nvSpPr>
          <p:spPr bwMode="auto">
            <a:xfrm>
              <a:off x="2084439" y="5990418"/>
              <a:ext cx="2786690"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9"/>
            <p:cNvSpPr>
              <a:spLocks noChangeShapeType="1"/>
            </p:cNvSpPr>
            <p:nvPr/>
          </p:nvSpPr>
          <p:spPr bwMode="auto">
            <a:xfrm>
              <a:off x="6985170" y="2281724"/>
              <a:ext cx="297887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a:off x="9964045" y="4599658"/>
              <a:ext cx="0" cy="139076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4"/>
            <p:cNvSpPr>
              <a:spLocks noChangeShapeType="1"/>
            </p:cNvSpPr>
            <p:nvPr/>
          </p:nvSpPr>
          <p:spPr bwMode="auto">
            <a:xfrm>
              <a:off x="8714840" y="5686994"/>
              <a:ext cx="925618" cy="797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4"/>
            <p:cNvSpPr>
              <a:spLocks noChangeShapeType="1"/>
            </p:cNvSpPr>
            <p:nvPr/>
          </p:nvSpPr>
          <p:spPr bwMode="auto">
            <a:xfrm>
              <a:off x="6985170" y="5990418"/>
              <a:ext cx="297887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9"/>
            <p:cNvSpPr>
              <a:spLocks noChangeShapeType="1"/>
            </p:cNvSpPr>
            <p:nvPr/>
          </p:nvSpPr>
          <p:spPr bwMode="auto">
            <a:xfrm>
              <a:off x="6999184" y="2590782"/>
              <a:ext cx="2620528"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3"/>
            <p:cNvSpPr>
              <a:spLocks noChangeShapeType="1"/>
            </p:cNvSpPr>
            <p:nvPr/>
          </p:nvSpPr>
          <p:spPr bwMode="auto">
            <a:xfrm flipH="1">
              <a:off x="9619711" y="4599658"/>
              <a:ext cx="12010" cy="575651"/>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9"/>
            <p:cNvSpPr>
              <a:spLocks noChangeShapeType="1"/>
            </p:cNvSpPr>
            <p:nvPr/>
          </p:nvSpPr>
          <p:spPr bwMode="auto">
            <a:xfrm flipV="1">
              <a:off x="9964045" y="2281724"/>
              <a:ext cx="0" cy="69538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9"/>
            <p:cNvSpPr>
              <a:spLocks noChangeShapeType="1"/>
            </p:cNvSpPr>
            <p:nvPr/>
          </p:nvSpPr>
          <p:spPr bwMode="auto">
            <a:xfrm flipV="1">
              <a:off x="9619712" y="2572052"/>
              <a:ext cx="12012" cy="40505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3"/>
            <p:cNvSpPr>
              <a:spLocks noChangeShapeType="1"/>
            </p:cNvSpPr>
            <p:nvPr/>
          </p:nvSpPr>
          <p:spPr bwMode="auto">
            <a:xfrm>
              <a:off x="2454796" y="2572052"/>
              <a:ext cx="12296" cy="1311773"/>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3" name="Group 86"/>
            <p:cNvGrpSpPr>
              <a:grpSpLocks/>
            </p:cNvGrpSpPr>
            <p:nvPr/>
          </p:nvGrpSpPr>
          <p:grpSpPr bwMode="auto">
            <a:xfrm>
              <a:off x="4871129" y="1972666"/>
              <a:ext cx="2114041" cy="927173"/>
              <a:chOff x="3962400" y="1981200"/>
              <a:chExt cx="1676400" cy="914400"/>
            </a:xfrm>
          </p:grpSpPr>
          <p:sp>
            <p:nvSpPr>
              <p:cNvPr id="24" name="Rectangle 23"/>
              <p:cNvSpPr/>
              <p:nvPr/>
            </p:nvSpPr>
            <p:spPr>
              <a:xfrm>
                <a:off x="3962400" y="1981200"/>
                <a:ext cx="8382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4800600" y="1981200"/>
                <a:ext cx="8382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4137025" y="21336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4146550" y="2395538"/>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4157663" y="26670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87"/>
            <p:cNvGrpSpPr>
              <a:grpSpLocks/>
            </p:cNvGrpSpPr>
            <p:nvPr/>
          </p:nvGrpSpPr>
          <p:grpSpPr bwMode="auto">
            <a:xfrm>
              <a:off x="4885143" y="5383571"/>
              <a:ext cx="2114041" cy="927173"/>
              <a:chOff x="3962400" y="1981200"/>
              <a:chExt cx="1676400" cy="914400"/>
            </a:xfrm>
          </p:grpSpPr>
          <p:sp>
            <p:nvSpPr>
              <p:cNvPr id="30" name="Rectangle 29"/>
              <p:cNvSpPr/>
              <p:nvPr/>
            </p:nvSpPr>
            <p:spPr>
              <a:xfrm>
                <a:off x="3962400" y="1981200"/>
                <a:ext cx="838200" cy="9144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4800600" y="1981200"/>
                <a:ext cx="838200" cy="9144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4137025" y="21336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4146550" y="2395537"/>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4157662" y="2667000"/>
                <a:ext cx="1295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TextBox 93"/>
            <p:cNvSpPr txBox="1">
              <a:spLocks noChangeArrowheads="1"/>
            </p:cNvSpPr>
            <p:nvPr/>
          </p:nvSpPr>
          <p:spPr bwMode="auto">
            <a:xfrm>
              <a:off x="4965611" y="1540818"/>
              <a:ext cx="1771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bed</a:t>
              </a:r>
            </a:p>
          </p:txBody>
        </p:sp>
        <p:cxnSp>
          <p:nvCxnSpPr>
            <p:cNvPr id="37" name="Straight Arrow Connector 36"/>
            <p:cNvCxnSpPr/>
            <p:nvPr/>
          </p:nvCxnSpPr>
          <p:spPr>
            <a:xfrm>
              <a:off x="7177355" y="2436253"/>
              <a:ext cx="2306226"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9771860" y="2436253"/>
              <a:ext cx="0" cy="38632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771861" y="4745637"/>
              <a:ext cx="17377" cy="109025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158884" y="5835889"/>
              <a:ext cx="2460828" cy="854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276624" y="5869693"/>
              <a:ext cx="2498412"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276624" y="2436253"/>
              <a:ext cx="0" cy="324510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276624" y="1586344"/>
              <a:ext cx="0" cy="618116"/>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564903" y="2436253"/>
              <a:ext cx="2114041"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45" name="TextBox 151"/>
            <p:cNvSpPr txBox="1">
              <a:spLocks noChangeArrowheads="1"/>
            </p:cNvSpPr>
            <p:nvPr/>
          </p:nvSpPr>
          <p:spPr bwMode="auto">
            <a:xfrm>
              <a:off x="7369542" y="1903451"/>
              <a:ext cx="1909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veins</a:t>
              </a:r>
            </a:p>
          </p:txBody>
        </p:sp>
        <p:sp>
          <p:nvSpPr>
            <p:cNvPr id="46" name="TextBox 152"/>
            <p:cNvSpPr txBox="1">
              <a:spLocks noChangeArrowheads="1"/>
            </p:cNvSpPr>
            <p:nvPr/>
          </p:nvSpPr>
          <p:spPr bwMode="auto">
            <a:xfrm>
              <a:off x="2693422" y="1904108"/>
              <a:ext cx="2529037"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Pulmonary artery</a:t>
              </a:r>
            </a:p>
          </p:txBody>
        </p:sp>
        <p:sp>
          <p:nvSpPr>
            <p:cNvPr id="47" name="TextBox 154"/>
            <p:cNvSpPr txBox="1">
              <a:spLocks noChangeArrowheads="1"/>
            </p:cNvSpPr>
            <p:nvPr/>
          </p:nvSpPr>
          <p:spPr bwMode="auto">
            <a:xfrm>
              <a:off x="1536670" y="3529827"/>
              <a:ext cx="666686"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IVC</a:t>
              </a:r>
            </a:p>
          </p:txBody>
        </p:sp>
        <p:sp>
          <p:nvSpPr>
            <p:cNvPr id="48" name="TextBox 155"/>
            <p:cNvSpPr txBox="1">
              <a:spLocks noChangeArrowheads="1"/>
            </p:cNvSpPr>
            <p:nvPr/>
          </p:nvSpPr>
          <p:spPr bwMode="auto">
            <a:xfrm>
              <a:off x="1239438" y="2664294"/>
              <a:ext cx="1145291"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Fontan</a:t>
              </a:r>
            </a:p>
          </p:txBody>
        </p:sp>
        <p:sp>
          <p:nvSpPr>
            <p:cNvPr id="49" name="TextBox 156"/>
            <p:cNvSpPr txBox="1">
              <a:spLocks noChangeArrowheads="1"/>
            </p:cNvSpPr>
            <p:nvPr/>
          </p:nvSpPr>
          <p:spPr bwMode="auto">
            <a:xfrm>
              <a:off x="1459773" y="1628828"/>
              <a:ext cx="733232" cy="40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SVC</a:t>
              </a:r>
            </a:p>
          </p:txBody>
        </p:sp>
        <p:sp>
          <p:nvSpPr>
            <p:cNvPr id="50" name="TextBox 158"/>
            <p:cNvSpPr txBox="1">
              <a:spLocks noChangeArrowheads="1"/>
            </p:cNvSpPr>
            <p:nvPr/>
          </p:nvSpPr>
          <p:spPr bwMode="auto">
            <a:xfrm>
              <a:off x="10104183" y="4962239"/>
              <a:ext cx="7650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000" dirty="0"/>
                <a:t>Aorta</a:t>
              </a:r>
            </a:p>
          </p:txBody>
        </p:sp>
      </p:grpSp>
      <p:sp>
        <p:nvSpPr>
          <p:cNvPr id="51" name="Freeform 50"/>
          <p:cNvSpPr/>
          <p:nvPr/>
        </p:nvSpPr>
        <p:spPr>
          <a:xfrm>
            <a:off x="3832972" y="3504097"/>
            <a:ext cx="2057400" cy="1246188"/>
          </a:xfrm>
          <a:custGeom>
            <a:avLst/>
            <a:gdLst>
              <a:gd name="connsiteX0" fmla="*/ 12457 w 2072611"/>
              <a:gd name="connsiteY0" fmla="*/ 1090670 h 1399143"/>
              <a:gd name="connsiteX1" fmla="*/ 23474 w 2072611"/>
              <a:gd name="connsiteY1" fmla="*/ 727114 h 1399143"/>
              <a:gd name="connsiteX2" fmla="*/ 34491 w 2072611"/>
              <a:gd name="connsiteY2" fmla="*/ 661012 h 1399143"/>
              <a:gd name="connsiteX3" fmla="*/ 45508 w 2072611"/>
              <a:gd name="connsiteY3" fmla="*/ 506776 h 1399143"/>
              <a:gd name="connsiteX4" fmla="*/ 56524 w 2072611"/>
              <a:gd name="connsiteY4" fmla="*/ 451692 h 1399143"/>
              <a:gd name="connsiteX5" fmla="*/ 67541 w 2072611"/>
              <a:gd name="connsiteY5" fmla="*/ 363557 h 1399143"/>
              <a:gd name="connsiteX6" fmla="*/ 89575 w 2072611"/>
              <a:gd name="connsiteY6" fmla="*/ 297456 h 1399143"/>
              <a:gd name="connsiteX7" fmla="*/ 111609 w 2072611"/>
              <a:gd name="connsiteY7" fmla="*/ 231355 h 1399143"/>
              <a:gd name="connsiteX8" fmla="*/ 122626 w 2072611"/>
              <a:gd name="connsiteY8" fmla="*/ 198304 h 1399143"/>
              <a:gd name="connsiteX9" fmla="*/ 155676 w 2072611"/>
              <a:gd name="connsiteY9" fmla="*/ 176270 h 1399143"/>
              <a:gd name="connsiteX10" fmla="*/ 221777 w 2072611"/>
              <a:gd name="connsiteY10" fmla="*/ 121186 h 1399143"/>
              <a:gd name="connsiteX11" fmla="*/ 232794 w 2072611"/>
              <a:gd name="connsiteY11" fmla="*/ 88135 h 1399143"/>
              <a:gd name="connsiteX12" fmla="*/ 276862 w 2072611"/>
              <a:gd name="connsiteY12" fmla="*/ 77119 h 1399143"/>
              <a:gd name="connsiteX13" fmla="*/ 342963 w 2072611"/>
              <a:gd name="connsiteY13" fmla="*/ 55085 h 1399143"/>
              <a:gd name="connsiteX14" fmla="*/ 376014 w 2072611"/>
              <a:gd name="connsiteY14" fmla="*/ 44068 h 1399143"/>
              <a:gd name="connsiteX15" fmla="*/ 442115 w 2072611"/>
              <a:gd name="connsiteY15" fmla="*/ 33051 h 1399143"/>
              <a:gd name="connsiteX16" fmla="*/ 585334 w 2072611"/>
              <a:gd name="connsiteY16" fmla="*/ 0 h 1399143"/>
              <a:gd name="connsiteX17" fmla="*/ 1345498 w 2072611"/>
              <a:gd name="connsiteY17" fmla="*/ 11017 h 1399143"/>
              <a:gd name="connsiteX18" fmla="*/ 1378548 w 2072611"/>
              <a:gd name="connsiteY18" fmla="*/ 22034 h 1399143"/>
              <a:gd name="connsiteX19" fmla="*/ 1477700 w 2072611"/>
              <a:gd name="connsiteY19" fmla="*/ 33051 h 1399143"/>
              <a:gd name="connsiteX20" fmla="*/ 1554818 w 2072611"/>
              <a:gd name="connsiteY20" fmla="*/ 55085 h 1399143"/>
              <a:gd name="connsiteX21" fmla="*/ 1620920 w 2072611"/>
              <a:gd name="connsiteY21" fmla="*/ 110169 h 1399143"/>
              <a:gd name="connsiteX22" fmla="*/ 1687021 w 2072611"/>
              <a:gd name="connsiteY22" fmla="*/ 132203 h 1399143"/>
              <a:gd name="connsiteX23" fmla="*/ 1786173 w 2072611"/>
              <a:gd name="connsiteY23" fmla="*/ 176270 h 1399143"/>
              <a:gd name="connsiteX24" fmla="*/ 1819223 w 2072611"/>
              <a:gd name="connsiteY24" fmla="*/ 187287 h 1399143"/>
              <a:gd name="connsiteX25" fmla="*/ 1918375 w 2072611"/>
              <a:gd name="connsiteY25" fmla="*/ 242372 h 1399143"/>
              <a:gd name="connsiteX26" fmla="*/ 1962442 w 2072611"/>
              <a:gd name="connsiteY26" fmla="*/ 253388 h 1399143"/>
              <a:gd name="connsiteX27" fmla="*/ 2028544 w 2072611"/>
              <a:gd name="connsiteY27" fmla="*/ 275422 h 1399143"/>
              <a:gd name="connsiteX28" fmla="*/ 2050577 w 2072611"/>
              <a:gd name="connsiteY28" fmla="*/ 308473 h 1399143"/>
              <a:gd name="connsiteX29" fmla="*/ 2072611 w 2072611"/>
              <a:gd name="connsiteY29" fmla="*/ 407625 h 1399143"/>
              <a:gd name="connsiteX30" fmla="*/ 2061594 w 2072611"/>
              <a:gd name="connsiteY30" fmla="*/ 694063 h 1399143"/>
              <a:gd name="connsiteX31" fmla="*/ 2028544 w 2072611"/>
              <a:gd name="connsiteY31" fmla="*/ 771181 h 1399143"/>
              <a:gd name="connsiteX32" fmla="*/ 2006510 w 2072611"/>
              <a:gd name="connsiteY32" fmla="*/ 837282 h 1399143"/>
              <a:gd name="connsiteX33" fmla="*/ 1940409 w 2072611"/>
              <a:gd name="connsiteY33" fmla="*/ 892367 h 1399143"/>
              <a:gd name="connsiteX34" fmla="*/ 1653970 w 2072611"/>
              <a:gd name="connsiteY34" fmla="*/ 936434 h 1399143"/>
              <a:gd name="connsiteX35" fmla="*/ 1246346 w 2072611"/>
              <a:gd name="connsiteY35" fmla="*/ 947451 h 1399143"/>
              <a:gd name="connsiteX36" fmla="*/ 1213295 w 2072611"/>
              <a:gd name="connsiteY36" fmla="*/ 958468 h 1399143"/>
              <a:gd name="connsiteX37" fmla="*/ 1125161 w 2072611"/>
              <a:gd name="connsiteY37" fmla="*/ 980502 h 1399143"/>
              <a:gd name="connsiteX38" fmla="*/ 1092110 w 2072611"/>
              <a:gd name="connsiteY38" fmla="*/ 1002535 h 1399143"/>
              <a:gd name="connsiteX39" fmla="*/ 1081093 w 2072611"/>
              <a:gd name="connsiteY39" fmla="*/ 1046603 h 1399143"/>
              <a:gd name="connsiteX40" fmla="*/ 1037026 w 2072611"/>
              <a:gd name="connsiteY40" fmla="*/ 1112704 h 1399143"/>
              <a:gd name="connsiteX41" fmla="*/ 948891 w 2072611"/>
              <a:gd name="connsiteY41" fmla="*/ 1189822 h 1399143"/>
              <a:gd name="connsiteX42" fmla="*/ 860756 w 2072611"/>
              <a:gd name="connsiteY42" fmla="*/ 1211856 h 1399143"/>
              <a:gd name="connsiteX43" fmla="*/ 794654 w 2072611"/>
              <a:gd name="connsiteY43" fmla="*/ 1255923 h 1399143"/>
              <a:gd name="connsiteX44" fmla="*/ 728553 w 2072611"/>
              <a:gd name="connsiteY44" fmla="*/ 1299991 h 1399143"/>
              <a:gd name="connsiteX45" fmla="*/ 695503 w 2072611"/>
              <a:gd name="connsiteY45" fmla="*/ 1322025 h 1399143"/>
              <a:gd name="connsiteX46" fmla="*/ 662452 w 2072611"/>
              <a:gd name="connsiteY46" fmla="*/ 1333041 h 1399143"/>
              <a:gd name="connsiteX47" fmla="*/ 596351 w 2072611"/>
              <a:gd name="connsiteY47" fmla="*/ 1377109 h 1399143"/>
              <a:gd name="connsiteX48" fmla="*/ 530250 w 2072611"/>
              <a:gd name="connsiteY48" fmla="*/ 1399143 h 1399143"/>
              <a:gd name="connsiteX49" fmla="*/ 276862 w 2072611"/>
              <a:gd name="connsiteY49" fmla="*/ 1388126 h 1399143"/>
              <a:gd name="connsiteX50" fmla="*/ 243811 w 2072611"/>
              <a:gd name="connsiteY50" fmla="*/ 1366092 h 1399143"/>
              <a:gd name="connsiteX51" fmla="*/ 199744 w 2072611"/>
              <a:gd name="connsiteY51" fmla="*/ 1355075 h 1399143"/>
              <a:gd name="connsiteX52" fmla="*/ 166693 w 2072611"/>
              <a:gd name="connsiteY52" fmla="*/ 1344058 h 1399143"/>
              <a:gd name="connsiteX53" fmla="*/ 122626 w 2072611"/>
              <a:gd name="connsiteY53" fmla="*/ 1277957 h 1399143"/>
              <a:gd name="connsiteX54" fmla="*/ 56524 w 2072611"/>
              <a:gd name="connsiteY54" fmla="*/ 1244906 h 1399143"/>
              <a:gd name="connsiteX55" fmla="*/ 1440 w 2072611"/>
              <a:gd name="connsiteY55" fmla="*/ 1145755 h 1399143"/>
              <a:gd name="connsiteX56" fmla="*/ 12457 w 2072611"/>
              <a:gd name="connsiteY56" fmla="*/ 1090670 h 139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72611" h="1399143">
                <a:moveTo>
                  <a:pt x="12457" y="1090670"/>
                </a:moveTo>
                <a:cubicBezTo>
                  <a:pt x="16129" y="1020897"/>
                  <a:pt x="17265" y="848196"/>
                  <a:pt x="23474" y="727114"/>
                </a:cubicBezTo>
                <a:cubicBezTo>
                  <a:pt x="24618" y="704805"/>
                  <a:pt x="32268" y="683239"/>
                  <a:pt x="34491" y="661012"/>
                </a:cubicBezTo>
                <a:cubicBezTo>
                  <a:pt x="39620" y="609725"/>
                  <a:pt x="40112" y="558036"/>
                  <a:pt x="45508" y="506776"/>
                </a:cubicBezTo>
                <a:cubicBezTo>
                  <a:pt x="47468" y="488154"/>
                  <a:pt x="53677" y="470199"/>
                  <a:pt x="56524" y="451692"/>
                </a:cubicBezTo>
                <a:cubicBezTo>
                  <a:pt x="61026" y="422429"/>
                  <a:pt x="61337" y="392507"/>
                  <a:pt x="67541" y="363557"/>
                </a:cubicBezTo>
                <a:cubicBezTo>
                  <a:pt x="72407" y="340847"/>
                  <a:pt x="82230" y="319490"/>
                  <a:pt x="89575" y="297456"/>
                </a:cubicBezTo>
                <a:lnTo>
                  <a:pt x="111609" y="231355"/>
                </a:lnTo>
                <a:cubicBezTo>
                  <a:pt x="115281" y="220338"/>
                  <a:pt x="112964" y="204746"/>
                  <a:pt x="122626" y="198304"/>
                </a:cubicBezTo>
                <a:cubicBezTo>
                  <a:pt x="133643" y="190959"/>
                  <a:pt x="145504" y="184746"/>
                  <a:pt x="155676" y="176270"/>
                </a:cubicBezTo>
                <a:cubicBezTo>
                  <a:pt x="240502" y="105582"/>
                  <a:pt x="139720" y="175892"/>
                  <a:pt x="221777" y="121186"/>
                </a:cubicBezTo>
                <a:cubicBezTo>
                  <a:pt x="225449" y="110169"/>
                  <a:pt x="223726" y="95389"/>
                  <a:pt x="232794" y="88135"/>
                </a:cubicBezTo>
                <a:cubicBezTo>
                  <a:pt x="244618" y="78676"/>
                  <a:pt x="262359" y="81470"/>
                  <a:pt x="276862" y="77119"/>
                </a:cubicBezTo>
                <a:cubicBezTo>
                  <a:pt x="299108" y="70445"/>
                  <a:pt x="320929" y="62430"/>
                  <a:pt x="342963" y="55085"/>
                </a:cubicBezTo>
                <a:cubicBezTo>
                  <a:pt x="353980" y="51413"/>
                  <a:pt x="364559" y="45977"/>
                  <a:pt x="376014" y="44068"/>
                </a:cubicBezTo>
                <a:lnTo>
                  <a:pt x="442115" y="33051"/>
                </a:lnTo>
                <a:cubicBezTo>
                  <a:pt x="532850" y="2805"/>
                  <a:pt x="485224" y="14302"/>
                  <a:pt x="585334" y="0"/>
                </a:cubicBezTo>
                <a:lnTo>
                  <a:pt x="1345498" y="11017"/>
                </a:lnTo>
                <a:cubicBezTo>
                  <a:pt x="1357106" y="11339"/>
                  <a:pt x="1367093" y="20125"/>
                  <a:pt x="1378548" y="22034"/>
                </a:cubicBezTo>
                <a:cubicBezTo>
                  <a:pt x="1411350" y="27501"/>
                  <a:pt x="1444649" y="29379"/>
                  <a:pt x="1477700" y="33051"/>
                </a:cubicBezTo>
                <a:cubicBezTo>
                  <a:pt x="1483578" y="34520"/>
                  <a:pt x="1545334" y="48762"/>
                  <a:pt x="1554818" y="55085"/>
                </a:cubicBezTo>
                <a:cubicBezTo>
                  <a:pt x="1606705" y="89676"/>
                  <a:pt x="1566855" y="86140"/>
                  <a:pt x="1620920" y="110169"/>
                </a:cubicBezTo>
                <a:cubicBezTo>
                  <a:pt x="1642144" y="119602"/>
                  <a:pt x="1687021" y="132203"/>
                  <a:pt x="1687021" y="132203"/>
                </a:cubicBezTo>
                <a:cubicBezTo>
                  <a:pt x="1739397" y="167121"/>
                  <a:pt x="1707508" y="150049"/>
                  <a:pt x="1786173" y="176270"/>
                </a:cubicBezTo>
                <a:cubicBezTo>
                  <a:pt x="1797190" y="179942"/>
                  <a:pt x="1809561" y="180845"/>
                  <a:pt x="1819223" y="187287"/>
                </a:cubicBezTo>
                <a:cubicBezTo>
                  <a:pt x="1878402" y="226740"/>
                  <a:pt x="1867474" y="227829"/>
                  <a:pt x="1918375" y="242372"/>
                </a:cubicBezTo>
                <a:cubicBezTo>
                  <a:pt x="1932933" y="246531"/>
                  <a:pt x="1947940" y="249037"/>
                  <a:pt x="1962442" y="253388"/>
                </a:cubicBezTo>
                <a:cubicBezTo>
                  <a:pt x="1984688" y="260062"/>
                  <a:pt x="2028544" y="275422"/>
                  <a:pt x="2028544" y="275422"/>
                </a:cubicBezTo>
                <a:cubicBezTo>
                  <a:pt x="2035888" y="286439"/>
                  <a:pt x="2044656" y="296630"/>
                  <a:pt x="2050577" y="308473"/>
                </a:cubicBezTo>
                <a:cubicBezTo>
                  <a:pt x="2064138" y="335596"/>
                  <a:pt x="2068379" y="382233"/>
                  <a:pt x="2072611" y="407625"/>
                </a:cubicBezTo>
                <a:cubicBezTo>
                  <a:pt x="2068939" y="503104"/>
                  <a:pt x="2067950" y="598725"/>
                  <a:pt x="2061594" y="694063"/>
                </a:cubicBezTo>
                <a:cubicBezTo>
                  <a:pt x="2057594" y="754063"/>
                  <a:pt x="2050032" y="722833"/>
                  <a:pt x="2028544" y="771181"/>
                </a:cubicBezTo>
                <a:cubicBezTo>
                  <a:pt x="2019111" y="792405"/>
                  <a:pt x="2022933" y="820859"/>
                  <a:pt x="2006510" y="837282"/>
                </a:cubicBezTo>
                <a:cubicBezTo>
                  <a:pt x="1985757" y="858035"/>
                  <a:pt x="1968015" y="880098"/>
                  <a:pt x="1940409" y="892367"/>
                </a:cubicBezTo>
                <a:cubicBezTo>
                  <a:pt x="1851692" y="931796"/>
                  <a:pt x="1747727" y="932828"/>
                  <a:pt x="1653970" y="936434"/>
                </a:cubicBezTo>
                <a:cubicBezTo>
                  <a:pt x="1518146" y="941658"/>
                  <a:pt x="1382221" y="943779"/>
                  <a:pt x="1246346" y="947451"/>
                </a:cubicBezTo>
                <a:cubicBezTo>
                  <a:pt x="1235329" y="951123"/>
                  <a:pt x="1224561" y="955651"/>
                  <a:pt x="1213295" y="958468"/>
                </a:cubicBezTo>
                <a:cubicBezTo>
                  <a:pt x="1188150" y="964754"/>
                  <a:pt x="1150346" y="967910"/>
                  <a:pt x="1125161" y="980502"/>
                </a:cubicBezTo>
                <a:cubicBezTo>
                  <a:pt x="1113318" y="986423"/>
                  <a:pt x="1103127" y="995191"/>
                  <a:pt x="1092110" y="1002535"/>
                </a:cubicBezTo>
                <a:cubicBezTo>
                  <a:pt x="1088438" y="1017224"/>
                  <a:pt x="1087864" y="1033060"/>
                  <a:pt x="1081093" y="1046603"/>
                </a:cubicBezTo>
                <a:cubicBezTo>
                  <a:pt x="1069250" y="1070288"/>
                  <a:pt x="1051715" y="1090670"/>
                  <a:pt x="1037026" y="1112704"/>
                </a:cubicBezTo>
                <a:cubicBezTo>
                  <a:pt x="1014145" y="1147026"/>
                  <a:pt x="998326" y="1179935"/>
                  <a:pt x="948891" y="1189822"/>
                </a:cubicBezTo>
                <a:cubicBezTo>
                  <a:pt x="933627" y="1192875"/>
                  <a:pt x="879813" y="1201269"/>
                  <a:pt x="860756" y="1211856"/>
                </a:cubicBezTo>
                <a:cubicBezTo>
                  <a:pt x="837607" y="1224716"/>
                  <a:pt x="816688" y="1241234"/>
                  <a:pt x="794654" y="1255923"/>
                </a:cubicBezTo>
                <a:lnTo>
                  <a:pt x="728553" y="1299991"/>
                </a:lnTo>
                <a:cubicBezTo>
                  <a:pt x="717536" y="1307336"/>
                  <a:pt x="708064" y="1317838"/>
                  <a:pt x="695503" y="1322025"/>
                </a:cubicBezTo>
                <a:lnTo>
                  <a:pt x="662452" y="1333041"/>
                </a:lnTo>
                <a:cubicBezTo>
                  <a:pt x="640418" y="1347730"/>
                  <a:pt x="621473" y="1368735"/>
                  <a:pt x="596351" y="1377109"/>
                </a:cubicBezTo>
                <a:lnTo>
                  <a:pt x="530250" y="1399143"/>
                </a:lnTo>
                <a:cubicBezTo>
                  <a:pt x="445787" y="1395471"/>
                  <a:pt x="360847" y="1397817"/>
                  <a:pt x="276862" y="1388126"/>
                </a:cubicBezTo>
                <a:cubicBezTo>
                  <a:pt x="263708" y="1386608"/>
                  <a:pt x="255981" y="1371308"/>
                  <a:pt x="243811" y="1366092"/>
                </a:cubicBezTo>
                <a:cubicBezTo>
                  <a:pt x="229894" y="1360128"/>
                  <a:pt x="214303" y="1359235"/>
                  <a:pt x="199744" y="1355075"/>
                </a:cubicBezTo>
                <a:cubicBezTo>
                  <a:pt x="188578" y="1351885"/>
                  <a:pt x="177710" y="1347730"/>
                  <a:pt x="166693" y="1344058"/>
                </a:cubicBezTo>
                <a:cubicBezTo>
                  <a:pt x="152004" y="1322024"/>
                  <a:pt x="147748" y="1286331"/>
                  <a:pt x="122626" y="1277957"/>
                </a:cubicBezTo>
                <a:cubicBezTo>
                  <a:pt x="77014" y="1262753"/>
                  <a:pt x="99238" y="1273382"/>
                  <a:pt x="56524" y="1244906"/>
                </a:cubicBezTo>
                <a:cubicBezTo>
                  <a:pt x="31284" y="1207046"/>
                  <a:pt x="9750" y="1187305"/>
                  <a:pt x="1440" y="1145755"/>
                </a:cubicBezTo>
                <a:cubicBezTo>
                  <a:pt x="0" y="1138553"/>
                  <a:pt x="8785" y="1160444"/>
                  <a:pt x="12457" y="1090670"/>
                </a:cubicBezTo>
                <a:close/>
              </a:path>
            </a:pathLst>
          </a:custGeom>
          <a:solidFill>
            <a:srgbClr val="AF805D"/>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LIVER</a:t>
            </a:r>
          </a:p>
        </p:txBody>
      </p:sp>
      <p:grpSp>
        <p:nvGrpSpPr>
          <p:cNvPr id="52" name="Group 65"/>
          <p:cNvGrpSpPr>
            <a:grpSpLocks/>
          </p:cNvGrpSpPr>
          <p:nvPr/>
        </p:nvGrpSpPr>
        <p:grpSpPr bwMode="auto">
          <a:xfrm>
            <a:off x="7158884" y="2901841"/>
            <a:ext cx="1600200" cy="2133600"/>
            <a:chOff x="5562600" y="2895600"/>
            <a:chExt cx="1600200" cy="2133600"/>
          </a:xfrm>
        </p:grpSpPr>
        <p:pic>
          <p:nvPicPr>
            <p:cNvPr id="53" name="Picture 4" descr="http://php.med.unsw.edu.au/embryology/images/thumb/3/33/Normal_intestinal_rotation_cartoon.jpg/500px-Normal_intestinal_rotation_cartoon.jpg"/>
            <p:cNvPicPr>
              <a:picLocks noChangeAspect="1" noChangeArrowheads="1"/>
            </p:cNvPicPr>
            <p:nvPr/>
          </p:nvPicPr>
          <p:blipFill>
            <a:blip r:embed="rId3">
              <a:extLst>
                <a:ext uri="{28A0092B-C50C-407E-A947-70E740481C1C}">
                  <a14:useLocalDpi xmlns:a14="http://schemas.microsoft.com/office/drawing/2010/main" val="0"/>
                </a:ext>
              </a:extLst>
            </a:blip>
            <a:srcRect l="59312" t="51666" r="10307" b="1666"/>
            <a:stretch>
              <a:fillRect/>
            </a:stretch>
          </p:blipFill>
          <p:spPr bwMode="auto">
            <a:xfrm>
              <a:off x="5562600" y="28956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53"/>
            <p:cNvSpPr/>
            <p:nvPr/>
          </p:nvSpPr>
          <p:spPr>
            <a:xfrm>
              <a:off x="5638800" y="2895600"/>
              <a:ext cx="685800"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5" name="Line 13"/>
          <p:cNvSpPr>
            <a:spLocks noChangeShapeType="1"/>
          </p:cNvSpPr>
          <p:nvPr/>
        </p:nvSpPr>
        <p:spPr bwMode="auto">
          <a:xfrm flipH="1">
            <a:off x="2464083" y="4164800"/>
            <a:ext cx="0" cy="154864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9"/>
          <p:cNvSpPr>
            <a:spLocks noChangeShapeType="1"/>
          </p:cNvSpPr>
          <p:nvPr/>
        </p:nvSpPr>
        <p:spPr bwMode="auto">
          <a:xfrm flipH="1" flipV="1">
            <a:off x="2444305" y="3875579"/>
            <a:ext cx="1471912" cy="8246"/>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9"/>
          <p:cNvSpPr>
            <a:spLocks noChangeShapeType="1"/>
          </p:cNvSpPr>
          <p:nvPr/>
        </p:nvSpPr>
        <p:spPr bwMode="auto">
          <a:xfrm flipH="1" flipV="1">
            <a:off x="2444305" y="4155231"/>
            <a:ext cx="1461604" cy="11142"/>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59" name="Straight Arrow Connector 58"/>
          <p:cNvCxnSpPr/>
          <p:nvPr/>
        </p:nvCxnSpPr>
        <p:spPr>
          <a:xfrm flipH="1">
            <a:off x="2496640" y="3998979"/>
            <a:ext cx="1256422" cy="13017"/>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0" name="TextBox 153"/>
          <p:cNvSpPr txBox="1">
            <a:spLocks noChangeArrowheads="1"/>
          </p:cNvSpPr>
          <p:nvPr/>
        </p:nvSpPr>
        <p:spPr bwMode="auto">
          <a:xfrm>
            <a:off x="2715736" y="3247152"/>
            <a:ext cx="867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a:t>Hepatic </a:t>
            </a:r>
          </a:p>
          <a:p>
            <a:pPr algn="ctr" eaLnBrk="1" hangingPunct="1"/>
            <a:r>
              <a:rPr lang="en-US" sz="1600" dirty="0"/>
              <a:t>vein</a:t>
            </a:r>
          </a:p>
        </p:txBody>
      </p:sp>
      <p:sp>
        <p:nvSpPr>
          <p:cNvPr id="61" name="Line 9"/>
          <p:cNvSpPr>
            <a:spLocks noChangeShapeType="1"/>
          </p:cNvSpPr>
          <p:nvPr/>
        </p:nvSpPr>
        <p:spPr bwMode="auto">
          <a:xfrm flipH="1" flipV="1">
            <a:off x="5613262" y="3671453"/>
            <a:ext cx="1642990" cy="1464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9"/>
          <p:cNvSpPr>
            <a:spLocks noChangeShapeType="1"/>
          </p:cNvSpPr>
          <p:nvPr/>
        </p:nvSpPr>
        <p:spPr bwMode="auto">
          <a:xfrm flipH="1" flipV="1">
            <a:off x="5906947" y="3976253"/>
            <a:ext cx="1349304" cy="213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TextBox 101"/>
          <p:cNvSpPr txBox="1">
            <a:spLocks noChangeArrowheads="1"/>
          </p:cNvSpPr>
          <p:nvPr/>
        </p:nvSpPr>
        <p:spPr bwMode="auto">
          <a:xfrm>
            <a:off x="5970282" y="3138054"/>
            <a:ext cx="678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a:t>Portal</a:t>
            </a:r>
          </a:p>
          <a:p>
            <a:pPr algn="ctr" eaLnBrk="1" hangingPunct="1"/>
            <a:r>
              <a:rPr lang="en-US" sz="1600" dirty="0"/>
              <a:t>vein</a:t>
            </a:r>
          </a:p>
        </p:txBody>
      </p:sp>
      <p:cxnSp>
        <p:nvCxnSpPr>
          <p:cNvPr id="64" name="Straight Arrow Connector 63"/>
          <p:cNvCxnSpPr/>
          <p:nvPr/>
        </p:nvCxnSpPr>
        <p:spPr>
          <a:xfrm flipH="1" flipV="1">
            <a:off x="6096000" y="3821724"/>
            <a:ext cx="1020362" cy="10204"/>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9" name="Line 13"/>
          <p:cNvSpPr>
            <a:spLocks noChangeShapeType="1"/>
          </p:cNvSpPr>
          <p:nvPr/>
        </p:nvSpPr>
        <p:spPr bwMode="auto">
          <a:xfrm>
            <a:off x="9619711" y="5495634"/>
            <a:ext cx="6002" cy="19136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4"/>
          <p:cNvSpPr>
            <a:spLocks noChangeShapeType="1"/>
          </p:cNvSpPr>
          <p:nvPr/>
        </p:nvSpPr>
        <p:spPr bwMode="auto">
          <a:xfrm>
            <a:off x="8331202" y="4548638"/>
            <a:ext cx="1309255" cy="626671"/>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4"/>
          <p:cNvSpPr>
            <a:spLocks noChangeShapeType="1"/>
          </p:cNvSpPr>
          <p:nvPr/>
        </p:nvSpPr>
        <p:spPr bwMode="auto">
          <a:xfrm>
            <a:off x="8128000" y="4750284"/>
            <a:ext cx="1512749" cy="743037"/>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73" name="Straight Arrow Connector 72"/>
          <p:cNvCxnSpPr/>
          <p:nvPr/>
        </p:nvCxnSpPr>
        <p:spPr>
          <a:xfrm flipH="1" flipV="1">
            <a:off x="8341320" y="4698934"/>
            <a:ext cx="1269656" cy="62700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0" name="Line 4"/>
          <p:cNvSpPr>
            <a:spLocks noChangeShapeType="1"/>
          </p:cNvSpPr>
          <p:nvPr/>
        </p:nvSpPr>
        <p:spPr bwMode="auto">
          <a:xfrm>
            <a:off x="5818909" y="4206169"/>
            <a:ext cx="2895931" cy="147127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4"/>
          <p:cNvSpPr>
            <a:spLocks noChangeShapeType="1"/>
          </p:cNvSpPr>
          <p:nvPr/>
        </p:nvSpPr>
        <p:spPr bwMode="auto">
          <a:xfrm>
            <a:off x="5514109" y="4352625"/>
            <a:ext cx="2642286" cy="1342342"/>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82" name="Straight Arrow Connector 81"/>
          <p:cNvCxnSpPr/>
          <p:nvPr/>
        </p:nvCxnSpPr>
        <p:spPr>
          <a:xfrm flipH="1" flipV="1">
            <a:off x="5833484" y="4340249"/>
            <a:ext cx="2376724" cy="122514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3" name="Line 4"/>
          <p:cNvSpPr>
            <a:spLocks noChangeShapeType="1"/>
          </p:cNvSpPr>
          <p:nvPr/>
        </p:nvSpPr>
        <p:spPr bwMode="auto">
          <a:xfrm flipV="1">
            <a:off x="7008121" y="5686994"/>
            <a:ext cx="1119879" cy="405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Oval 2"/>
          <p:cNvSpPr/>
          <p:nvPr/>
        </p:nvSpPr>
        <p:spPr>
          <a:xfrm>
            <a:off x="655506" y="2509352"/>
            <a:ext cx="2328863" cy="8574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↑CVP</a:t>
            </a:r>
          </a:p>
        </p:txBody>
      </p:sp>
      <p:sp>
        <p:nvSpPr>
          <p:cNvPr id="77" name="Oval 76"/>
          <p:cNvSpPr/>
          <p:nvPr/>
        </p:nvSpPr>
        <p:spPr>
          <a:xfrm>
            <a:off x="9434585" y="4925078"/>
            <a:ext cx="2328863" cy="8574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 CO</a:t>
            </a:r>
          </a:p>
        </p:txBody>
      </p:sp>
      <p:sp>
        <p:nvSpPr>
          <p:cNvPr id="74" name="Left Arrow 73"/>
          <p:cNvSpPr/>
          <p:nvPr/>
        </p:nvSpPr>
        <p:spPr>
          <a:xfrm rot="1632736">
            <a:off x="5525606" y="4888242"/>
            <a:ext cx="2830058" cy="217414"/>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Line 4"/>
          <p:cNvSpPr>
            <a:spLocks noChangeShapeType="1"/>
          </p:cNvSpPr>
          <p:nvPr/>
        </p:nvSpPr>
        <p:spPr bwMode="auto">
          <a:xfrm flipV="1">
            <a:off x="6999458" y="5687697"/>
            <a:ext cx="824798" cy="4053"/>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Oval 75"/>
          <p:cNvSpPr/>
          <p:nvPr/>
        </p:nvSpPr>
        <p:spPr>
          <a:xfrm>
            <a:off x="867587" y="4557491"/>
            <a:ext cx="3257080" cy="9203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Hepatic buffering system</a:t>
            </a:r>
          </a:p>
        </p:txBody>
      </p:sp>
      <mc:AlternateContent xmlns:mc="http://schemas.openxmlformats.org/markup-compatibility/2006" xmlns:p14="http://schemas.microsoft.com/office/powerpoint/2010/main">
        <mc:Choice Requires="p14">
          <p:contentPart p14:bwMode="auto" r:id="rId4">
            <p14:nvContentPartPr>
              <p14:cNvPr id="65" name="Ink 64"/>
              <p14:cNvContentPartPr/>
              <p14:nvPr/>
            </p14:nvContentPartPr>
            <p14:xfrm>
              <a:off x="2362320" y="3924360"/>
              <a:ext cx="4349880" cy="1149480"/>
            </p14:xfrm>
          </p:contentPart>
        </mc:Choice>
        <mc:Fallback xmlns="">
          <p:pic>
            <p:nvPicPr>
              <p:cNvPr id="65" name="Ink 64"/>
              <p:cNvPicPr/>
              <p:nvPr/>
            </p:nvPicPr>
            <p:blipFill>
              <a:blip r:embed="rId5"/>
              <a:stretch>
                <a:fillRect/>
              </a:stretch>
            </p:blipFill>
            <p:spPr>
              <a:xfrm>
                <a:off x="2352960" y="3915000"/>
                <a:ext cx="4368600" cy="1168200"/>
              </a:xfrm>
              <a:prstGeom prst="rect">
                <a:avLst/>
              </a:prstGeom>
            </p:spPr>
          </p:pic>
        </mc:Fallback>
      </mc:AlternateContent>
    </p:spTree>
    <p:extLst>
      <p:ext uri="{BB962C8B-B14F-4D97-AF65-F5344CB8AC3E}">
        <p14:creationId xmlns:p14="http://schemas.microsoft.com/office/powerpoint/2010/main" val="186356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0" nodeType="clickEffect">
                                  <p:stCondLst>
                                    <p:cond delay="0"/>
                                  </p:stCondLst>
                                  <p:childTnLst>
                                    <p:animMotion origin="layout" path="M -3.75E-6 -1.11111E-6 L 0.00131 -0.02176 " pathEditMode="relative" rAng="0" ptsTypes="AA">
                                      <p:cBhvr>
                                        <p:cTn id="16" dur="2000" fill="hold"/>
                                        <p:tgtEl>
                                          <p:spTgt spid="62"/>
                                        </p:tgtEl>
                                        <p:attrNameLst>
                                          <p:attrName>ppt_x</p:attrName>
                                          <p:attrName>ppt_y</p:attrName>
                                        </p:attrNameLst>
                                      </p:cBhvr>
                                      <p:rCtr x="65" y="-1088"/>
                                    </p:animMotion>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grpId="0" nodeType="clickEffect">
                                  <p:stCondLst>
                                    <p:cond delay="0"/>
                                  </p:stCondLst>
                                  <p:childTnLst>
                                    <p:animMotion origin="layout" path="M 3.125E-6 2.59259E-6 L -0.02878 -0.00209 " pathEditMode="relative" rAng="0" ptsTypes="AA">
                                      <p:cBhvr>
                                        <p:cTn id="20" dur="2000" fill="hold"/>
                                        <p:tgtEl>
                                          <p:spTgt spid="81"/>
                                        </p:tgtEl>
                                        <p:attrNameLst>
                                          <p:attrName>ppt_x</p:attrName>
                                          <p:attrName>ppt_y</p:attrName>
                                        </p:attrNameLst>
                                      </p:cBhvr>
                                      <p:rCtr x="-1445" y="-116"/>
                                    </p:animMotion>
                                  </p:childTnLst>
                                </p:cTn>
                              </p:par>
                              <p:par>
                                <p:cTn id="21" presetID="10" presetClass="exit" presetSubtype="0" fill="hold" grpId="0" nodeType="withEffect">
                                  <p:stCondLst>
                                    <p:cond delay="0"/>
                                  </p:stCondLst>
                                  <p:childTnLst>
                                    <p:animEffect transition="out" filter="fade">
                                      <p:cBhvr>
                                        <p:cTn id="22" dur="500"/>
                                        <p:tgtEl>
                                          <p:spTgt spid="83"/>
                                        </p:tgtEl>
                                      </p:cBhvr>
                                    </p:animEffect>
                                    <p:set>
                                      <p:cBhvr>
                                        <p:cTn id="23" dur="1" fill="hold">
                                          <p:stCondLst>
                                            <p:cond delay="499"/>
                                          </p:stCondLst>
                                        </p:cTn>
                                        <p:tgtEl>
                                          <p:spTgt spid="8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down)">
                                      <p:cBhvr>
                                        <p:cTn id="28" dur="500"/>
                                        <p:tgtEl>
                                          <p:spTgt spid="74"/>
                                        </p:tgtEl>
                                      </p:cBhvr>
                                    </p:animEffect>
                                  </p:childTnLst>
                                </p:cTn>
                              </p:par>
                              <p:par>
                                <p:cTn id="29" presetID="10" presetClass="exit" presetSubtype="0" fill="hold" nodeType="withEffect">
                                  <p:stCondLst>
                                    <p:cond delay="0"/>
                                  </p:stCondLst>
                                  <p:childTnLst>
                                    <p:animEffect transition="out" filter="fade">
                                      <p:cBhvr>
                                        <p:cTn id="30" dur="500"/>
                                        <p:tgtEl>
                                          <p:spTgt spid="82"/>
                                        </p:tgtEl>
                                      </p:cBhvr>
                                    </p:animEffect>
                                    <p:set>
                                      <p:cBhvr>
                                        <p:cTn id="31" dur="1" fill="hold">
                                          <p:stCondLst>
                                            <p:cond delay="499"/>
                                          </p:stCondLst>
                                        </p:cTn>
                                        <p:tgtEl>
                                          <p:spTgt spid="8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fade">
                                      <p:cBhvr>
                                        <p:cTn id="3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1" grpId="0" animBg="1"/>
      <p:bldP spid="83" grpId="0" animBg="1"/>
      <p:bldP spid="3" grpId="0" animBg="1"/>
      <p:bldP spid="77" grpId="0" animBg="1"/>
      <p:bldP spid="74" grpId="0" animBg="1"/>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CTA</a:t>
            </a:r>
          </a:p>
        </p:txBody>
      </p:sp>
      <p:pic>
        <p:nvPicPr>
          <p:cNvPr id="6" name="5F0469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41789"/>
          <a:stretch/>
        </p:blipFill>
        <p:spPr>
          <a:xfrm>
            <a:off x="1059411" y="1614610"/>
            <a:ext cx="4903299" cy="4351338"/>
          </a:xfrm>
        </p:spPr>
      </p:pic>
      <p:grpSp>
        <p:nvGrpSpPr>
          <p:cNvPr id="10" name="Group 9"/>
          <p:cNvGrpSpPr/>
          <p:nvPr/>
        </p:nvGrpSpPr>
        <p:grpSpPr>
          <a:xfrm>
            <a:off x="6594231" y="2031023"/>
            <a:ext cx="4980780" cy="3972964"/>
            <a:chOff x="5612370" y="1652649"/>
            <a:chExt cx="5962641" cy="4351338"/>
          </a:xfrm>
        </p:grpSpPr>
        <p:pic>
          <p:nvPicPr>
            <p:cNvPr id="7" name="Content Placeholder 3"/>
            <p:cNvPicPr>
              <a:picLocks noChangeAspect="1"/>
            </p:cNvPicPr>
            <p:nvPr/>
          </p:nvPicPr>
          <p:blipFill>
            <a:blip r:embed="rId5"/>
            <a:stretch>
              <a:fillRect/>
            </a:stretch>
          </p:blipFill>
          <p:spPr>
            <a:xfrm>
              <a:off x="5612370" y="1652649"/>
              <a:ext cx="5962641" cy="4351338"/>
            </a:xfrm>
            <a:prstGeom prst="rect">
              <a:avLst/>
            </a:prstGeom>
          </p:spPr>
        </p:pic>
        <p:sp>
          <p:nvSpPr>
            <p:cNvPr id="8" name="Rectangle 7"/>
            <p:cNvSpPr/>
            <p:nvPr/>
          </p:nvSpPr>
          <p:spPr>
            <a:xfrm>
              <a:off x="5612371" y="2054835"/>
              <a:ext cx="5962640" cy="731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06404" y="3418122"/>
              <a:ext cx="3599411" cy="257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422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Initiated</a:t>
            </a:r>
          </a:p>
        </p:txBody>
      </p:sp>
      <p:sp>
        <p:nvSpPr>
          <p:cNvPr id="4" name="Content Placeholder 3"/>
          <p:cNvSpPr>
            <a:spLocks noGrp="1"/>
          </p:cNvSpPr>
          <p:nvPr>
            <p:ph sz="half" idx="2"/>
          </p:nvPr>
        </p:nvSpPr>
        <p:spPr>
          <a:xfrm>
            <a:off x="838200" y="1690688"/>
            <a:ext cx="5181600" cy="4351338"/>
          </a:xfrm>
        </p:spPr>
        <p:txBody>
          <a:bodyPr/>
          <a:lstStyle/>
          <a:p>
            <a:r>
              <a:rPr lang="en-US" dirty="0"/>
              <a:t>Given IV fluids</a:t>
            </a:r>
          </a:p>
          <a:p>
            <a:r>
              <a:rPr lang="en-US" dirty="0"/>
              <a:t>Started on Norepinephrine</a:t>
            </a:r>
          </a:p>
          <a:p>
            <a:r>
              <a:rPr lang="en-US" dirty="0"/>
              <a:t>Started on antibiotics</a:t>
            </a:r>
          </a:p>
          <a:p>
            <a:r>
              <a:rPr lang="en-US" dirty="0"/>
              <a:t>Started on </a:t>
            </a:r>
            <a:r>
              <a:rPr lang="en-US" dirty="0" err="1"/>
              <a:t>tPA</a:t>
            </a:r>
            <a:endParaRPr lang="en-US" dirty="0"/>
          </a:p>
          <a:p>
            <a:endParaRPr lang="en-US" dirty="0"/>
          </a:p>
          <a:p>
            <a:r>
              <a:rPr lang="en-US" dirty="0"/>
              <a:t>Recommendations?</a:t>
            </a:r>
          </a:p>
        </p:txBody>
      </p:sp>
    </p:spTree>
    <p:extLst>
      <p:ext uri="{BB962C8B-B14F-4D97-AF65-F5344CB8AC3E}">
        <p14:creationId xmlns:p14="http://schemas.microsoft.com/office/powerpoint/2010/main" val="347730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pPr>
              <a:lnSpc>
                <a:spcPct val="100000"/>
              </a:lnSpc>
              <a:spcBef>
                <a:spcPts val="600"/>
              </a:spcBef>
              <a:spcAft>
                <a:spcPts val="600"/>
              </a:spcAft>
            </a:pPr>
            <a:r>
              <a:rPr lang="en-US" dirty="0">
                <a:solidFill>
                  <a:srgbClr val="FF0000"/>
                </a:solidFill>
              </a:rPr>
              <a:t>Understand</a:t>
            </a:r>
            <a:r>
              <a:rPr lang="en-US" dirty="0">
                <a:solidFill>
                  <a:schemeClr val="accent1"/>
                </a:solidFill>
              </a:rPr>
              <a:t> </a:t>
            </a:r>
            <a:r>
              <a:rPr lang="en-US" dirty="0"/>
              <a:t>the basic anatomy of a patient with a history of a Fontan procedure </a:t>
            </a:r>
          </a:p>
          <a:p>
            <a:pPr>
              <a:lnSpc>
                <a:spcPct val="100000"/>
              </a:lnSpc>
              <a:spcBef>
                <a:spcPts val="600"/>
              </a:spcBef>
              <a:spcAft>
                <a:spcPts val="600"/>
              </a:spcAft>
            </a:pPr>
            <a:r>
              <a:rPr lang="en-US" dirty="0">
                <a:solidFill>
                  <a:schemeClr val="bg2"/>
                </a:solidFill>
              </a:rPr>
              <a:t>Recognize common explanations for hypoxemia, hypotension, tachycardia and massive PE in a patient with a Fontan presenting for evaluation </a:t>
            </a:r>
          </a:p>
          <a:p>
            <a:pPr marL="0" indent="0">
              <a:buNone/>
            </a:pPr>
            <a:endParaRPr lang="en-US" dirty="0"/>
          </a:p>
        </p:txBody>
      </p:sp>
    </p:spTree>
    <p:extLst>
      <p:ext uri="{BB962C8B-B14F-4D97-AF65-F5344CB8AC3E}">
        <p14:creationId xmlns:p14="http://schemas.microsoft.com/office/powerpoint/2010/main" val="416750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icuspid atresia illustration">
            <a:extLst>
              <a:ext uri="{FF2B5EF4-FFF2-40B4-BE49-F238E27FC236}">
                <a16:creationId xmlns:a16="http://schemas.microsoft.com/office/drawing/2014/main" id="{A2E0FCEC-1AF4-9B86-0173-184C1069E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867" y="1160980"/>
            <a:ext cx="8550165" cy="419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3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1441_MAHI_Heart_Conference_PPTTemplate_press_2" id="{24FCF7A1-FC83-BE4C-9F2D-678A4F14B9DB}" vid="{F9E439B4-3DF4-6148-AE63-43CBB86E6794}"/>
    </a:ext>
  </a:extLst>
</a:theme>
</file>

<file path=ppt/theme/theme2.xml><?xml version="1.0" encoding="utf-8"?>
<a:theme xmlns:a="http://schemas.openxmlformats.org/drawingml/2006/main" name="SLH">
  <a:themeElements>
    <a:clrScheme name="SL Office 1">
      <a:dk1>
        <a:srgbClr val="000000"/>
      </a:dk1>
      <a:lt1>
        <a:srgbClr val="FFFFFF"/>
      </a:lt1>
      <a:dk2>
        <a:srgbClr val="00416F"/>
      </a:dk2>
      <a:lt2>
        <a:srgbClr val="E7E6E6"/>
      </a:lt2>
      <a:accent1>
        <a:srgbClr val="007EB7"/>
      </a:accent1>
      <a:accent2>
        <a:srgbClr val="00A1D5"/>
      </a:accent2>
      <a:accent3>
        <a:srgbClr val="97BCD9"/>
      </a:accent3>
      <a:accent4>
        <a:srgbClr val="8ECED1"/>
      </a:accent4>
      <a:accent5>
        <a:srgbClr val="00A4B6"/>
      </a:accent5>
      <a:accent6>
        <a:srgbClr val="9AC056"/>
      </a:accent6>
      <a:hlink>
        <a:srgbClr val="0085BF"/>
      </a:hlink>
      <a:folHlink>
        <a:srgbClr val="0097C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H" id="{659356CC-301E-479C-BE16-647B133B5D72}" vid="{F9936B34-55C4-4F07-B14A-60A965F0DF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2018-1441_MAHI_Heart_Conference_PPTTemplate_press_2</Template>
  <TotalTime>4847</TotalTime>
  <Words>2296</Words>
  <Application>Microsoft Office PowerPoint</Application>
  <PresentationFormat>Widescreen</PresentationFormat>
  <Paragraphs>283</Paragraphs>
  <Slides>55</Slides>
  <Notes>18</Notes>
  <HiddenSlides>7</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55</vt:i4>
      </vt:variant>
    </vt:vector>
  </HeadingPairs>
  <TitlesOfParts>
    <vt:vector size="64" baseType="lpstr">
      <vt:lpstr>ＭＳ Ｐゴシック</vt:lpstr>
      <vt:lpstr>Arial</vt:lpstr>
      <vt:lpstr>BlinkMacSystemFont</vt:lpstr>
      <vt:lpstr>Calibri</vt:lpstr>
      <vt:lpstr>Roboto</vt:lpstr>
      <vt:lpstr>Wingdings</vt:lpstr>
      <vt:lpstr>ヒラギノ角ゴ Pro W3</vt:lpstr>
      <vt:lpstr>Office Theme</vt:lpstr>
      <vt:lpstr>SLH</vt:lpstr>
      <vt:lpstr>PowerPoint Presentation</vt:lpstr>
      <vt:lpstr>PowerPoint Presentation</vt:lpstr>
      <vt:lpstr>Learning Objectives</vt:lpstr>
      <vt:lpstr>Case Presentation</vt:lpstr>
      <vt:lpstr>PowerPoint Presentation</vt:lpstr>
      <vt:lpstr>CTA</vt:lpstr>
      <vt:lpstr>Treatment Initiated</vt:lpstr>
      <vt:lpstr>Learning Objectives</vt:lpstr>
      <vt:lpstr>PowerPoint Presentation</vt:lpstr>
      <vt:lpstr>Bidirectional Glenn</vt:lpstr>
      <vt:lpstr>Classic Fontan</vt:lpstr>
      <vt:lpstr>Fontan Procedure</vt:lpstr>
      <vt:lpstr>PowerPoint Presentation</vt:lpstr>
      <vt:lpstr>Our Patient</vt:lpstr>
      <vt:lpstr>Learning Objectives</vt:lpstr>
      <vt:lpstr>Fontan Evaluation</vt:lpstr>
      <vt:lpstr>Hypoxemia</vt:lpstr>
      <vt:lpstr>What are the causes of hypoxemia following Fontan operation?</vt:lpstr>
      <vt:lpstr>What are the causes of hypoxemia following Fontan operation?</vt:lpstr>
      <vt:lpstr>Fontan Circulation Conceptually</vt:lpstr>
      <vt:lpstr>Systemic to Pulmonary Venous Collaterals </vt:lpstr>
      <vt:lpstr>What are the causes of hypoxemia following Fontan operation?</vt:lpstr>
      <vt:lpstr>What are the causes of hypoxemia following Fontan operation?</vt:lpstr>
      <vt:lpstr>What are the causes of hypoxemia following Fontan operation?</vt:lpstr>
      <vt:lpstr>What are the causes of hypoxemia following Fontan operation?</vt:lpstr>
      <vt:lpstr>Hypotension</vt:lpstr>
      <vt:lpstr>Think of Prior Interventions</vt:lpstr>
      <vt:lpstr>Our Patient-</vt:lpstr>
      <vt:lpstr>Tachycardia</vt:lpstr>
      <vt:lpstr>Arrhythmias</vt:lpstr>
      <vt:lpstr>Arrhythmias</vt:lpstr>
      <vt:lpstr>PowerPoint Presentation</vt:lpstr>
      <vt:lpstr>PowerPoint Presentation</vt:lpstr>
      <vt:lpstr>PowerPoint Presentation</vt:lpstr>
      <vt:lpstr>Pulmonary Embolism Evaluation</vt:lpstr>
      <vt:lpstr>PE Risk in Fontan</vt:lpstr>
      <vt:lpstr>CTA in Fontan- The Problem</vt:lpstr>
      <vt:lpstr>CTA for PE</vt:lpstr>
      <vt:lpstr>CTA for PE</vt:lpstr>
      <vt:lpstr>CTA for PE</vt:lpstr>
      <vt:lpstr>CTA in Fontan</vt:lpstr>
      <vt:lpstr>CTA in Fontan</vt:lpstr>
      <vt:lpstr>CTA in Fontan- The Problem</vt:lpstr>
      <vt:lpstr>CTA in Fontan- The Problem</vt:lpstr>
      <vt:lpstr>CT scan with Fontan</vt:lpstr>
      <vt:lpstr>CTA in Fontan- The Solution</vt:lpstr>
      <vt:lpstr>Improved CTA Protocols</vt:lpstr>
      <vt:lpstr>Improved CTA Protocols</vt:lpstr>
      <vt:lpstr>Case Presentation- Continued</vt:lpstr>
      <vt:lpstr>PowerPoint Presentation</vt:lpstr>
      <vt:lpstr>Case Continued</vt:lpstr>
      <vt:lpstr>Pitfalls in the Fontan Evaluation- Summary</vt:lpstr>
      <vt:lpstr>Other Fontan Sequelae</vt:lpstr>
      <vt:lpstr>PowerPoint Presentation</vt:lpstr>
      <vt:lpstr>What about the liver?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DeZorzi, Christopher J</cp:lastModifiedBy>
  <cp:revision>15</cp:revision>
  <dcterms:created xsi:type="dcterms:W3CDTF">2022-10-17T16:02:46Z</dcterms:created>
  <dcterms:modified xsi:type="dcterms:W3CDTF">2025-11-11T17:45:33Z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2018-08-23T00:00:00Z</vt:filetime>
  </property>
  <property fmtid="{D5CDD505-2E9C-101B-9397-08002B2CF9AE}" pid="3" name="Creator">
    <vt:lpwstr>Adobe InDesign CC 2017 (Macintosh)</vt:lpwstr>
  </property>
  <property fmtid="{D5CDD505-2E9C-101B-9397-08002B2CF9AE}" pid="4" name="LastSaved">
    <vt:filetime>2018-08-23T00:00:00Z</vt:filetime>
  </property>
</Properties>
</file>