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662" r:id="rId2"/>
    <p:sldId id="12773" r:id="rId3"/>
    <p:sldId id="2147470458" r:id="rId4"/>
    <p:sldId id="267" r:id="rId5"/>
    <p:sldId id="1993219779" r:id="rId6"/>
    <p:sldId id="2147482405" r:id="rId7"/>
    <p:sldId id="13396" r:id="rId8"/>
    <p:sldId id="2147470484" r:id="rId9"/>
    <p:sldId id="2147482394" r:id="rId10"/>
    <p:sldId id="2147482395" r:id="rId11"/>
    <p:sldId id="2147482396" r:id="rId12"/>
    <p:sldId id="2147482397" r:id="rId13"/>
    <p:sldId id="2147470478" r:id="rId14"/>
    <p:sldId id="2147482406" r:id="rId15"/>
    <p:sldId id="289" r:id="rId16"/>
    <p:sldId id="2147482399" r:id="rId17"/>
    <p:sldId id="2147482400" r:id="rId18"/>
    <p:sldId id="1993219767" r:id="rId19"/>
    <p:sldId id="2147482401" r:id="rId20"/>
    <p:sldId id="294" r:id="rId21"/>
    <p:sldId id="296" r:id="rId22"/>
    <p:sldId id="2147482403" r:id="rId23"/>
    <p:sldId id="2147482407" r:id="rId24"/>
    <p:sldId id="12854" r:id="rId25"/>
    <p:sldId id="13385" r:id="rId26"/>
    <p:sldId id="2147470493" r:id="rId27"/>
    <p:sldId id="13010" r:id="rId28"/>
    <p:sldId id="13011" r:id="rId29"/>
    <p:sldId id="2147482409" r:id="rId30"/>
    <p:sldId id="13304" r:id="rId31"/>
    <p:sldId id="13303" r:id="rId32"/>
    <p:sldId id="1993219782" r:id="rId33"/>
    <p:sldId id="2147470463" r:id="rId34"/>
    <p:sldId id="1881838480" r:id="rId35"/>
    <p:sldId id="1881838479" r:id="rId36"/>
    <p:sldId id="1881838481" r:id="rId37"/>
    <p:sldId id="2147470467" r:id="rId38"/>
    <p:sldId id="12850" r:id="rId39"/>
    <p:sldId id="2147482404" r:id="rId40"/>
    <p:sldId id="1881838482"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DC65C-BB6B-4A84-ABB2-8AE72F0E086D}" v="1" dt="2025-11-23T23:06:1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9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chos" userId="6de48b1b-d623-4480-9e8c-d786700878e8" providerId="ADAL" clId="{90C73BA6-7374-4193-8A57-982E349BF2E3}"/>
    <pc:docChg chg="undo custSel addSld delSld modSld sldOrd">
      <pc:chgData name="Erin Michos" userId="6de48b1b-d623-4480-9e8c-d786700878e8" providerId="ADAL" clId="{90C73BA6-7374-4193-8A57-982E349BF2E3}" dt="2025-11-23T23:15:13.277" v="154" actId="20577"/>
      <pc:docMkLst>
        <pc:docMk/>
      </pc:docMkLst>
      <pc:sldChg chg="del">
        <pc:chgData name="Erin Michos" userId="6de48b1b-d623-4480-9e8c-d786700878e8" providerId="ADAL" clId="{90C73BA6-7374-4193-8A57-982E349BF2E3}" dt="2025-11-23T23:04:43.839" v="3" actId="47"/>
        <pc:sldMkLst>
          <pc:docMk/>
          <pc:sldMk cId="0" sldId="278"/>
        </pc:sldMkLst>
      </pc:sldChg>
      <pc:sldChg chg="del ord">
        <pc:chgData name="Erin Michos" userId="6de48b1b-d623-4480-9e8c-d786700878e8" providerId="ADAL" clId="{90C73BA6-7374-4193-8A57-982E349BF2E3}" dt="2025-11-23T23:12:39.678" v="32" actId="47"/>
        <pc:sldMkLst>
          <pc:docMk/>
          <pc:sldMk cId="3047248511" sldId="544"/>
        </pc:sldMkLst>
      </pc:sldChg>
      <pc:sldChg chg="modSp mod">
        <pc:chgData name="Erin Michos" userId="6de48b1b-d623-4480-9e8c-d786700878e8" providerId="ADAL" clId="{90C73BA6-7374-4193-8A57-982E349BF2E3}" dt="2025-11-23T23:15:13.277" v="154" actId="20577"/>
        <pc:sldMkLst>
          <pc:docMk/>
          <pc:sldMk cId="1149953313" sldId="4662"/>
        </pc:sldMkLst>
        <pc:spChg chg="mod">
          <ac:chgData name="Erin Michos" userId="6de48b1b-d623-4480-9e8c-d786700878e8" providerId="ADAL" clId="{90C73BA6-7374-4193-8A57-982E349BF2E3}" dt="2025-11-23T23:15:13.277" v="154" actId="20577"/>
          <ac:spMkLst>
            <pc:docMk/>
            <pc:sldMk cId="1149953313" sldId="4662"/>
            <ac:spMk id="4" creationId="{E5E10F63-0FEB-4451-93A8-3612CAE92319}"/>
          </ac:spMkLst>
        </pc:spChg>
      </pc:sldChg>
      <pc:sldChg chg="modSp mod ord">
        <pc:chgData name="Erin Michos" userId="6de48b1b-d623-4480-9e8c-d786700878e8" providerId="ADAL" clId="{90C73BA6-7374-4193-8A57-982E349BF2E3}" dt="2025-11-23T23:12:16.082" v="29"/>
        <pc:sldMkLst>
          <pc:docMk/>
          <pc:sldMk cId="3611833193" sldId="12850"/>
        </pc:sldMkLst>
        <pc:spChg chg="mod">
          <ac:chgData name="Erin Michos" userId="6de48b1b-d623-4480-9e8c-d786700878e8" providerId="ADAL" clId="{90C73BA6-7374-4193-8A57-982E349BF2E3}" dt="2025-11-23T23:06:11.568" v="18" actId="1076"/>
          <ac:spMkLst>
            <pc:docMk/>
            <pc:sldMk cId="3611833193" sldId="12850"/>
            <ac:spMk id="11" creationId="{00000000-0000-0000-0000-000000000000}"/>
          </ac:spMkLst>
        </pc:spChg>
        <pc:spChg chg="mod">
          <ac:chgData name="Erin Michos" userId="6de48b1b-d623-4480-9e8c-d786700878e8" providerId="ADAL" clId="{90C73BA6-7374-4193-8A57-982E349BF2E3}" dt="2025-11-23T23:06:16.076" v="19" actId="1076"/>
          <ac:spMkLst>
            <pc:docMk/>
            <pc:sldMk cId="3611833193" sldId="12850"/>
            <ac:spMk id="13" creationId="{00000000-0000-0000-0000-000000000000}"/>
          </ac:spMkLst>
        </pc:spChg>
      </pc:sldChg>
      <pc:sldChg chg="modSp mod">
        <pc:chgData name="Erin Michos" userId="6de48b1b-d623-4480-9e8c-d786700878e8" providerId="ADAL" clId="{90C73BA6-7374-4193-8A57-982E349BF2E3}" dt="2025-11-23T23:09:15.517" v="27" actId="14100"/>
        <pc:sldMkLst>
          <pc:docMk/>
          <pc:sldMk cId="1833329470" sldId="12854"/>
        </pc:sldMkLst>
        <pc:spChg chg="mod">
          <ac:chgData name="Erin Michos" userId="6de48b1b-d623-4480-9e8c-d786700878e8" providerId="ADAL" clId="{90C73BA6-7374-4193-8A57-982E349BF2E3}" dt="2025-11-23T23:09:15.517" v="27" actId="14100"/>
          <ac:spMkLst>
            <pc:docMk/>
            <pc:sldMk cId="1833329470" sldId="12854"/>
            <ac:spMk id="9" creationId="{00000000-0000-0000-0000-000000000000}"/>
          </ac:spMkLst>
        </pc:spChg>
      </pc:sldChg>
      <pc:sldChg chg="del">
        <pc:chgData name="Erin Michos" userId="6de48b1b-d623-4480-9e8c-d786700878e8" providerId="ADAL" clId="{90C73BA6-7374-4193-8A57-982E349BF2E3}" dt="2025-11-23T23:09:01.509" v="26" actId="47"/>
        <pc:sldMkLst>
          <pc:docMk/>
          <pc:sldMk cId="3192195531" sldId="2147374435"/>
        </pc:sldMkLst>
      </pc:sldChg>
      <pc:sldChg chg="del">
        <pc:chgData name="Erin Michos" userId="6de48b1b-d623-4480-9e8c-d786700878e8" providerId="ADAL" clId="{90C73BA6-7374-4193-8A57-982E349BF2E3}" dt="2025-11-23T23:07:44.792" v="25" actId="47"/>
        <pc:sldMkLst>
          <pc:docMk/>
          <pc:sldMk cId="3684202642" sldId="2147470459"/>
        </pc:sldMkLst>
      </pc:sldChg>
      <pc:sldChg chg="del">
        <pc:chgData name="Erin Michos" userId="6de48b1b-d623-4480-9e8c-d786700878e8" providerId="ADAL" clId="{90C73BA6-7374-4193-8A57-982E349BF2E3}" dt="2025-11-23T23:04:41.195" v="2" actId="47"/>
        <pc:sldMkLst>
          <pc:docMk/>
          <pc:sldMk cId="2995202105" sldId="2147470471"/>
        </pc:sldMkLst>
      </pc:sldChg>
      <pc:sldChg chg="del">
        <pc:chgData name="Erin Michos" userId="6de48b1b-d623-4480-9e8c-d786700878e8" providerId="ADAL" clId="{90C73BA6-7374-4193-8A57-982E349BF2E3}" dt="2025-11-23T23:05:07.240" v="4" actId="47"/>
        <pc:sldMkLst>
          <pc:docMk/>
          <pc:sldMk cId="749427035" sldId="2147475019"/>
        </pc:sldMkLst>
      </pc:sldChg>
      <pc:sldChg chg="del">
        <pc:chgData name="Erin Michos" userId="6de48b1b-d623-4480-9e8c-d786700878e8" providerId="ADAL" clId="{90C73BA6-7374-4193-8A57-982E349BF2E3}" dt="2025-11-23T23:05:07.953" v="5" actId="47"/>
        <pc:sldMkLst>
          <pc:docMk/>
          <pc:sldMk cId="1936010541" sldId="2147475021"/>
        </pc:sldMkLst>
      </pc:sldChg>
      <pc:sldChg chg="add del">
        <pc:chgData name="Erin Michos" userId="6de48b1b-d623-4480-9e8c-d786700878e8" providerId="ADAL" clId="{90C73BA6-7374-4193-8A57-982E349BF2E3}" dt="2025-11-23T23:12:50.289" v="35" actId="47"/>
        <pc:sldMkLst>
          <pc:docMk/>
          <pc:sldMk cId="1491267591" sldId="2147482392"/>
        </pc:sldMkLst>
      </pc:sldChg>
      <pc:sldChg chg="del">
        <pc:chgData name="Erin Michos" userId="6de48b1b-d623-4480-9e8c-d786700878e8" providerId="ADAL" clId="{90C73BA6-7374-4193-8A57-982E349BF2E3}" dt="2025-11-23T23:04:31.780" v="0" actId="47"/>
        <pc:sldMkLst>
          <pc:docMk/>
          <pc:sldMk cId="0" sldId="2147482402"/>
        </pc:sldMkLst>
      </pc:sldChg>
      <pc:sldChg chg="modSp mod ord">
        <pc:chgData name="Erin Michos" userId="6de48b1b-d623-4480-9e8c-d786700878e8" providerId="ADAL" clId="{90C73BA6-7374-4193-8A57-982E349BF2E3}" dt="2025-11-23T23:12:45.935" v="34"/>
        <pc:sldMkLst>
          <pc:docMk/>
          <pc:sldMk cId="290968644" sldId="2147482404"/>
        </pc:sldMkLst>
        <pc:spChg chg="mod">
          <ac:chgData name="Erin Michos" userId="6de48b1b-d623-4480-9e8c-d786700878e8" providerId="ADAL" clId="{90C73BA6-7374-4193-8A57-982E349BF2E3}" dt="2025-11-23T23:05:19.805" v="13" actId="20577"/>
          <ac:spMkLst>
            <pc:docMk/>
            <pc:sldMk cId="290968644" sldId="2147482404"/>
            <ac:spMk id="2" creationId="{17C10A74-A49D-DFB8-60E2-7E6A84A912CA}"/>
          </ac:spMkLst>
        </pc:spChg>
        <pc:spChg chg="mod">
          <ac:chgData name="Erin Michos" userId="6de48b1b-d623-4480-9e8c-d786700878e8" providerId="ADAL" clId="{90C73BA6-7374-4193-8A57-982E349BF2E3}" dt="2025-11-23T23:05:58.915" v="17" actId="1076"/>
          <ac:spMkLst>
            <pc:docMk/>
            <pc:sldMk cId="290968644" sldId="2147482404"/>
            <ac:spMk id="3" creationId="{FFB3B2D7-49E0-A10A-5FA6-0AFC7B89DC78}"/>
          </ac:spMkLst>
        </pc:spChg>
      </pc:sldChg>
      <pc:sldChg chg="del">
        <pc:chgData name="Erin Michos" userId="6de48b1b-d623-4480-9e8c-d786700878e8" providerId="ADAL" clId="{90C73BA6-7374-4193-8A57-982E349BF2E3}" dt="2025-11-23T23:04:39.898" v="1" actId="47"/>
        <pc:sldMkLst>
          <pc:docMk/>
          <pc:sldMk cId="33843002" sldId="2147482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682E0-AA6F-43C1-A0BC-15238CE1495A}"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C315B-A457-4A8C-B207-09CDF2560681}" type="slidenum">
              <a:rPr lang="en-US" smtClean="0"/>
              <a:t>‹#›</a:t>
            </a:fld>
            <a:endParaRPr lang="en-US"/>
          </a:p>
        </p:txBody>
      </p:sp>
    </p:spTree>
    <p:extLst>
      <p:ext uri="{BB962C8B-B14F-4D97-AF65-F5344CB8AC3E}">
        <p14:creationId xmlns:p14="http://schemas.microsoft.com/office/powerpoint/2010/main" val="196503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97FF-49E3-4B50-AF0F-BC5507492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1E90414-033F-47E9-A6F6-E6EE7B81E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 y="8696643"/>
            <a:ext cx="1892808" cy="368808"/>
          </a:xfrm>
          <a:prstGeom prst="rect">
            <a:avLst/>
          </a:prstGeom>
        </p:spPr>
      </p:pic>
    </p:spTree>
    <p:extLst>
      <p:ext uri="{BB962C8B-B14F-4D97-AF65-F5344CB8AC3E}">
        <p14:creationId xmlns:p14="http://schemas.microsoft.com/office/powerpoint/2010/main" val="65763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e056093757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e056093757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a:solidFill>
                  <a:srgbClr val="2A2A2A"/>
                </a:solidFill>
                <a:effectLst/>
                <a:latin typeface="Merriweather" panose="00000500000000000000" pitchFamily="2" charset="0"/>
              </a:rPr>
              <a:t>Androgens increase BP by activating the RAAS</a:t>
            </a:r>
          </a:p>
          <a:p>
            <a:pPr marL="171450" indent="-171450">
              <a:buFont typeface="Arial" panose="020B0604020202020204" pitchFamily="34" charset="0"/>
              <a:buChar char="•"/>
            </a:pPr>
            <a:r>
              <a:rPr lang="en-US" sz="1200" b="0" i="0" dirty="0">
                <a:solidFill>
                  <a:srgbClr val="2A2A2A"/>
                </a:solidFill>
                <a:effectLst/>
                <a:latin typeface="Merriweather" panose="00000500000000000000" pitchFamily="2" charset="0"/>
              </a:rPr>
              <a:t> The premenopausal cardioprotective effects of estrogens may in part result from RAAS inhibition</a:t>
            </a:r>
            <a:endParaRPr lang="en-US" sz="1200" dirty="0">
              <a:solidFill>
                <a:srgbClr val="2A2A2A"/>
              </a:solidFill>
              <a:latin typeface="Merriweather" panose="00000500000000000000" pitchFamily="2" charset="0"/>
            </a:endParaRPr>
          </a:p>
          <a:p>
            <a:pPr marL="171450" indent="-171450">
              <a:buFont typeface="Arial" panose="020B0604020202020204" pitchFamily="34" charset="0"/>
              <a:buChar char="•"/>
            </a:pPr>
            <a:r>
              <a:rPr lang="en-US" sz="1200" b="0" i="0" dirty="0">
                <a:solidFill>
                  <a:srgbClr val="2A2A2A"/>
                </a:solidFill>
                <a:effectLst/>
                <a:latin typeface="Merriweather" panose="00000500000000000000" pitchFamily="2" charset="0"/>
              </a:rPr>
              <a:t>After menopause, increased salt sensitivity is observed in females.</a:t>
            </a:r>
            <a:endParaRPr lang="en-US" sz="1200" b="0" i="0" u="none" strike="noStrike" baseline="30000" dirty="0">
              <a:solidFill>
                <a:srgbClr val="006FB7"/>
              </a:solidFill>
              <a:effectLst/>
              <a:latin typeface="Source Sans Pro" panose="020B0503030403020204" pitchFamily="34" charset="0"/>
            </a:endParaRPr>
          </a:p>
          <a:p>
            <a:pPr marL="171450" indent="-171450">
              <a:buFont typeface="Arial" panose="020B0604020202020204" pitchFamily="34" charset="0"/>
              <a:buChar char="•"/>
            </a:pPr>
            <a:r>
              <a:rPr lang="en-US" sz="1200" b="0" i="0" dirty="0">
                <a:solidFill>
                  <a:srgbClr val="2A2A2A"/>
                </a:solidFill>
                <a:effectLst/>
                <a:latin typeface="Merriweather" panose="00000500000000000000" pitchFamily="2" charset="0"/>
              </a:rPr>
              <a:t>Thus, lower estrogen level after menopause is related to both upregulation of hormonal systems such as the RAAS and sympathetic nervous system, and to reduced vascular nitric oxide bioavailability.</a:t>
            </a:r>
          </a:p>
          <a:p>
            <a:pPr marL="171450" indent="-171450">
              <a:buFont typeface="Arial" panose="020B0604020202020204" pitchFamily="34" charset="0"/>
              <a:buChar char="•"/>
            </a:pPr>
            <a:r>
              <a:rPr lang="en-US" sz="800" b="0" i="0" dirty="0">
                <a:solidFill>
                  <a:srgbClr val="2A2A2A"/>
                </a:solidFill>
                <a:effectLst/>
                <a:latin typeface="Merriweather" panose="00000500000000000000" pitchFamily="2" charset="0"/>
              </a:rPr>
              <a:t>As a consequence, the synthesis of potent vasoconstrictors such as angiotensin II, endothelin-1, and catecholamines rises after menopause</a:t>
            </a:r>
            <a:endParaRPr lang="en-US" sz="1200" dirty="0"/>
          </a:p>
          <a:p>
            <a:endParaRPr lang="en-US" dirty="0"/>
          </a:p>
        </p:txBody>
      </p:sp>
      <p:sp>
        <p:nvSpPr>
          <p:cNvPr id="4" name="Slide Number Placeholder 3"/>
          <p:cNvSpPr>
            <a:spLocks noGrp="1"/>
          </p:cNvSpPr>
          <p:nvPr>
            <p:ph type="sldNum" sz="quarter" idx="5"/>
          </p:nvPr>
        </p:nvSpPr>
        <p:spPr/>
        <p:txBody>
          <a:bodyPr/>
          <a:lstStyle/>
          <a:p>
            <a:fld id="{BD197D5D-0BE8-4B5B-A723-1A78EF8DAFE1}" type="slidenum">
              <a:rPr lang="en-US" smtClean="0"/>
              <a:t>12</a:t>
            </a:fld>
            <a:endParaRPr lang="en-US"/>
          </a:p>
        </p:txBody>
      </p:sp>
    </p:spTree>
    <p:extLst>
      <p:ext uri="{BB962C8B-B14F-4D97-AF65-F5344CB8AC3E}">
        <p14:creationId xmlns:p14="http://schemas.microsoft.com/office/powerpoint/2010/main" val="401121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dff9917f6d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g2dff9917f6d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dff9917f6d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g2dff9917f6d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dff9917f6d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g2dff9917f6d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42" name="Google Shape;742;g2dff9917f6d_0_3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dff9917f6d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0" name="Google Shape;1040;g2dff9917f6d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dff9917f6d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8" name="Google Shape;1108;g2dff9917f6d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F97FF-49E3-4B50-AF0F-BC55074921CB}" type="slidenum">
              <a:rPr lang="en-US" smtClean="0"/>
              <a:t>38</a:t>
            </a:fld>
            <a:endParaRPr lang="en-US" dirty="0"/>
          </a:p>
        </p:txBody>
      </p:sp>
    </p:spTree>
    <p:extLst>
      <p:ext uri="{BB962C8B-B14F-4D97-AF65-F5344CB8AC3E}">
        <p14:creationId xmlns:p14="http://schemas.microsoft.com/office/powerpoint/2010/main" val="51585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2_Title 32 On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bwMode="white">
          <a:xfrm>
            <a:off x="609600" y="1412"/>
            <a:ext cx="10972800" cy="1011930"/>
          </a:xfrm>
        </p:spPr>
        <p:txBody>
          <a:bodyPr>
            <a:normAutofit/>
          </a:bodyPr>
          <a:lstStyle>
            <a:lvl1pPr>
              <a:lnSpc>
                <a:spcPct val="95000"/>
              </a:lnSpc>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36041"/>
            <a:ext cx="10972800" cy="4874140"/>
          </a:xfrm>
        </p:spPr>
        <p:txBody>
          <a:bodyPr>
            <a:normAutofit/>
          </a:bodyPr>
          <a:lstStyle>
            <a:lvl1pPr>
              <a:buClr>
                <a:schemeClr val="tx1"/>
              </a:buClr>
              <a:defRPr sz="220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92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7527"/>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8000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Font typeface="Arial" charset="0"/>
              <a:buChar char="•"/>
              <a:defRPr i="0">
                <a:solidFill>
                  <a:schemeClr val="tx1"/>
                </a:solidFill>
                <a:latin typeface="+mn-lt"/>
              </a:defRPr>
            </a:lvl1pPr>
            <a:lvl2pPr marL="742950" indent="-285750">
              <a:buFont typeface="Arial" charset="0"/>
              <a:buChar char="•"/>
              <a:defRPr i="0">
                <a:latin typeface="+mn-lt"/>
              </a:defRPr>
            </a:lvl2pPr>
            <a:lvl3pPr marL="1200150" indent="-285750">
              <a:buFont typeface="Arial" charset="0"/>
              <a:buChar char="•"/>
              <a:defRPr i="0">
                <a:latin typeface="+mn-lt"/>
              </a:defRPr>
            </a:lvl3pPr>
            <a:lvl4pPr marL="1657350" indent="-285750">
              <a:buFont typeface="Arial" charset="0"/>
              <a:buChar char="•"/>
              <a:defRPr i="0">
                <a:latin typeface="+mn-lt"/>
              </a:defRPr>
            </a:lvl4pPr>
            <a:lvl5pPr marL="2114550" indent="-285750">
              <a:buFont typeface="Arial" charset="0"/>
              <a:buChar char="•"/>
              <a:defRPr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843253"/>
            <a:ext cx="10675620" cy="298450"/>
          </a:xfrm>
        </p:spPr>
        <p:txBody>
          <a:bodyPr anchor="b"/>
          <a:lstStyle>
            <a:lvl1pPr marL="0" indent="0" algn="l">
              <a:spcBef>
                <a:spcPts val="600"/>
              </a:spcBef>
              <a:buNone/>
              <a:defRPr sz="1200" i="0">
                <a:solidFill>
                  <a:schemeClr val="tx1"/>
                </a:solidFill>
                <a:latin typeface="+mn-lt"/>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78871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3B25C7-6490-CF4F-B002-663B930DED65}"/>
              </a:ext>
            </a:extLst>
          </p:cNvPr>
          <p:cNvSpPr>
            <a:spLocks noGrp="1"/>
          </p:cNvSpPr>
          <p:nvPr>
            <p:ph type="ftr" sz="quarter" idx="10"/>
          </p:nvPr>
        </p:nvSpPr>
        <p:spPr/>
        <p:txBody>
          <a:bodyPr/>
          <a:lstStyle/>
          <a:p>
            <a:pPr algn="l"/>
            <a:r>
              <a:rPr lang="en-US"/>
              <a:t>© 2019 Esperion. All Rights Reserved – Do Not Copy or Distribute</a:t>
            </a:r>
          </a:p>
        </p:txBody>
      </p:sp>
      <p:sp>
        <p:nvSpPr>
          <p:cNvPr id="3" name="Slide Number Placeholder 2">
            <a:extLst>
              <a:ext uri="{FF2B5EF4-FFF2-40B4-BE49-F238E27FC236}">
                <a16:creationId xmlns:a16="http://schemas.microsoft.com/office/drawing/2014/main" id="{EFDE13E4-3095-C447-AE3D-6FCEAC6FFA04}"/>
              </a:ext>
            </a:extLst>
          </p:cNvPr>
          <p:cNvSpPr>
            <a:spLocks noGrp="1"/>
          </p:cNvSpPr>
          <p:nvPr>
            <p:ph type="sldNum" sz="quarter" idx="11"/>
          </p:nvPr>
        </p:nvSpPr>
        <p:spPr/>
        <p:txBody>
          <a:bodyPr/>
          <a:lstStyle/>
          <a:p>
            <a:fld id="{AEA50592-68B3-474E-96BA-04A252C6669C}" type="slidenum">
              <a:rPr lang="uk-UA" smtClean="0"/>
              <a:pPr/>
              <a:t>‹#›</a:t>
            </a:fld>
            <a:endParaRPr lang="uk-UA"/>
          </a:p>
        </p:txBody>
      </p:sp>
      <p:sp>
        <p:nvSpPr>
          <p:cNvPr id="4" name="Title 3">
            <a:extLst>
              <a:ext uri="{FF2B5EF4-FFF2-40B4-BE49-F238E27FC236}">
                <a16:creationId xmlns:a16="http://schemas.microsoft.com/office/drawing/2014/main" id="{817EA626-1082-BC43-AC95-92231F01C8CB}"/>
              </a:ext>
            </a:extLst>
          </p:cNvPr>
          <p:cNvSpPr>
            <a:spLocks noGrp="1"/>
          </p:cNvSpPr>
          <p:nvPr>
            <p:ph type="title"/>
          </p:nvPr>
        </p:nvSpPr>
        <p:spPr/>
        <p:txBody>
          <a:bodyPr/>
          <a:lstStyle/>
          <a:p>
            <a:r>
              <a:rPr lang="en-US"/>
              <a:t>Click to edit Master title style</a:t>
            </a:r>
          </a:p>
        </p:txBody>
      </p:sp>
      <p:sp>
        <p:nvSpPr>
          <p:cNvPr id="6" name="Content Placeholder 7">
            <a:extLst>
              <a:ext uri="{FF2B5EF4-FFF2-40B4-BE49-F238E27FC236}">
                <a16:creationId xmlns:a16="http://schemas.microsoft.com/office/drawing/2014/main" id="{E5877A1B-7C3F-1346-B8CF-1F55A71A7630}"/>
              </a:ext>
            </a:extLst>
          </p:cNvPr>
          <p:cNvSpPr>
            <a:spLocks noGrp="1"/>
          </p:cNvSpPr>
          <p:nvPr>
            <p:ph sz="quarter" idx="17"/>
          </p:nvPr>
        </p:nvSpPr>
        <p:spPr>
          <a:xfrm>
            <a:off x="457200" y="1554480"/>
            <a:ext cx="8382000" cy="2314203"/>
          </a:xfrm>
        </p:spPr>
        <p:txBody>
          <a:bodyPr/>
          <a:lstStyle>
            <a:lvl1pPr marL="182875" indent="-182875">
              <a:buClr>
                <a:schemeClr val="accent2"/>
              </a:buClr>
              <a:buSzPct val="100000"/>
              <a:buFont typeface="Arial" panose="020B0604020202020204" pitchFamily="34" charset="0"/>
              <a:buChar cha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75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4713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55108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193969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100124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111635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385739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181131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3_Title 32 One Lin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bwMode="white">
          <a:xfrm>
            <a:off x="609600" y="1412"/>
            <a:ext cx="10972800" cy="801228"/>
          </a:xfrm>
        </p:spPr>
        <p:txBody>
          <a:bodyPr>
            <a:normAutofit/>
          </a:bodyPr>
          <a:lstStyle>
            <a:lvl1pPr>
              <a:lnSpc>
                <a:spcPct val="95000"/>
              </a:lnSpc>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122681"/>
            <a:ext cx="10972800" cy="4874140"/>
          </a:xfrm>
        </p:spPr>
        <p:txBody>
          <a:bodyPr>
            <a:normAutofit/>
          </a:bodyPr>
          <a:lstStyle>
            <a:lvl1pPr>
              <a:buClr>
                <a:schemeClr val="tx1"/>
              </a:buClr>
              <a:defRPr sz="220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788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846485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354854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519627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3948674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849936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276536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33469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2149908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170822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ED70B67E-998B-4D45-BA54-A1E612DB3CD6}" type="datetime3">
              <a:rPr lang="en-US" smtClean="0"/>
              <a:t>23 November 2025</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dirty="0"/>
              <a:t>Insert notes</a:t>
            </a:r>
          </a:p>
        </p:txBody>
      </p:sp>
    </p:spTree>
    <p:extLst>
      <p:ext uri="{BB962C8B-B14F-4D97-AF65-F5344CB8AC3E}">
        <p14:creationId xmlns:p14="http://schemas.microsoft.com/office/powerpoint/2010/main" val="354162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1367536"/>
            <a:ext cx="5384800" cy="4525963"/>
          </a:xfrm>
        </p:spPr>
        <p:txBody>
          <a:bodyPr>
            <a:normAutofit/>
          </a:bodyPr>
          <a:lstStyle>
            <a:lvl1pPr>
              <a:defRPr sz="2200"/>
            </a:lvl1pPr>
            <a:lvl2pPr>
              <a:defRPr sz="2200"/>
            </a:lvl2pPr>
            <a:lvl3pPr>
              <a:defRPr sz="2200"/>
            </a:lvl3pPr>
            <a:lvl4pPr>
              <a:defRPr sz="2200"/>
            </a:lvl4pPr>
            <a:lvl5pPr>
              <a:defRPr sz="2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67536"/>
            <a:ext cx="5384800" cy="4525963"/>
          </a:xfrm>
        </p:spPr>
        <p:txBody>
          <a:bodyPr>
            <a:normAutofit/>
          </a:bodyPr>
          <a:lstStyle>
            <a:lvl1pPr>
              <a:defRPr sz="2200"/>
            </a:lvl1pPr>
            <a:lvl2pPr>
              <a:defRPr sz="2200"/>
            </a:lvl2pPr>
            <a:lvl3pPr>
              <a:defRPr sz="2200"/>
            </a:lvl3pPr>
            <a:lvl4pPr>
              <a:defRPr sz="2200"/>
            </a:lvl4pPr>
            <a:lvl5pPr>
              <a:defRPr sz="2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9715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84A40C6-15FB-9808-560B-12DCAB8B1CD1}"/>
              </a:ext>
            </a:extLst>
          </p:cNvPr>
          <p:cNvSpPr>
            <a:spLocks noGrp="1"/>
          </p:cNvSpPr>
          <p:nvPr>
            <p:ph type="body" sz="quarter" idx="10"/>
          </p:nvPr>
        </p:nvSpPr>
        <p:spPr>
          <a:xfrm>
            <a:off x="209550" y="6086475"/>
            <a:ext cx="10410825" cy="600075"/>
          </a:xfrm>
        </p:spPr>
        <p:txBody>
          <a:bodyPr anchor="b">
            <a:normAutofit/>
          </a:bodyPr>
          <a:lstStyle>
            <a:lvl1pPr marL="0" indent="0">
              <a:buNone/>
              <a:defRPr sz="1000"/>
            </a:lvl1pPr>
          </a:lstStyle>
          <a:p>
            <a:pPr lvl="0"/>
            <a:endParaRPr lang="en-GB" dirty="0"/>
          </a:p>
        </p:txBody>
      </p:sp>
    </p:spTree>
    <p:extLst>
      <p:ext uri="{BB962C8B-B14F-4D97-AF65-F5344CB8AC3E}">
        <p14:creationId xmlns:p14="http://schemas.microsoft.com/office/powerpoint/2010/main" val="3246682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_Content_without photo">
    <p:spTree>
      <p:nvGrpSpPr>
        <p:cNvPr id="1" name=""/>
        <p:cNvGrpSpPr/>
        <p:nvPr/>
      </p:nvGrpSpPr>
      <p:grpSpPr>
        <a:xfrm>
          <a:off x="0" y="0"/>
          <a:ext cx="0" cy="0"/>
          <a:chOff x="0" y="0"/>
          <a:chExt cx="0" cy="0"/>
        </a:xfrm>
      </p:grpSpPr>
      <p:sp>
        <p:nvSpPr>
          <p:cNvPr id="2" name="Title 1"/>
          <p:cNvSpPr>
            <a:spLocks noGrp="1"/>
          </p:cNvSpPr>
          <p:nvPr>
            <p:ph type="title"/>
          </p:nvPr>
        </p:nvSpPr>
        <p:spPr>
          <a:xfrm>
            <a:off x="758399" y="706901"/>
            <a:ext cx="9384308" cy="1325563"/>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764960" y="2419716"/>
            <a:ext cx="10515600" cy="3811835"/>
          </a:xfrm>
          <a:prstGeom prst="rect">
            <a:avLst/>
          </a:prstGeom>
        </p:spPr>
        <p:txBody>
          <a:bodyPr/>
          <a:lstStyle>
            <a:lvl1pPr marL="167996" indent="-167996">
              <a:lnSpc>
                <a:spcPct val="90000"/>
              </a:lnSpc>
              <a:spcAft>
                <a:spcPts val="533"/>
              </a:spcAft>
              <a:buClr>
                <a:schemeClr val="tx1">
                  <a:lumMod val="85000"/>
                  <a:lumOff val="15000"/>
                </a:schemeClr>
              </a:buClr>
              <a:buFont typeface="Arial" panose="020B0604020202020204" pitchFamily="34" charset="0"/>
              <a:buChar char="•"/>
              <a:defRPr>
                <a:solidFill>
                  <a:schemeClr val="tx1"/>
                </a:solidFill>
              </a:defRPr>
            </a:lvl1pPr>
            <a:lvl2pPr marL="503987" indent="-167996">
              <a:lnSpc>
                <a:spcPct val="90000"/>
              </a:lnSpc>
              <a:spcAft>
                <a:spcPts val="800"/>
              </a:spcAft>
              <a:buClr>
                <a:schemeClr val="tx1">
                  <a:lumMod val="85000"/>
                  <a:lumOff val="15000"/>
                </a:schemeClr>
              </a:buClr>
              <a:buFont typeface="Arial" panose="020B0604020202020204" pitchFamily="34" charset="0"/>
              <a:buChar char="•"/>
              <a:defRPr>
                <a:solidFill>
                  <a:schemeClr val="tx1"/>
                </a:solidFill>
              </a:defRPr>
            </a:lvl2pPr>
            <a:lvl3pPr marL="767981" indent="-167996">
              <a:lnSpc>
                <a:spcPct val="90000"/>
              </a:lnSpc>
              <a:spcAft>
                <a:spcPts val="267"/>
              </a:spcAft>
              <a:buClr>
                <a:schemeClr val="tx1">
                  <a:lumMod val="85000"/>
                  <a:lumOff val="15000"/>
                </a:schemeClr>
              </a:buClr>
              <a:buFont typeface="Arial" panose="020B0604020202020204" pitchFamily="34" charset="0"/>
              <a:buChar char="•"/>
              <a:defRPr>
                <a:solidFill>
                  <a:schemeClr val="tx1"/>
                </a:solidFill>
              </a:defRPr>
            </a:lvl3pPr>
            <a:lvl4pPr marL="1031974" indent="-167996">
              <a:lnSpc>
                <a:spcPct val="90000"/>
              </a:lnSpc>
              <a:buClr>
                <a:schemeClr val="tx1">
                  <a:lumMod val="85000"/>
                  <a:lumOff val="15000"/>
                </a:schemeClr>
              </a:buClr>
              <a:buFont typeface="Arial" panose="020B0604020202020204" pitchFamily="34" charset="0"/>
              <a:buChar char="•"/>
              <a:defRPr sz="1200">
                <a:solidFill>
                  <a:schemeClr val="tx1"/>
                </a:solidFill>
              </a:defRPr>
            </a:lvl4pPr>
            <a:lvl5pPr marL="1247969" indent="-167996">
              <a:lnSpc>
                <a:spcPct val="90000"/>
              </a:lnSpc>
              <a:buClr>
                <a:schemeClr val="tx1">
                  <a:lumMod val="85000"/>
                  <a:lumOff val="15000"/>
                </a:schemeClr>
              </a:buClr>
              <a:buFont typeface="Arial" panose="020B060402020202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3">
            <a:extLst>
              <a:ext uri="{FF2B5EF4-FFF2-40B4-BE49-F238E27FC236}">
                <a16:creationId xmlns:a16="http://schemas.microsoft.com/office/drawing/2014/main" id="{AFAEB4D2-F0EE-E947-BE4D-ACB41A9595E7}"/>
              </a:ext>
            </a:extLst>
          </p:cNvPr>
          <p:cNvSpPr>
            <a:spLocks noGrp="1"/>
          </p:cNvSpPr>
          <p:nvPr>
            <p:ph type="sldNum" sz="quarter" idx="12"/>
          </p:nvPr>
        </p:nvSpPr>
        <p:spPr/>
        <p:txBody>
          <a:bodyPr/>
          <a:lstStyle/>
          <a:p>
            <a:fld id="{988E7F75-8447-2546-BC2C-A9D2B7675F08}" type="slidenum">
              <a:rPr lang="en-GB" smtClean="0"/>
              <a:pPr/>
              <a:t>‹#›</a:t>
            </a:fld>
            <a:endParaRPr lang="en-GB"/>
          </a:p>
        </p:txBody>
      </p:sp>
    </p:spTree>
    <p:extLst>
      <p:ext uri="{BB962C8B-B14F-4D97-AF65-F5344CB8AC3E}">
        <p14:creationId xmlns:p14="http://schemas.microsoft.com/office/powerpoint/2010/main" val="117246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C780C71-124C-8E60-D687-4E6424AD9DD9}"/>
              </a:ext>
            </a:extLst>
          </p:cNvPr>
          <p:cNvSpPr>
            <a:spLocks noGrp="1"/>
          </p:cNvSpPr>
          <p:nvPr>
            <p:ph type="title"/>
          </p:nvPr>
        </p:nvSpPr>
        <p:spPr>
          <a:xfrm>
            <a:off x="217488" y="537087"/>
            <a:ext cx="10444162" cy="602738"/>
          </a:xfrm>
        </p:spPr>
        <p:txBody>
          <a:bodyPr/>
          <a:lstStyle>
            <a:lvl1pPr algn="l">
              <a:defRPr sz="2800">
                <a:solidFill>
                  <a:schemeClr val="bg1"/>
                </a:solidFill>
              </a:defRPr>
            </a:lvl1pPr>
          </a:lstStyle>
          <a:p>
            <a:r>
              <a:rPr lang="en-US"/>
              <a:t>Click to edit Master title style</a:t>
            </a:r>
          </a:p>
        </p:txBody>
      </p:sp>
      <p:sp>
        <p:nvSpPr>
          <p:cNvPr id="2" name="Text Placeholder 16">
            <a:extLst>
              <a:ext uri="{FF2B5EF4-FFF2-40B4-BE49-F238E27FC236}">
                <a16:creationId xmlns:a16="http://schemas.microsoft.com/office/drawing/2014/main" id="{E08BD942-BFC3-6315-590E-D350244C3734}"/>
              </a:ext>
            </a:extLst>
          </p:cNvPr>
          <p:cNvSpPr>
            <a:spLocks noGrp="1"/>
          </p:cNvSpPr>
          <p:nvPr>
            <p:ph type="body" sz="quarter" idx="14" hasCustomPrompt="1"/>
          </p:nvPr>
        </p:nvSpPr>
        <p:spPr>
          <a:xfrm>
            <a:off x="232728" y="6096000"/>
            <a:ext cx="5558472" cy="647700"/>
          </a:xfrm>
        </p:spPr>
        <p:txBody>
          <a:bodyPr vert="horz" lIns="0" tIns="0" rIns="0" bIns="0" rtlCol="0" anchor="b">
            <a:noAutofit/>
          </a:bodyPr>
          <a:lstStyle>
            <a:lvl1pPr marL="0" indent="0">
              <a:spcBef>
                <a:spcPts val="0"/>
              </a:spcBef>
              <a:buNone/>
              <a:defRPr lang="en-US" sz="1200" b="0" smtClean="0">
                <a:solidFill>
                  <a:schemeClr val="tx2"/>
                </a:solidFill>
              </a:defRPr>
            </a:lvl1pPr>
            <a:lvl2pPr>
              <a:defRPr lang="en-US" smtClean="0"/>
            </a:lvl2pPr>
            <a:lvl3pPr>
              <a:defRPr lang="en-US" sz="1800" smtClean="0"/>
            </a:lvl3pPr>
            <a:lvl4pPr>
              <a:defRPr lang="en-US" sz="1800" smtClean="0"/>
            </a:lvl4pPr>
            <a:lvl5pPr>
              <a:defRPr lang="en-US" sz="1800"/>
            </a:lvl5pPr>
          </a:lstStyle>
          <a:p>
            <a:pPr marL="228600" lvl="0" indent="-228600">
              <a:spcBef>
                <a:spcPts val="0"/>
              </a:spcBef>
            </a:pPr>
            <a:r>
              <a:rPr lang="en-US"/>
              <a:t>References</a:t>
            </a:r>
          </a:p>
        </p:txBody>
      </p:sp>
      <p:sp>
        <p:nvSpPr>
          <p:cNvPr id="3" name="Text Placeholder 16">
            <a:extLst>
              <a:ext uri="{FF2B5EF4-FFF2-40B4-BE49-F238E27FC236}">
                <a16:creationId xmlns:a16="http://schemas.microsoft.com/office/drawing/2014/main" id="{E4923279-A0B5-2DF4-8DF4-2F10EAA80D38}"/>
              </a:ext>
            </a:extLst>
          </p:cNvPr>
          <p:cNvSpPr>
            <a:spLocks noGrp="1"/>
          </p:cNvSpPr>
          <p:nvPr>
            <p:ph type="body" sz="quarter" idx="15" hasCustomPrompt="1"/>
          </p:nvPr>
        </p:nvSpPr>
        <p:spPr>
          <a:xfrm>
            <a:off x="6410008" y="6096000"/>
            <a:ext cx="5558472" cy="647700"/>
          </a:xfrm>
        </p:spPr>
        <p:txBody>
          <a:bodyPr vert="horz" lIns="0" tIns="0" rIns="0" bIns="0" rtlCol="0" anchor="b">
            <a:noAutofit/>
          </a:bodyPr>
          <a:lstStyle>
            <a:lvl1pPr marL="0" indent="0" algn="r">
              <a:spcBef>
                <a:spcPts val="0"/>
              </a:spcBef>
              <a:buNone/>
              <a:defRPr lang="en-US" sz="1200" b="0" smtClean="0">
                <a:solidFill>
                  <a:schemeClr val="tx2"/>
                </a:solidFill>
              </a:defRPr>
            </a:lvl1pPr>
            <a:lvl2pPr>
              <a:defRPr lang="en-US" smtClean="0"/>
            </a:lvl2pPr>
            <a:lvl3pPr>
              <a:defRPr lang="en-US" sz="1800" smtClean="0"/>
            </a:lvl3pPr>
            <a:lvl4pPr>
              <a:defRPr lang="en-US" sz="1800" smtClean="0"/>
            </a:lvl4pPr>
            <a:lvl5pPr>
              <a:defRPr lang="en-US" sz="1800"/>
            </a:lvl5pPr>
          </a:lstStyle>
          <a:p>
            <a:pPr marL="228600" lvl="0" indent="-228600">
              <a:spcBef>
                <a:spcPts val="0"/>
              </a:spcBef>
            </a:pPr>
            <a:r>
              <a:rPr lang="en-US"/>
              <a:t>References</a:t>
            </a:r>
          </a:p>
        </p:txBody>
      </p:sp>
    </p:spTree>
    <p:custDataLst>
      <p:tags r:id="rId1"/>
    </p:custDataLst>
    <p:extLst>
      <p:ext uri="{BB962C8B-B14F-4D97-AF65-F5344CB8AC3E}">
        <p14:creationId xmlns:p14="http://schemas.microsoft.com/office/powerpoint/2010/main" val="83011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C780C71-124C-8E60-D687-4E6424AD9DD9}"/>
              </a:ext>
            </a:extLst>
          </p:cNvPr>
          <p:cNvSpPr>
            <a:spLocks noGrp="1"/>
          </p:cNvSpPr>
          <p:nvPr>
            <p:ph type="title"/>
          </p:nvPr>
        </p:nvSpPr>
        <p:spPr>
          <a:xfrm>
            <a:off x="217488" y="537087"/>
            <a:ext cx="10444162" cy="602738"/>
          </a:xfrm>
        </p:spPr>
        <p:txBody>
          <a:bodyPr/>
          <a:lstStyle>
            <a:lvl1pPr algn="l">
              <a:defRPr sz="2800">
                <a:solidFill>
                  <a:schemeClr val="bg1"/>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DE8F1804-064F-94B2-1020-11016BA7BC28}"/>
              </a:ext>
            </a:extLst>
          </p:cNvPr>
          <p:cNvSpPr>
            <a:spLocks noGrp="1"/>
          </p:cNvSpPr>
          <p:nvPr>
            <p:ph idx="1"/>
          </p:nvPr>
        </p:nvSpPr>
        <p:spPr>
          <a:xfrm>
            <a:off x="217488" y="1714500"/>
            <a:ext cx="11760199" cy="4267200"/>
          </a:xfrm>
          <a:prstGeom prst="rect">
            <a:avLst/>
          </a:prstGeom>
        </p:spPr>
        <p:txBody>
          <a:bodyPr l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a:extLst>
              <a:ext uri="{FF2B5EF4-FFF2-40B4-BE49-F238E27FC236}">
                <a16:creationId xmlns:a16="http://schemas.microsoft.com/office/drawing/2014/main" id="{33AFC9DD-29CB-13B7-A455-17CDC322723D}"/>
              </a:ext>
            </a:extLst>
          </p:cNvPr>
          <p:cNvSpPr>
            <a:spLocks noGrp="1"/>
          </p:cNvSpPr>
          <p:nvPr>
            <p:ph type="body" sz="quarter" idx="14" hasCustomPrompt="1"/>
          </p:nvPr>
        </p:nvSpPr>
        <p:spPr>
          <a:xfrm>
            <a:off x="232728" y="6096000"/>
            <a:ext cx="5558472" cy="647700"/>
          </a:xfrm>
        </p:spPr>
        <p:txBody>
          <a:bodyPr vert="horz" lIns="0" tIns="0" rIns="0" bIns="0" rtlCol="0" anchor="b">
            <a:noAutofit/>
          </a:bodyPr>
          <a:lstStyle>
            <a:lvl1pPr marL="0" indent="0">
              <a:spcBef>
                <a:spcPts val="0"/>
              </a:spcBef>
              <a:buNone/>
              <a:defRPr lang="en-US" sz="1200" b="0" smtClean="0">
                <a:solidFill>
                  <a:schemeClr val="tx2"/>
                </a:solidFill>
              </a:defRPr>
            </a:lvl1pPr>
            <a:lvl2pPr>
              <a:defRPr lang="en-US" smtClean="0"/>
            </a:lvl2pPr>
            <a:lvl3pPr>
              <a:defRPr lang="en-US" sz="1800" smtClean="0"/>
            </a:lvl3pPr>
            <a:lvl4pPr>
              <a:defRPr lang="en-US" sz="1800" smtClean="0"/>
            </a:lvl4pPr>
            <a:lvl5pPr>
              <a:defRPr lang="en-US" sz="1800"/>
            </a:lvl5pPr>
          </a:lstStyle>
          <a:p>
            <a:pPr marL="228600" lvl="0" indent="-228600">
              <a:spcBef>
                <a:spcPts val="0"/>
              </a:spcBef>
            </a:pPr>
            <a:r>
              <a:rPr lang="en-US"/>
              <a:t>References</a:t>
            </a:r>
          </a:p>
        </p:txBody>
      </p:sp>
      <p:sp>
        <p:nvSpPr>
          <p:cNvPr id="2" name="Text Placeholder 16">
            <a:extLst>
              <a:ext uri="{FF2B5EF4-FFF2-40B4-BE49-F238E27FC236}">
                <a16:creationId xmlns:a16="http://schemas.microsoft.com/office/drawing/2014/main" id="{C424A715-FAD6-D460-B517-450C5A13A1D1}"/>
              </a:ext>
            </a:extLst>
          </p:cNvPr>
          <p:cNvSpPr>
            <a:spLocks noGrp="1"/>
          </p:cNvSpPr>
          <p:nvPr>
            <p:ph type="body" sz="quarter" idx="15" hasCustomPrompt="1"/>
          </p:nvPr>
        </p:nvSpPr>
        <p:spPr>
          <a:xfrm>
            <a:off x="6410008" y="6096000"/>
            <a:ext cx="5558472" cy="647700"/>
          </a:xfrm>
        </p:spPr>
        <p:txBody>
          <a:bodyPr vert="horz" lIns="0" tIns="0" rIns="0" bIns="0" rtlCol="0" anchor="b">
            <a:noAutofit/>
          </a:bodyPr>
          <a:lstStyle>
            <a:lvl1pPr marL="0" indent="0" algn="r">
              <a:spcBef>
                <a:spcPts val="0"/>
              </a:spcBef>
              <a:buNone/>
              <a:defRPr lang="en-US" sz="1200" b="0" smtClean="0">
                <a:solidFill>
                  <a:schemeClr val="tx2"/>
                </a:solidFill>
              </a:defRPr>
            </a:lvl1pPr>
            <a:lvl2pPr>
              <a:defRPr lang="en-US" smtClean="0"/>
            </a:lvl2pPr>
            <a:lvl3pPr>
              <a:defRPr lang="en-US" sz="1800" smtClean="0"/>
            </a:lvl3pPr>
            <a:lvl4pPr>
              <a:defRPr lang="en-US" sz="1800" smtClean="0"/>
            </a:lvl4pPr>
            <a:lvl5pPr>
              <a:defRPr lang="en-US" sz="1800"/>
            </a:lvl5pPr>
          </a:lstStyle>
          <a:p>
            <a:pPr marL="228600" lvl="0" indent="-228600">
              <a:spcBef>
                <a:spcPts val="0"/>
              </a:spcBef>
            </a:pPr>
            <a:r>
              <a:rPr lang="en-US"/>
              <a:t>References</a:t>
            </a:r>
          </a:p>
        </p:txBody>
      </p:sp>
    </p:spTree>
    <p:custDataLst>
      <p:tags r:id="rId1"/>
    </p:custDataLst>
    <p:extLst>
      <p:ext uri="{BB962C8B-B14F-4D97-AF65-F5344CB8AC3E}">
        <p14:creationId xmlns:p14="http://schemas.microsoft.com/office/powerpoint/2010/main" val="1316039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3 Colum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2116E-C933-FF65-717B-36E3B9A87DF6}"/>
              </a:ext>
            </a:extLst>
          </p:cNvPr>
          <p:cNvSpPr>
            <a:spLocks noChangeAspect="1"/>
          </p:cNvSpPr>
          <p:nvPr userDrawn="1"/>
        </p:nvSpPr>
        <p:spPr>
          <a:xfrm>
            <a:off x="733863" y="1244997"/>
            <a:ext cx="10724275" cy="26331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14AA2D8-9A84-1F20-CE93-4108F50B93CA}"/>
              </a:ext>
            </a:extLst>
          </p:cNvPr>
          <p:cNvSpPr/>
          <p:nvPr userDrawn="1"/>
        </p:nvSpPr>
        <p:spPr>
          <a:xfrm>
            <a:off x="0" y="992546"/>
            <a:ext cx="12191999" cy="31965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3F01E0E2-70EF-A6AD-9CFE-F9DACD375802}"/>
              </a:ext>
            </a:extLst>
          </p:cNvPr>
          <p:cNvSpPr>
            <a:spLocks noGrp="1"/>
          </p:cNvSpPr>
          <p:nvPr>
            <p:ph type="body" sz="quarter" idx="11" hasCustomPrompt="1"/>
          </p:nvPr>
        </p:nvSpPr>
        <p:spPr>
          <a:xfrm>
            <a:off x="451840" y="1456289"/>
            <a:ext cx="11288319" cy="2269068"/>
          </a:xfrm>
          <a:prstGeom prst="rect">
            <a:avLst/>
          </a:prstGeom>
        </p:spPr>
        <p:txBody>
          <a:bodyPr lIns="182880" tIns="274320" rIns="457200" bIns="274320" anchor="ctr" anchorCtr="0"/>
          <a:lstStyle>
            <a:lvl1pPr marL="0" indent="0" algn="ctr">
              <a:buNone/>
              <a:defRPr sz="5400" b="1" i="0">
                <a:solidFill>
                  <a:schemeClr val="bg1"/>
                </a:solidFill>
                <a:latin typeface="New Order Bold" pitchFamily="2" charset="77"/>
              </a:defRPr>
            </a:lvl1pPr>
          </a:lstStyle>
          <a:p>
            <a:pPr lvl="0"/>
            <a:r>
              <a:rPr lang="en-US" dirty="0"/>
              <a:t>Edit Chapter Title</a:t>
            </a:r>
          </a:p>
        </p:txBody>
      </p:sp>
      <p:cxnSp>
        <p:nvCxnSpPr>
          <p:cNvPr id="14" name="Straight Connector 13">
            <a:extLst>
              <a:ext uri="{FF2B5EF4-FFF2-40B4-BE49-F238E27FC236}">
                <a16:creationId xmlns:a16="http://schemas.microsoft.com/office/drawing/2014/main" id="{48EE6B7E-D2E7-BCC3-23CE-DC737A43AEFA}"/>
              </a:ext>
            </a:extLst>
          </p:cNvPr>
          <p:cNvCxnSpPr/>
          <p:nvPr userDrawn="1"/>
        </p:nvCxnSpPr>
        <p:spPr>
          <a:xfrm>
            <a:off x="0" y="1244997"/>
            <a:ext cx="121919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3331B6-D7D4-9E8C-4860-8000AAACB44D}"/>
              </a:ext>
            </a:extLst>
          </p:cNvPr>
          <p:cNvCxnSpPr/>
          <p:nvPr userDrawn="1"/>
        </p:nvCxnSpPr>
        <p:spPr>
          <a:xfrm>
            <a:off x="1" y="3936650"/>
            <a:ext cx="1219199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6" descr="A blue and black logo&#10;&#10;Description automatically generated">
            <a:extLst>
              <a:ext uri="{FF2B5EF4-FFF2-40B4-BE49-F238E27FC236}">
                <a16:creationId xmlns:a16="http://schemas.microsoft.com/office/drawing/2014/main" id="{8C93FFE5-DACF-F5D9-9135-533266E76216}"/>
              </a:ext>
            </a:extLst>
          </p:cNvPr>
          <p:cNvPicPr>
            <a:picLocks noChangeAspect="1"/>
          </p:cNvPicPr>
          <p:nvPr userDrawn="1"/>
        </p:nvPicPr>
        <p:blipFill>
          <a:blip r:embed="rId2"/>
          <a:stretch>
            <a:fillRect/>
          </a:stretch>
        </p:blipFill>
        <p:spPr>
          <a:xfrm>
            <a:off x="4257018" y="4657845"/>
            <a:ext cx="3677962" cy="1283743"/>
          </a:xfrm>
          <a:prstGeom prst="rect">
            <a:avLst/>
          </a:prstGeom>
        </p:spPr>
      </p:pic>
    </p:spTree>
    <p:extLst>
      <p:ext uri="{BB962C8B-B14F-4D97-AF65-F5344CB8AC3E}">
        <p14:creationId xmlns:p14="http://schemas.microsoft.com/office/powerpoint/2010/main" val="943530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 Colum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78F4-84D6-BB43-BF0E-E741F171474A}"/>
              </a:ext>
            </a:extLst>
          </p:cNvPr>
          <p:cNvSpPr>
            <a:spLocks noGrp="1"/>
          </p:cNvSpPr>
          <p:nvPr>
            <p:ph type="title"/>
          </p:nvPr>
        </p:nvSpPr>
        <p:spPr>
          <a:xfrm>
            <a:off x="457199" y="463347"/>
            <a:ext cx="11271387" cy="1037058"/>
          </a:xfrm>
          <a:prstGeom prst="rect">
            <a:avLst/>
          </a:prstGeom>
        </p:spPr>
        <p:txBody>
          <a:bodyPr vert="horz" lIns="91440" tIns="274320" rIns="91440" bIns="274320" rtlCol="0" anchor="ctr" anchorCtr="0">
            <a:noAutofit/>
          </a:bodyPr>
          <a:lstStyle>
            <a:lvl1pPr algn="l" defTabSz="914400" rtl="0" eaLnBrk="1" latinLnBrk="0" hangingPunct="1">
              <a:lnSpc>
                <a:spcPct val="100000"/>
              </a:lnSpc>
              <a:spcBef>
                <a:spcPct val="0"/>
              </a:spcBef>
              <a:buNone/>
              <a:defRPr sz="4000" b="1" kern="1200">
                <a:solidFill>
                  <a:schemeClr val="tx1"/>
                </a:solidFill>
                <a:latin typeface="New Order Bold" pitchFamily="2" charset="77"/>
                <a:ea typeface="+mj-ea"/>
                <a:cs typeface="Arial" panose="020B0604020202020204" pitchFamily="34" charset="0"/>
              </a:defRPr>
            </a:lvl1pPr>
          </a:lstStyle>
          <a:p>
            <a:r>
              <a:rPr lang="en-US" dirty="0"/>
              <a:t>Click to edit Master title style</a:t>
            </a:r>
          </a:p>
        </p:txBody>
      </p:sp>
      <p:sp>
        <p:nvSpPr>
          <p:cNvPr id="2" name="Text Placeholder 4">
            <a:extLst>
              <a:ext uri="{FF2B5EF4-FFF2-40B4-BE49-F238E27FC236}">
                <a16:creationId xmlns:a16="http://schemas.microsoft.com/office/drawing/2014/main" id="{017C9D0D-D9E9-C8FB-D770-D505B71E9AF5}"/>
              </a:ext>
            </a:extLst>
          </p:cNvPr>
          <p:cNvSpPr>
            <a:spLocks noGrp="1"/>
          </p:cNvSpPr>
          <p:nvPr>
            <p:ph type="body" sz="quarter" idx="13"/>
          </p:nvPr>
        </p:nvSpPr>
        <p:spPr>
          <a:xfrm>
            <a:off x="457199" y="1536113"/>
            <a:ext cx="11271387" cy="4051887"/>
          </a:xfrm>
          <a:prstGeom prst="rect">
            <a:avLst/>
          </a:prstGeom>
        </p:spPr>
        <p:txBody>
          <a:bodyPr tIns="91440"/>
          <a:lstStyle>
            <a:lvl1pPr>
              <a:buClr>
                <a:schemeClr val="bg2"/>
              </a:buClr>
              <a:defRPr>
                <a:solidFill>
                  <a:schemeClr val="tx2"/>
                </a:solidFill>
                <a:latin typeface="Source Sans Pro" panose="020B0503030403020204" pitchFamily="34" charset="0"/>
                <a:ea typeface="Source Sans Pro" panose="020B0503030403020204" pitchFamily="34" charset="0"/>
              </a:defRPr>
            </a:lvl1pPr>
            <a:lvl2pPr>
              <a:buClr>
                <a:schemeClr val="bg2"/>
              </a:buClr>
              <a:defRPr>
                <a:solidFill>
                  <a:schemeClr val="tx2"/>
                </a:solidFill>
                <a:latin typeface="Source Sans Pro" panose="020B0503030403020204" pitchFamily="34" charset="0"/>
                <a:ea typeface="Source Sans Pro" panose="020B0503030403020204" pitchFamily="34" charset="0"/>
              </a:defRPr>
            </a:lvl2pPr>
            <a:lvl3pPr>
              <a:buClr>
                <a:schemeClr val="bg2"/>
              </a:buClr>
              <a:defRPr>
                <a:solidFill>
                  <a:schemeClr val="tx2"/>
                </a:solidFill>
                <a:latin typeface="Source Sans Pro" panose="020B0503030403020204" pitchFamily="34" charset="0"/>
                <a:ea typeface="Source Sans Pro" panose="020B0503030403020204" pitchFamily="34" charset="0"/>
              </a:defRPr>
            </a:lvl3pPr>
            <a:lvl4pPr>
              <a:buClr>
                <a:schemeClr val="bg2"/>
              </a:buClr>
              <a:defRPr>
                <a:solidFill>
                  <a:schemeClr val="tx2"/>
                </a:solidFill>
                <a:latin typeface="Source Sans Pro" panose="020B0503030403020204" pitchFamily="34" charset="0"/>
                <a:ea typeface="Source Sans Pro" panose="020B0503030403020204" pitchFamily="34" charset="0"/>
              </a:defRPr>
            </a:lvl4pPr>
            <a:lvl5pPr>
              <a:buClr>
                <a:schemeClr val="bg2"/>
              </a:buClr>
              <a:defRPr>
                <a:solidFill>
                  <a:schemeClr val="tx2"/>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34D427F3-177A-C729-2E30-BB746E5AB7C2}"/>
              </a:ext>
            </a:extLst>
          </p:cNvPr>
          <p:cNvSpPr>
            <a:spLocks noGrp="1"/>
          </p:cNvSpPr>
          <p:nvPr>
            <p:ph type="dt" sz="half" idx="2"/>
          </p:nvPr>
        </p:nvSpPr>
        <p:spPr>
          <a:xfrm>
            <a:off x="838200" y="6355080"/>
            <a:ext cx="2743200" cy="365125"/>
          </a:xfrm>
          <a:prstGeom prst="rect">
            <a:avLst/>
          </a:prstGeom>
        </p:spPr>
        <p:txBody>
          <a:bodyPr/>
          <a:lstStyle>
            <a:lvl1pPr algn="l">
              <a:defRPr sz="1100" b="0" i="0">
                <a:solidFill>
                  <a:srgbClr val="AFAEF9"/>
                </a:solidFill>
                <a:latin typeface="New Order" pitchFamily="2" charset="77"/>
              </a:defRPr>
            </a:lvl1pPr>
          </a:lstStyle>
          <a:p>
            <a:fld id="{C88BE689-2D72-5D4E-B362-54D137451C11}" type="datetime1">
              <a:rPr lang="en-US" smtClean="0"/>
              <a:pPr/>
              <a:t>11/23/2025</a:t>
            </a:fld>
            <a:endParaRPr lang="en-US" dirty="0"/>
          </a:p>
        </p:txBody>
      </p:sp>
      <p:sp>
        <p:nvSpPr>
          <p:cNvPr id="5" name="Footer Placeholder 4">
            <a:extLst>
              <a:ext uri="{FF2B5EF4-FFF2-40B4-BE49-F238E27FC236}">
                <a16:creationId xmlns:a16="http://schemas.microsoft.com/office/drawing/2014/main" id="{D08BC07A-A432-4327-D26D-0D16C5B0A39E}"/>
              </a:ext>
            </a:extLst>
          </p:cNvPr>
          <p:cNvSpPr>
            <a:spLocks noGrp="1"/>
          </p:cNvSpPr>
          <p:nvPr>
            <p:ph type="ftr" sz="quarter" idx="3"/>
          </p:nvPr>
        </p:nvSpPr>
        <p:spPr>
          <a:xfrm>
            <a:off x="3845031" y="6355080"/>
            <a:ext cx="4114800" cy="365125"/>
          </a:xfrm>
          <a:prstGeom prst="rect">
            <a:avLst/>
          </a:prstGeom>
        </p:spPr>
        <p:txBody>
          <a:bodyPr/>
          <a:lstStyle>
            <a:lvl1pPr algn="ctr">
              <a:defRPr sz="1100" b="0" i="0">
                <a:solidFill>
                  <a:srgbClr val="AFAEF9"/>
                </a:solidFill>
                <a:latin typeface="New Order" pitchFamily="2" charset="77"/>
              </a:defRPr>
            </a:lvl1pPr>
          </a:lstStyle>
          <a:p>
            <a:r>
              <a:rPr lang="en-US"/>
              <a:t>#menopausesocietymtg</a:t>
            </a:r>
            <a:endParaRPr lang="en-US" dirty="0"/>
          </a:p>
        </p:txBody>
      </p:sp>
      <p:sp>
        <p:nvSpPr>
          <p:cNvPr id="7" name="Slide Number Placeholder 5">
            <a:extLst>
              <a:ext uri="{FF2B5EF4-FFF2-40B4-BE49-F238E27FC236}">
                <a16:creationId xmlns:a16="http://schemas.microsoft.com/office/drawing/2014/main" id="{639B9D11-4991-6145-45AD-6F60499DD513}"/>
              </a:ext>
            </a:extLst>
          </p:cNvPr>
          <p:cNvSpPr>
            <a:spLocks noGrp="1"/>
          </p:cNvSpPr>
          <p:nvPr>
            <p:ph type="sldNum" sz="quarter" idx="4"/>
          </p:nvPr>
        </p:nvSpPr>
        <p:spPr>
          <a:xfrm>
            <a:off x="8310879" y="6355080"/>
            <a:ext cx="1539240" cy="365125"/>
          </a:xfrm>
          <a:prstGeom prst="rect">
            <a:avLst/>
          </a:prstGeom>
        </p:spPr>
        <p:txBody>
          <a:bodyPr/>
          <a:lstStyle>
            <a:lvl1pPr algn="r">
              <a:defRPr sz="1100" b="0" i="0">
                <a:solidFill>
                  <a:srgbClr val="AFAEF9"/>
                </a:solidFill>
                <a:latin typeface="New Order" pitchFamily="2" charset="77"/>
              </a:defRPr>
            </a:lvl1pPr>
          </a:lstStyle>
          <a:p>
            <a:fld id="{68452D17-EFDF-493E-A33E-224FE97F7B41}" type="slidenum">
              <a:rPr lang="en-US" smtClean="0"/>
              <a:pPr/>
              <a:t>‹#›</a:t>
            </a:fld>
            <a:endParaRPr lang="en-US" dirty="0"/>
          </a:p>
        </p:txBody>
      </p:sp>
    </p:spTree>
    <p:extLst>
      <p:ext uri="{BB962C8B-B14F-4D97-AF65-F5344CB8AC3E}">
        <p14:creationId xmlns:p14="http://schemas.microsoft.com/office/powerpoint/2010/main" val="3204790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845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Logo Slide">
    <p:spTree>
      <p:nvGrpSpPr>
        <p:cNvPr id="1" name=""/>
        <p:cNvGrpSpPr/>
        <p:nvPr/>
      </p:nvGrpSpPr>
      <p:grpSpPr>
        <a:xfrm>
          <a:off x="0" y="0"/>
          <a:ext cx="0" cy="0"/>
          <a:chOff x="0" y="0"/>
          <a:chExt cx="0" cy="0"/>
        </a:xfrm>
      </p:grpSpPr>
      <p:pic>
        <p:nvPicPr>
          <p:cNvPr id="2" name="Picture 1" descr="A blue and black logo&#10;&#10;Description automatically generated">
            <a:extLst>
              <a:ext uri="{FF2B5EF4-FFF2-40B4-BE49-F238E27FC236}">
                <a16:creationId xmlns:a16="http://schemas.microsoft.com/office/drawing/2014/main" id="{889D5D70-4628-463F-9191-264ACCE97960}"/>
              </a:ext>
            </a:extLst>
          </p:cNvPr>
          <p:cNvPicPr>
            <a:picLocks noChangeAspect="1"/>
          </p:cNvPicPr>
          <p:nvPr userDrawn="1"/>
        </p:nvPicPr>
        <p:blipFill>
          <a:blip r:embed="rId2"/>
          <a:stretch>
            <a:fillRect/>
          </a:stretch>
        </p:blipFill>
        <p:spPr>
          <a:xfrm>
            <a:off x="4167816" y="4635240"/>
            <a:ext cx="3856368" cy="1346013"/>
          </a:xfrm>
          <a:prstGeom prst="rect">
            <a:avLst/>
          </a:prstGeom>
        </p:spPr>
      </p:pic>
      <p:sp>
        <p:nvSpPr>
          <p:cNvPr id="4" name="Rectangle 3">
            <a:extLst>
              <a:ext uri="{FF2B5EF4-FFF2-40B4-BE49-F238E27FC236}">
                <a16:creationId xmlns:a16="http://schemas.microsoft.com/office/drawing/2014/main" id="{7E4D8B47-1693-934B-CB06-FA911E149D9B}"/>
              </a:ext>
            </a:extLst>
          </p:cNvPr>
          <p:cNvSpPr/>
          <p:nvPr userDrawn="1"/>
        </p:nvSpPr>
        <p:spPr>
          <a:xfrm>
            <a:off x="0" y="1"/>
            <a:ext cx="12191999" cy="40301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B5E3F9-4EF2-C24E-CDB4-9A6E141793B8}"/>
              </a:ext>
            </a:extLst>
          </p:cNvPr>
          <p:cNvSpPr>
            <a:spLocks noChangeAspect="1"/>
          </p:cNvSpPr>
          <p:nvPr userDrawn="1"/>
        </p:nvSpPr>
        <p:spPr>
          <a:xfrm>
            <a:off x="271639" y="271638"/>
            <a:ext cx="11648710" cy="631472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F9C1DA-44BA-2FF2-07A4-31888337E870}"/>
              </a:ext>
            </a:extLst>
          </p:cNvPr>
          <p:cNvSpPr txBox="1"/>
          <p:nvPr userDrawn="1"/>
        </p:nvSpPr>
        <p:spPr>
          <a:xfrm>
            <a:off x="2519634" y="1376690"/>
            <a:ext cx="7152719" cy="1477328"/>
          </a:xfrm>
          <a:prstGeom prst="rect">
            <a:avLst/>
          </a:prstGeom>
          <a:noFill/>
        </p:spPr>
        <p:txBody>
          <a:bodyPr wrap="square" rtlCol="0">
            <a:spAutoFit/>
          </a:bodyPr>
          <a:lstStyle/>
          <a:p>
            <a:pPr lvl="0" algn="ctr"/>
            <a:r>
              <a:rPr lang="en-US" sz="9000" b="1" i="0" dirty="0">
                <a:solidFill>
                  <a:schemeClr val="bg1"/>
                </a:solidFill>
                <a:latin typeface="New Order Bold" pitchFamily="2" charset="77"/>
              </a:rPr>
              <a:t>Thank You</a:t>
            </a:r>
          </a:p>
        </p:txBody>
      </p:sp>
    </p:spTree>
    <p:extLst>
      <p:ext uri="{BB962C8B-B14F-4D97-AF65-F5344CB8AC3E}">
        <p14:creationId xmlns:p14="http://schemas.microsoft.com/office/powerpoint/2010/main" val="313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98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white">
          <a:xfrm>
            <a:off x="0" y="0"/>
            <a:ext cx="12188952" cy="6858000"/>
          </a:xfrm>
          <a:prstGeom prst="rect">
            <a:avLst/>
          </a:prstGeom>
        </p:spPr>
      </p:pic>
    </p:spTree>
    <p:extLst>
      <p:ext uri="{BB962C8B-B14F-4D97-AF65-F5344CB8AC3E}">
        <p14:creationId xmlns:p14="http://schemas.microsoft.com/office/powerpoint/2010/main" val="130960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ED75-D928-4015-8815-15E57470D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A96DFD-53E2-4CAB-B4B9-BCE70B1AA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046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1681943" y="225647"/>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defTabSz="914400" fontAlgn="base">
              <a:spcBef>
                <a:spcPct val="0"/>
              </a:spcBef>
              <a:spcAft>
                <a:spcPts val="600"/>
              </a:spcAft>
              <a:defRPr/>
            </a:pPr>
            <a:endParaRPr lang="en-US" dirty="0">
              <a:solidFill>
                <a:srgbClr val="2A2A2A"/>
              </a:solidFill>
              <a:ea typeface="ＭＳ Ｐゴシック" pitchFamily="34" charset="-128"/>
            </a:endParaRPr>
          </a:p>
        </p:txBody>
      </p:sp>
    </p:spTree>
    <p:extLst>
      <p:ext uri="{BB962C8B-B14F-4D97-AF65-F5344CB8AC3E}">
        <p14:creationId xmlns:p14="http://schemas.microsoft.com/office/powerpoint/2010/main" val="8717484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324494" y="183250"/>
            <a:ext cx="10972320" cy="67710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46940"/>
            <a:ext cx="10972320" cy="492443"/>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73534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1057275" y="52352"/>
            <a:ext cx="10515600" cy="9096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 name="Google Shape;21;p30"/>
          <p:cNvSpPr txBox="1">
            <a:spLocks noGrp="1"/>
          </p:cNvSpPr>
          <p:nvPr>
            <p:ph type="body" idx="1"/>
          </p:nvPr>
        </p:nvSpPr>
        <p:spPr>
          <a:xfrm>
            <a:off x="816903" y="6145003"/>
            <a:ext cx="9448800" cy="29869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E3834"/>
              </a:buClr>
              <a:buSzPts val="1200"/>
              <a:buNone/>
              <a:defRPr sz="1200">
                <a:solidFill>
                  <a:srgbClr val="3E3834"/>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84233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9" cstate="email">
            <a:extLst>
              <a:ext uri="{28A0092B-C50C-407E-A947-70E740481C1C}">
                <a14:useLocalDpi xmlns:a14="http://schemas.microsoft.com/office/drawing/2010/main" val="0"/>
              </a:ext>
            </a:extLst>
          </a:blip>
          <a:stretch>
            <a:fillRect/>
          </a:stretch>
        </p:blipFill>
        <p:spPr>
          <a:xfrm>
            <a:off x="-18596" y="0"/>
            <a:ext cx="12288384" cy="6858000"/>
          </a:xfrm>
          <a:prstGeom prst="rect">
            <a:avLst/>
          </a:prstGeom>
        </p:spPr>
      </p:pic>
      <p:sp>
        <p:nvSpPr>
          <p:cNvPr id="2" name="Title Placeholder 1"/>
          <p:cNvSpPr>
            <a:spLocks noGrp="1"/>
          </p:cNvSpPr>
          <p:nvPr>
            <p:ph type="title"/>
          </p:nvPr>
        </p:nvSpPr>
        <p:spPr bwMode="white">
          <a:xfrm>
            <a:off x="989412" y="-33967"/>
            <a:ext cx="10718641" cy="986860"/>
          </a:xfrm>
          <a:prstGeom prst="rect">
            <a:avLst/>
          </a:prstGeom>
        </p:spPr>
        <p:txBody>
          <a:bodyPr vert="horz" lIns="0" tIns="60958" rIns="121917" bIns="60958" rtlCol="0" anchor="ctr">
            <a:normAutofit/>
          </a:bodyPr>
          <a:lstStyle/>
          <a:p>
            <a:r>
              <a:rPr lang="en-US" dirty="0"/>
              <a:t>Click to edit Master title style</a:t>
            </a:r>
          </a:p>
        </p:txBody>
      </p:sp>
      <p:sp>
        <p:nvSpPr>
          <p:cNvPr id="3" name="Text Placeholder 2"/>
          <p:cNvSpPr>
            <a:spLocks noGrp="1"/>
          </p:cNvSpPr>
          <p:nvPr>
            <p:ph type="body" idx="1"/>
          </p:nvPr>
        </p:nvSpPr>
        <p:spPr bwMode="black">
          <a:xfrm>
            <a:off x="598714" y="1302787"/>
            <a:ext cx="10982162" cy="488557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D8A056C-DC39-4EA9-80D9-895696CDE640}"/>
              </a:ext>
            </a:extLst>
          </p:cNvPr>
          <p:cNvPicPr>
            <a:picLocks noChangeAspect="1"/>
          </p:cNvPicPr>
          <p:nvPr userDrawn="1"/>
        </p:nvPicPr>
        <p:blipFill>
          <a:blip r:embed="rId40"/>
          <a:stretch>
            <a:fillRect/>
          </a:stretch>
        </p:blipFill>
        <p:spPr>
          <a:xfrm>
            <a:off x="10667868" y="6469346"/>
            <a:ext cx="1524132" cy="388654"/>
          </a:xfrm>
          <a:prstGeom prst="rect">
            <a:avLst/>
          </a:prstGeom>
        </p:spPr>
      </p:pic>
      <p:pic>
        <p:nvPicPr>
          <p:cNvPr id="7" name="Picture 6">
            <a:extLst>
              <a:ext uri="{FF2B5EF4-FFF2-40B4-BE49-F238E27FC236}">
                <a16:creationId xmlns:a16="http://schemas.microsoft.com/office/drawing/2014/main" id="{D672270D-14E4-447F-839C-40BDC1F5CA72}"/>
              </a:ext>
            </a:extLst>
          </p:cNvPr>
          <p:cNvPicPr>
            <a:picLocks noChangeAspect="1"/>
          </p:cNvPicPr>
          <p:nvPr userDrawn="1"/>
        </p:nvPicPr>
        <p:blipFill>
          <a:blip r:embed="rId41"/>
          <a:stretch>
            <a:fillRect/>
          </a:stretch>
        </p:blipFill>
        <p:spPr>
          <a:xfrm>
            <a:off x="44787" y="54116"/>
            <a:ext cx="772704" cy="898777"/>
          </a:xfrm>
          <a:prstGeom prst="rect">
            <a:avLst/>
          </a:prstGeom>
        </p:spPr>
      </p:pic>
    </p:spTree>
    <p:extLst>
      <p:ext uri="{BB962C8B-B14F-4D97-AF65-F5344CB8AC3E}">
        <p14:creationId xmlns:p14="http://schemas.microsoft.com/office/powerpoint/2010/main" val="2866278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 id="2147483696" r:id="rId35"/>
    <p:sldLayoutId id="2147483697" r:id="rId36"/>
    <p:sldLayoutId id="2147483698" r:id="rId37"/>
  </p:sldLayoutIdLst>
  <p:txStyles>
    <p:titleStyle>
      <a:lvl1pPr algn="l" defTabSz="342892" rtl="0" eaLnBrk="1" latinLnBrk="0" hangingPunct="1">
        <a:spcBef>
          <a:spcPct val="0"/>
        </a:spcBef>
        <a:buNone/>
        <a:defRPr sz="3600" b="0" kern="1200">
          <a:solidFill>
            <a:schemeClr val="bg2"/>
          </a:solidFill>
          <a:latin typeface="Arial Black" panose="020B0A04020102020204" pitchFamily="34" charset="0"/>
          <a:ea typeface="+mj-ea"/>
          <a:cs typeface="Arial"/>
        </a:defRPr>
      </a:lvl1pPr>
    </p:titleStyle>
    <p:bodyStyle>
      <a:lvl1pPr marL="171446" indent="-171446" algn="l" defTabSz="342892" rtl="0" eaLnBrk="1" latinLnBrk="0" hangingPunct="1">
        <a:spcBef>
          <a:spcPts val="450"/>
        </a:spcBef>
        <a:buClr>
          <a:srgbClr val="FFA41C"/>
        </a:buClr>
        <a:buFont typeface="Arial"/>
        <a:buChar char="•"/>
        <a:defRPr sz="1800" kern="1200">
          <a:solidFill>
            <a:schemeClr val="tx1"/>
          </a:solidFill>
          <a:latin typeface="Arial"/>
          <a:ea typeface="+mn-ea"/>
          <a:cs typeface="Arial"/>
        </a:defRPr>
      </a:lvl1pPr>
      <a:lvl2pPr marL="557199" indent="-214308"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2pPr>
      <a:lvl3pPr marL="857228"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3pPr>
      <a:lvl4pPr marL="1200120"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4pPr>
      <a:lvl5pPr marL="1543012"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4">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210/jendso/bvac191" TargetMode="External"/><Relationship Id="rId2" Type="http://schemas.openxmlformats.org/officeDocument/2006/relationships/image" Target="../media/image31.jpeg"/><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ltGray">
          <a:xfrm>
            <a:off x="-146079" y="0"/>
            <a:ext cx="12484158" cy="7025149"/>
          </a:xfrm>
          <a:prstGeom prst="rect">
            <a:avLst/>
          </a:prstGeom>
          <a:solidFill>
            <a:schemeClr val="tx1"/>
          </a:solidFill>
        </p:spPr>
      </p:pic>
      <p:sp>
        <p:nvSpPr>
          <p:cNvPr id="4" name="Title 3">
            <a:extLst>
              <a:ext uri="{FF2B5EF4-FFF2-40B4-BE49-F238E27FC236}">
                <a16:creationId xmlns:a16="http://schemas.microsoft.com/office/drawing/2014/main" id="{E5E10F63-0FEB-4451-93A8-3612CAE92319}"/>
              </a:ext>
            </a:extLst>
          </p:cNvPr>
          <p:cNvSpPr>
            <a:spLocks noGrp="1"/>
          </p:cNvSpPr>
          <p:nvPr>
            <p:ph type="ctrTitle"/>
          </p:nvPr>
        </p:nvSpPr>
        <p:spPr>
          <a:xfrm>
            <a:off x="2278412" y="328496"/>
            <a:ext cx="9657168" cy="3339956"/>
          </a:xfrm>
        </p:spPr>
        <p:txBody>
          <a:bodyPr anchor="t">
            <a:noAutofit/>
          </a:bodyPr>
          <a:lstStyle/>
          <a:p>
            <a:r>
              <a:rPr lang="en-US" sz="4800" i="1" dirty="0"/>
              <a:t>Assessing and Addressing the Cardiometabolic Health of Women Throughout the </a:t>
            </a:r>
            <a:r>
              <a:rPr lang="en-US" sz="4800" i="1" dirty="0" err="1"/>
              <a:t>Lifecourse</a:t>
            </a:r>
            <a:br>
              <a:rPr lang="en-US" sz="5400" dirty="0">
                <a:effectLst/>
                <a:ea typeface="Calibri" panose="020F0502020204030204" pitchFamily="34" charset="0"/>
                <a:cs typeface="Times New Roman" panose="02020603050405020304" pitchFamily="18" charset="0"/>
              </a:rPr>
            </a:br>
            <a:r>
              <a:rPr lang="en-US" dirty="0"/>
              <a:t> </a:t>
            </a:r>
          </a:p>
        </p:txBody>
      </p:sp>
      <p:sp>
        <p:nvSpPr>
          <p:cNvPr id="7" name="Subtitle 4">
            <a:extLst>
              <a:ext uri="{FF2B5EF4-FFF2-40B4-BE49-F238E27FC236}">
                <a16:creationId xmlns:a16="http://schemas.microsoft.com/office/drawing/2014/main" id="{1DF0CC36-9D13-4585-9B4E-B75DE4EB4EAE}"/>
              </a:ext>
            </a:extLst>
          </p:cNvPr>
          <p:cNvSpPr txBox="1">
            <a:spLocks/>
          </p:cNvSpPr>
          <p:nvPr/>
        </p:nvSpPr>
        <p:spPr bwMode="black">
          <a:xfrm>
            <a:off x="284989" y="4444181"/>
            <a:ext cx="11144348" cy="2580968"/>
          </a:xfrm>
          <a:prstGeom prst="rect">
            <a:avLst/>
          </a:prstGeom>
        </p:spPr>
        <p:txBody>
          <a:bodyPr vert="horz" lIns="0" tIns="0" rIns="0" bIns="0" rtlCol="0">
            <a:normAutofit fontScale="62500" lnSpcReduction="20000"/>
          </a:bodyPr>
          <a:lstStyle>
            <a:lvl1pPr marL="0" indent="0" algn="ctr" defTabSz="342892" rtl="0" eaLnBrk="1" latinLnBrk="0" hangingPunct="1">
              <a:spcBef>
                <a:spcPts val="450"/>
              </a:spcBef>
              <a:buClrTx/>
              <a:buFont typeface="Arial"/>
              <a:buNone/>
              <a:defRPr sz="2400" kern="1200">
                <a:solidFill>
                  <a:schemeClr val="tx1"/>
                </a:solidFill>
                <a:latin typeface="Arial"/>
                <a:ea typeface="+mn-ea"/>
                <a:cs typeface="Arial"/>
              </a:defRPr>
            </a:lvl1pPr>
            <a:lvl2pPr marL="457200" indent="0" algn="ctr" defTabSz="342892" rtl="0" eaLnBrk="1" latinLnBrk="0" hangingPunct="1">
              <a:spcBef>
                <a:spcPts val="450"/>
              </a:spcBef>
              <a:buClrTx/>
              <a:buFont typeface="Arial"/>
              <a:buNone/>
              <a:defRPr sz="2000" kern="1200">
                <a:solidFill>
                  <a:schemeClr val="tx1"/>
                </a:solidFill>
                <a:latin typeface="Arial"/>
                <a:ea typeface="+mn-ea"/>
                <a:cs typeface="Arial"/>
              </a:defRPr>
            </a:lvl2pPr>
            <a:lvl3pPr marL="914400" indent="0" algn="ctr" defTabSz="342892" rtl="0" eaLnBrk="1" latinLnBrk="0" hangingPunct="1">
              <a:spcBef>
                <a:spcPts val="450"/>
              </a:spcBef>
              <a:buClrTx/>
              <a:buFont typeface="Arial"/>
              <a:buNone/>
              <a:defRPr sz="1800" kern="1200">
                <a:solidFill>
                  <a:schemeClr val="tx1"/>
                </a:solidFill>
                <a:latin typeface="Arial"/>
                <a:ea typeface="+mn-ea"/>
                <a:cs typeface="Arial"/>
              </a:defRPr>
            </a:lvl3pPr>
            <a:lvl4pPr marL="1371600" indent="0" algn="ctr" defTabSz="342892" rtl="0" eaLnBrk="1" latinLnBrk="0" hangingPunct="1">
              <a:spcBef>
                <a:spcPts val="450"/>
              </a:spcBef>
              <a:buClrTx/>
              <a:buFont typeface="Arial"/>
              <a:buNone/>
              <a:defRPr sz="1600" kern="1200">
                <a:solidFill>
                  <a:schemeClr val="tx1"/>
                </a:solidFill>
                <a:latin typeface="Arial"/>
                <a:ea typeface="+mn-ea"/>
                <a:cs typeface="Arial"/>
              </a:defRPr>
            </a:lvl4pPr>
            <a:lvl5pPr marL="1828800" indent="0" algn="ctr" defTabSz="342892" rtl="0" eaLnBrk="1" latinLnBrk="0" hangingPunct="1">
              <a:spcBef>
                <a:spcPts val="450"/>
              </a:spcBef>
              <a:buClrTx/>
              <a:buFont typeface="Arial"/>
              <a:buNone/>
              <a:defRPr sz="1600" kern="1200">
                <a:solidFill>
                  <a:schemeClr val="tx1"/>
                </a:solidFill>
                <a:latin typeface="Arial"/>
                <a:ea typeface="+mn-ea"/>
                <a:cs typeface="Arial"/>
              </a:defRPr>
            </a:lvl5pPr>
            <a:lvl6pPr marL="2286000" indent="0" algn="ctr" defTabSz="342892"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342892"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342892"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342892" rtl="0" eaLnBrk="1" latinLnBrk="0" hangingPunct="1">
              <a:spcBef>
                <a:spcPct val="20000"/>
              </a:spcBef>
              <a:buFont typeface="Arial"/>
              <a:buNone/>
              <a:defRPr sz="1600" kern="1200">
                <a:solidFill>
                  <a:schemeClr val="tx1"/>
                </a:solidFill>
                <a:latin typeface="+mn-lt"/>
                <a:ea typeface="+mn-ea"/>
                <a:cs typeface="+mn-cs"/>
              </a:defRPr>
            </a:lvl9pPr>
          </a:lstStyle>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4400" b="1" i="0" u="none" strike="noStrike" kern="1200" cap="none" spc="0" normalizeH="0" baseline="0" noProof="0" dirty="0">
                <a:ln>
                  <a:noFill/>
                </a:ln>
                <a:solidFill>
                  <a:srgbClr val="000000"/>
                </a:solidFill>
                <a:effectLst/>
                <a:uLnTx/>
                <a:uFillTx/>
                <a:latin typeface="Arial"/>
                <a:ea typeface="+mn-ea"/>
                <a:cs typeface="Arial"/>
              </a:rPr>
              <a:t>Erin D. Michos, MD, MHS, FAHA, FACC, FASE, FASPC</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Professor of Medicine</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Director of Women’s Cardiovascular Health Research</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Associate Director of Preventive Cardiology </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Division of Cardiology</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Johns Hopkins School of Medicine</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Co-Editor in Chief</a:t>
            </a:r>
          </a:p>
          <a:p>
            <a:pPr marL="11112" marR="0" lvl="0" indent="0" algn="l" defTabSz="342892" rtl="0" eaLnBrk="1" fontAlgn="auto" latinLnBrk="0" hangingPunct="1">
              <a:lnSpc>
                <a:spcPct val="120000"/>
              </a:lnSpc>
              <a:spcBef>
                <a:spcPts val="0"/>
              </a:spcBef>
              <a:spcAft>
                <a:spcPts val="0"/>
              </a:spcAft>
              <a:buClrTx/>
              <a:buSzTx/>
              <a:buFont typeface="Arial"/>
              <a:buNone/>
              <a:tabLst/>
              <a:defRPr/>
            </a:pPr>
            <a:r>
              <a:rPr kumimoji="0" lang="en-US" sz="2900" b="0" i="0" u="none" strike="noStrike" kern="1200" cap="none" spc="0" normalizeH="0" baseline="0" noProof="0" dirty="0">
                <a:ln>
                  <a:noFill/>
                </a:ln>
                <a:solidFill>
                  <a:srgbClr val="000000"/>
                </a:solidFill>
                <a:effectLst/>
                <a:uLnTx/>
                <a:uFillTx/>
                <a:latin typeface="Arial"/>
                <a:ea typeface="+mn-ea"/>
                <a:cs typeface="Arial"/>
              </a:rPr>
              <a:t>The </a:t>
            </a:r>
            <a:r>
              <a:rPr kumimoji="0" lang="en-US" sz="2900" b="0" i="1" u="none" strike="noStrike" kern="1200" cap="none" spc="0" normalizeH="0" baseline="0" noProof="0" dirty="0">
                <a:ln>
                  <a:noFill/>
                </a:ln>
                <a:solidFill>
                  <a:srgbClr val="000000"/>
                </a:solidFill>
                <a:effectLst/>
                <a:uLnTx/>
                <a:uFillTx/>
                <a:latin typeface="Arial"/>
                <a:ea typeface="+mn-ea"/>
                <a:cs typeface="Arial"/>
              </a:rPr>
              <a:t>American Journal of Preventive Cardiology</a:t>
            </a:r>
          </a:p>
        </p:txBody>
      </p:sp>
      <p:sp>
        <p:nvSpPr>
          <p:cNvPr id="10" name="Rectangle 9">
            <a:extLst>
              <a:ext uri="{FF2B5EF4-FFF2-40B4-BE49-F238E27FC236}">
                <a16:creationId xmlns:a16="http://schemas.microsoft.com/office/drawing/2014/main" id="{DA79B3C0-10A9-4D44-96ED-24C1358665A4}"/>
              </a:ext>
            </a:extLst>
          </p:cNvPr>
          <p:cNvSpPr/>
          <p:nvPr/>
        </p:nvSpPr>
        <p:spPr>
          <a:xfrm>
            <a:off x="7787901" y="5422004"/>
            <a:ext cx="3042286" cy="707886"/>
          </a:xfrm>
          <a:prstGeom prst="rect">
            <a:avLst/>
          </a:prstGeom>
          <a:solidFill>
            <a:schemeClr val="accent2"/>
          </a:solidFill>
        </p:spPr>
        <p:txBody>
          <a:bodyPr wrap="square">
            <a:spAutoFit/>
          </a:bodyPr>
          <a:lstStyle/>
          <a:p>
            <a:pPr lvl="0">
              <a:defRPr/>
            </a:pPr>
            <a:r>
              <a:rPr lang="en-US" sz="2000" dirty="0">
                <a:solidFill>
                  <a:srgbClr val="000000"/>
                </a:solidFill>
              </a:rPr>
              <a:t>Robert D. Conn Heart Conference </a:t>
            </a:r>
            <a:r>
              <a:rPr kumimoji="0" lang="en-US" sz="2000" b="0" i="0" u="none" strike="noStrike" kern="1200" cap="none" spc="0" normalizeH="0" baseline="0" noProof="0" dirty="0">
                <a:ln>
                  <a:noFill/>
                </a:ln>
                <a:solidFill>
                  <a:srgbClr val="000000"/>
                </a:solidFill>
                <a:effectLst/>
                <a:uLnTx/>
                <a:uFillTx/>
                <a:latin typeface="Arial"/>
                <a:ea typeface="+mn-ea"/>
                <a:cs typeface="+mn-cs"/>
              </a:rPr>
              <a:t>2025</a:t>
            </a:r>
          </a:p>
        </p:txBody>
      </p:sp>
      <p:pic>
        <p:nvPicPr>
          <p:cNvPr id="9" name="Picture 8">
            <a:extLst>
              <a:ext uri="{FF2B5EF4-FFF2-40B4-BE49-F238E27FC236}">
                <a16:creationId xmlns:a16="http://schemas.microsoft.com/office/drawing/2014/main" id="{E1071129-4184-4A2E-B477-AA5E75AC483B}"/>
              </a:ext>
            </a:extLst>
          </p:cNvPr>
          <p:cNvPicPr>
            <a:picLocks noChangeAspect="1"/>
          </p:cNvPicPr>
          <p:nvPr/>
        </p:nvPicPr>
        <p:blipFill>
          <a:blip r:embed="rId4"/>
          <a:stretch>
            <a:fillRect/>
          </a:stretch>
        </p:blipFill>
        <p:spPr>
          <a:xfrm>
            <a:off x="10411448" y="6430270"/>
            <a:ext cx="1524132" cy="388654"/>
          </a:xfrm>
          <a:prstGeom prst="rect">
            <a:avLst/>
          </a:prstGeom>
        </p:spPr>
      </p:pic>
      <p:pic>
        <p:nvPicPr>
          <p:cNvPr id="8" name="Picture 7">
            <a:extLst>
              <a:ext uri="{FF2B5EF4-FFF2-40B4-BE49-F238E27FC236}">
                <a16:creationId xmlns:a16="http://schemas.microsoft.com/office/drawing/2014/main" id="{7A26F684-1115-460D-93E3-2C27D5FC8C94}"/>
              </a:ext>
            </a:extLst>
          </p:cNvPr>
          <p:cNvPicPr>
            <a:picLocks noChangeAspect="1"/>
          </p:cNvPicPr>
          <p:nvPr/>
        </p:nvPicPr>
        <p:blipFill>
          <a:blip r:embed="rId5"/>
          <a:stretch>
            <a:fillRect/>
          </a:stretch>
        </p:blipFill>
        <p:spPr>
          <a:xfrm>
            <a:off x="59481" y="707990"/>
            <a:ext cx="2218931" cy="2580968"/>
          </a:xfrm>
          <a:prstGeom prst="rect">
            <a:avLst/>
          </a:prstGeom>
        </p:spPr>
      </p:pic>
    </p:spTree>
    <p:extLst>
      <p:ext uri="{BB962C8B-B14F-4D97-AF65-F5344CB8AC3E}">
        <p14:creationId xmlns:p14="http://schemas.microsoft.com/office/powerpoint/2010/main" val="114995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667-E9C3-488A-8CAB-79F44BEFCC6C}"/>
              </a:ext>
            </a:extLst>
          </p:cNvPr>
          <p:cNvSpPr>
            <a:spLocks noGrp="1"/>
          </p:cNvSpPr>
          <p:nvPr>
            <p:ph type="title"/>
          </p:nvPr>
        </p:nvSpPr>
        <p:spPr>
          <a:xfrm>
            <a:off x="1129552" y="159531"/>
            <a:ext cx="10972800" cy="842682"/>
          </a:xfrm>
        </p:spPr>
        <p:txBody>
          <a:bodyPr>
            <a:normAutofit fontScale="90000"/>
          </a:bodyPr>
          <a:lstStyle/>
          <a:p>
            <a:r>
              <a:rPr lang="en-US" sz="3200" i="0" dirty="0">
                <a:effectLst/>
                <a:latin typeface="Arial Black" panose="020B0A04020102020204" pitchFamily="34" charset="0"/>
              </a:rPr>
              <a:t>CVD risk increases at a lower BP </a:t>
            </a:r>
            <a:r>
              <a:rPr lang="en-US" sz="3200" dirty="0">
                <a:latin typeface="Arial Black" panose="020B0A04020102020204" pitchFamily="34" charset="0"/>
              </a:rPr>
              <a:t>threshold</a:t>
            </a:r>
            <a:r>
              <a:rPr lang="en-US" sz="3200" i="0" dirty="0">
                <a:effectLst/>
                <a:latin typeface="Arial Black" panose="020B0A04020102020204" pitchFamily="34" charset="0"/>
              </a:rPr>
              <a:t> in females (red) than in males (blue)</a:t>
            </a:r>
            <a:endParaRPr lang="en-US" sz="3200" dirty="0">
              <a:latin typeface="Arial Black" panose="020B0A04020102020204" pitchFamily="34" charset="0"/>
            </a:endParaRPr>
          </a:p>
        </p:txBody>
      </p:sp>
      <p:pic>
        <p:nvPicPr>
          <p:cNvPr id="5" name="Picture 4">
            <a:extLst>
              <a:ext uri="{FF2B5EF4-FFF2-40B4-BE49-F238E27FC236}">
                <a16:creationId xmlns:a16="http://schemas.microsoft.com/office/drawing/2014/main" id="{12117016-5ED8-4C01-B20B-F3D133659B35}"/>
              </a:ext>
            </a:extLst>
          </p:cNvPr>
          <p:cNvPicPr>
            <a:picLocks noChangeAspect="1"/>
          </p:cNvPicPr>
          <p:nvPr/>
        </p:nvPicPr>
        <p:blipFill>
          <a:blip r:embed="rId2"/>
          <a:stretch>
            <a:fillRect/>
          </a:stretch>
        </p:blipFill>
        <p:spPr>
          <a:xfrm>
            <a:off x="2420470" y="1140713"/>
            <a:ext cx="7351059" cy="5464976"/>
          </a:xfrm>
          <a:prstGeom prst="rect">
            <a:avLst/>
          </a:prstGeom>
        </p:spPr>
      </p:pic>
      <p:sp>
        <p:nvSpPr>
          <p:cNvPr id="7" name="TextBox 6">
            <a:extLst>
              <a:ext uri="{FF2B5EF4-FFF2-40B4-BE49-F238E27FC236}">
                <a16:creationId xmlns:a16="http://schemas.microsoft.com/office/drawing/2014/main" id="{9D4C2B9F-E071-42CA-86A0-89D614E5963A}"/>
              </a:ext>
            </a:extLst>
          </p:cNvPr>
          <p:cNvSpPr txBox="1"/>
          <p:nvPr/>
        </p:nvSpPr>
        <p:spPr>
          <a:xfrm>
            <a:off x="519952" y="6467190"/>
            <a:ext cx="6096000" cy="276999"/>
          </a:xfrm>
          <a:prstGeom prst="rect">
            <a:avLst/>
          </a:prstGeom>
          <a:noFill/>
        </p:spPr>
        <p:txBody>
          <a:bodyPr wrap="square">
            <a:spAutoFit/>
          </a:bodyPr>
          <a:lstStyle/>
          <a:p>
            <a:r>
              <a:rPr lang="en-US" sz="1200" dirty="0"/>
              <a:t>Ji H et al. Circulation. 2021;143:761–763.</a:t>
            </a:r>
          </a:p>
        </p:txBody>
      </p:sp>
    </p:spTree>
    <p:extLst>
      <p:ext uri="{BB962C8B-B14F-4D97-AF65-F5344CB8AC3E}">
        <p14:creationId xmlns:p14="http://schemas.microsoft.com/office/powerpoint/2010/main" val="364424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D6D70D-4DA8-6842-B583-E32CBABC270F}"/>
              </a:ext>
            </a:extLst>
          </p:cNvPr>
          <p:cNvSpPr>
            <a:spLocks noGrp="1"/>
          </p:cNvSpPr>
          <p:nvPr>
            <p:ph type="title"/>
          </p:nvPr>
        </p:nvSpPr>
        <p:spPr>
          <a:xfrm>
            <a:off x="940256" y="96504"/>
            <a:ext cx="11271387" cy="1037058"/>
          </a:xfrm>
        </p:spPr>
        <p:txBody>
          <a:bodyPr>
            <a:noAutofit/>
          </a:bodyPr>
          <a:lstStyle/>
          <a:p>
            <a:r>
              <a:rPr lang="en-US" sz="3600" dirty="0">
                <a:solidFill>
                  <a:schemeClr val="bg1"/>
                </a:solidFill>
                <a:latin typeface="Arial Black" panose="020B0A04020102020204" pitchFamily="34" charset="0"/>
              </a:rPr>
              <a:t>Sex-Differences in BP Trajectories </a:t>
            </a:r>
          </a:p>
        </p:txBody>
      </p:sp>
      <p:sp>
        <p:nvSpPr>
          <p:cNvPr id="7" name="TextBox 6">
            <a:extLst>
              <a:ext uri="{FF2B5EF4-FFF2-40B4-BE49-F238E27FC236}">
                <a16:creationId xmlns:a16="http://schemas.microsoft.com/office/drawing/2014/main" id="{8DD0E18D-6B98-7746-9D56-E8A874E65179}"/>
              </a:ext>
            </a:extLst>
          </p:cNvPr>
          <p:cNvSpPr txBox="1"/>
          <p:nvPr/>
        </p:nvSpPr>
        <p:spPr>
          <a:xfrm>
            <a:off x="644713" y="6434324"/>
            <a:ext cx="453888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45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Helvetica Light"/>
              </a:rPr>
              <a:t>Ji H et al. </a:t>
            </a:r>
            <a:r>
              <a:rPr kumimoji="0" lang="en-US"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JAMA </a:t>
            </a:r>
            <a:r>
              <a:rPr kumimoji="0" lang="en-US" sz="120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Cardiol</a:t>
            </a:r>
            <a:r>
              <a:rPr kumimoji="0" lang="en-US"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2020 Jan 15;5(3):19-26.</a:t>
            </a:r>
            <a:endParaRPr kumimoji="0" lang="en-US"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Helvetica Light"/>
            </a:endParaRPr>
          </a:p>
        </p:txBody>
      </p:sp>
      <p:sp>
        <p:nvSpPr>
          <p:cNvPr id="8" name="TextBox 7">
            <a:extLst>
              <a:ext uri="{FF2B5EF4-FFF2-40B4-BE49-F238E27FC236}">
                <a16:creationId xmlns:a16="http://schemas.microsoft.com/office/drawing/2014/main" id="{272A775F-6E4A-654C-8BB7-2B3E5FA81336}"/>
              </a:ext>
            </a:extLst>
          </p:cNvPr>
          <p:cNvSpPr txBox="1"/>
          <p:nvPr/>
        </p:nvSpPr>
        <p:spPr>
          <a:xfrm>
            <a:off x="448851" y="4545799"/>
            <a:ext cx="11255561" cy="1539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37" marR="0" lvl="0" indent="-285737" algn="l" defTabSz="825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 4 community cohort studies; 32 833 participants, 17 733 were women (54%).</a:t>
            </a:r>
          </a:p>
          <a:p>
            <a:pPr marL="285737" marR="0" lvl="0" indent="-285737" algn="l" defTabSz="825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Sex-specific analyses indicate that BP measures actually </a:t>
            </a:r>
            <a:r>
              <a:rPr kumimoji="0" lang="en-US" sz="1867" b="1" i="0" u="none" strike="noStrike" kern="1200" cap="none" spc="0" normalizeH="0" baseline="0" noProof="0" dirty="0">
                <a:ln>
                  <a:noFill/>
                </a:ln>
                <a:solidFill>
                  <a:srgbClr val="000000"/>
                </a:solidFill>
                <a:effectLst/>
                <a:uLnTx/>
                <a:uFillTx/>
                <a:latin typeface="Arial"/>
                <a:ea typeface="+mn-ea"/>
                <a:cs typeface="+mn-cs"/>
              </a:rPr>
              <a:t>progress more rapidly</a:t>
            </a:r>
            <a:r>
              <a:rPr kumimoji="0" lang="en-US" sz="1867" b="0" i="0" u="none" strike="noStrike" kern="1200" cap="none" spc="0" normalizeH="0" baseline="0" noProof="0" dirty="0">
                <a:ln>
                  <a:noFill/>
                </a:ln>
                <a:solidFill>
                  <a:srgbClr val="000000"/>
                </a:solidFill>
                <a:effectLst/>
                <a:uLnTx/>
                <a:uFillTx/>
                <a:latin typeface="Arial"/>
                <a:ea typeface="+mn-ea"/>
                <a:cs typeface="+mn-cs"/>
              </a:rPr>
              <a:t> in women than in men, beginning early in life.</a:t>
            </a:r>
          </a:p>
          <a:p>
            <a:pPr marL="285737" marR="0" lvl="0" indent="-285737" algn="l" defTabSz="825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This early-onset sexual dimorphism may set the stage for later-life cardiovascular diseases that tend to present differently, not simply later, in women compared with men </a:t>
            </a:r>
          </a:p>
        </p:txBody>
      </p:sp>
      <p:pic>
        <p:nvPicPr>
          <p:cNvPr id="2" name="Picture 1"/>
          <p:cNvPicPr>
            <a:picLocks noChangeAspect="1"/>
          </p:cNvPicPr>
          <p:nvPr/>
        </p:nvPicPr>
        <p:blipFill>
          <a:blip r:embed="rId2"/>
          <a:stretch>
            <a:fillRect/>
          </a:stretch>
        </p:blipFill>
        <p:spPr>
          <a:xfrm>
            <a:off x="320749" y="1007323"/>
            <a:ext cx="5178055" cy="3538477"/>
          </a:xfrm>
          <a:prstGeom prst="rect">
            <a:avLst/>
          </a:prstGeom>
        </p:spPr>
      </p:pic>
      <p:pic>
        <p:nvPicPr>
          <p:cNvPr id="4" name="Picture 3"/>
          <p:cNvPicPr>
            <a:picLocks noChangeAspect="1"/>
          </p:cNvPicPr>
          <p:nvPr/>
        </p:nvPicPr>
        <p:blipFill>
          <a:blip r:embed="rId3"/>
          <a:stretch>
            <a:fillRect/>
          </a:stretch>
        </p:blipFill>
        <p:spPr>
          <a:xfrm>
            <a:off x="6092455" y="1174039"/>
            <a:ext cx="5042480" cy="3290805"/>
          </a:xfrm>
          <a:prstGeom prst="rect">
            <a:avLst/>
          </a:prstGeom>
        </p:spPr>
      </p:pic>
    </p:spTree>
    <p:extLst>
      <p:ext uri="{BB962C8B-B14F-4D97-AF65-F5344CB8AC3E}">
        <p14:creationId xmlns:p14="http://schemas.microsoft.com/office/powerpoint/2010/main" val="27574825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525D-5FB6-4175-B654-B5F29DF6B8D9}"/>
              </a:ext>
            </a:extLst>
          </p:cNvPr>
          <p:cNvSpPr>
            <a:spLocks noGrp="1"/>
          </p:cNvSpPr>
          <p:nvPr>
            <p:ph type="title"/>
          </p:nvPr>
        </p:nvSpPr>
        <p:spPr>
          <a:xfrm>
            <a:off x="1030316" y="87289"/>
            <a:ext cx="11271387" cy="1037058"/>
          </a:xfrm>
        </p:spPr>
        <p:txBody>
          <a:bodyPr>
            <a:noAutofit/>
          </a:bodyPr>
          <a:lstStyle/>
          <a:p>
            <a:r>
              <a:rPr lang="en-US" sz="2400" dirty="0">
                <a:solidFill>
                  <a:schemeClr val="bg1"/>
                </a:solidFill>
                <a:latin typeface="Arial Black" panose="020B0A04020102020204" pitchFamily="34" charset="0"/>
              </a:rPr>
              <a:t>Role of Menopause:</a:t>
            </a:r>
            <a:br>
              <a:rPr lang="en-US" sz="2400" dirty="0">
                <a:solidFill>
                  <a:schemeClr val="bg1"/>
                </a:solidFill>
                <a:latin typeface="Arial Black" panose="020B0A04020102020204" pitchFamily="34" charset="0"/>
              </a:rPr>
            </a:br>
            <a:r>
              <a:rPr lang="en-US" sz="2400" dirty="0">
                <a:solidFill>
                  <a:schemeClr val="bg1"/>
                </a:solidFill>
                <a:latin typeface="Arial Black" panose="020B0A04020102020204" pitchFamily="34" charset="0"/>
              </a:rPr>
              <a:t>Effects of the decline in estrogen levels on blood pressure</a:t>
            </a:r>
          </a:p>
        </p:txBody>
      </p:sp>
      <p:graphicFrame>
        <p:nvGraphicFramePr>
          <p:cNvPr id="4" name="Table 4">
            <a:extLst>
              <a:ext uri="{FF2B5EF4-FFF2-40B4-BE49-F238E27FC236}">
                <a16:creationId xmlns:a16="http://schemas.microsoft.com/office/drawing/2014/main" id="{9C292E53-ECB0-4A3E-AEA8-F22E89C3E744}"/>
              </a:ext>
            </a:extLst>
          </p:cNvPr>
          <p:cNvGraphicFramePr>
            <a:graphicFrameLocks noGrp="1"/>
          </p:cNvGraphicFramePr>
          <p:nvPr>
            <p:ph idx="4294967295"/>
          </p:nvPr>
        </p:nvGraphicFramePr>
        <p:xfrm>
          <a:off x="704499" y="1270000"/>
          <a:ext cx="10598075" cy="4836860"/>
        </p:xfrm>
        <a:graphic>
          <a:graphicData uri="http://schemas.openxmlformats.org/drawingml/2006/table">
            <a:tbl>
              <a:tblPr firstRow="1" bandRow="1">
                <a:tableStyleId>{21E4AEA4-8DFA-4A89-87EB-49C32662AFE0}</a:tableStyleId>
              </a:tblPr>
              <a:tblGrid>
                <a:gridCol w="10598075">
                  <a:extLst>
                    <a:ext uri="{9D8B030D-6E8A-4147-A177-3AD203B41FA5}">
                      <a16:colId xmlns:a16="http://schemas.microsoft.com/office/drawing/2014/main" val="3992233928"/>
                    </a:ext>
                  </a:extLst>
                </a:gridCol>
              </a:tblGrid>
              <a:tr h="478220">
                <a:tc>
                  <a:txBody>
                    <a:bodyPr/>
                    <a:lstStyle/>
                    <a:p>
                      <a:endParaRPr lang="en-US" dirty="0"/>
                    </a:p>
                  </a:txBody>
                  <a:tcPr/>
                </a:tc>
                <a:extLst>
                  <a:ext uri="{0D108BD9-81ED-4DB2-BD59-A6C34878D82A}">
                    <a16:rowId xmlns:a16="http://schemas.microsoft.com/office/drawing/2014/main" val="1400078619"/>
                  </a:ext>
                </a:extLst>
              </a:tr>
              <a:tr h="3538827">
                <a:tc>
                  <a:txBody>
                    <a:bodyPr/>
                    <a:lstStyle/>
                    <a:p>
                      <a:pPr marL="342900" indent="-342900">
                        <a:buFont typeface="Arial" panose="020B0604020202020204" pitchFamily="34" charset="0"/>
                        <a:buChar char="•"/>
                      </a:pPr>
                      <a:r>
                        <a:rPr lang="en-US" sz="2800" dirty="0"/>
                        <a:t>Relative increase in androgen levels </a:t>
                      </a:r>
                    </a:p>
                    <a:p>
                      <a:pPr marL="342900" indent="-342900">
                        <a:buFont typeface="Arial" panose="020B0604020202020204" pitchFamily="34" charset="0"/>
                        <a:buChar char="•"/>
                      </a:pPr>
                      <a:r>
                        <a:rPr lang="en-US" sz="2800" dirty="0"/>
                        <a:t>Activation renin angiotensin aldosterone system</a:t>
                      </a:r>
                    </a:p>
                    <a:p>
                      <a:pPr marL="342900" indent="-342900">
                        <a:buFont typeface="Arial" panose="020B0604020202020204" pitchFamily="34" charset="0"/>
                        <a:buChar char="•"/>
                      </a:pPr>
                      <a:r>
                        <a:rPr lang="en-US" sz="2800" dirty="0"/>
                        <a:t>Higher renin levels </a:t>
                      </a:r>
                    </a:p>
                    <a:p>
                      <a:pPr marL="342900" indent="-342900">
                        <a:buFont typeface="Arial" panose="020B0604020202020204" pitchFamily="34" charset="0"/>
                        <a:buChar char="•"/>
                      </a:pPr>
                      <a:r>
                        <a:rPr lang="en-US" sz="2800" dirty="0"/>
                        <a:t>Increase in vasoconstrictors such as angiotensin II, endothelin-1, catecholamines </a:t>
                      </a:r>
                    </a:p>
                    <a:p>
                      <a:pPr marL="342900" indent="-342900">
                        <a:buFont typeface="Arial" panose="020B0604020202020204" pitchFamily="34" charset="0"/>
                        <a:buChar char="•"/>
                      </a:pPr>
                      <a:r>
                        <a:rPr lang="en-US" sz="2800" dirty="0"/>
                        <a:t>Higher salt sensitivity </a:t>
                      </a:r>
                    </a:p>
                    <a:p>
                      <a:pPr marL="342900" indent="-342900">
                        <a:buFont typeface="Arial" panose="020B0604020202020204" pitchFamily="34" charset="0"/>
                        <a:buChar char="•"/>
                      </a:pPr>
                      <a:r>
                        <a:rPr lang="en-US" sz="2800" dirty="0"/>
                        <a:t>Increase in insulin resistance </a:t>
                      </a:r>
                    </a:p>
                    <a:p>
                      <a:pPr marL="342900" indent="-342900">
                        <a:buFont typeface="Arial" panose="020B0604020202020204" pitchFamily="34" charset="0"/>
                        <a:buChar char="•"/>
                      </a:pPr>
                      <a:r>
                        <a:rPr lang="en-US" sz="2800" dirty="0"/>
                        <a:t>Higher sympathetic activity </a:t>
                      </a:r>
                    </a:p>
                    <a:p>
                      <a:pPr marL="342900" indent="-342900">
                        <a:buFont typeface="Arial" panose="020B0604020202020204" pitchFamily="34" charset="0"/>
                        <a:buChar char="•"/>
                      </a:pPr>
                      <a:r>
                        <a:rPr lang="en-US" sz="2800" dirty="0"/>
                        <a:t>Reduced vascular nitric oxide bioavailability</a:t>
                      </a:r>
                    </a:p>
                    <a:p>
                      <a:pPr marL="342900" indent="-342900">
                        <a:buFont typeface="Arial" panose="020B0604020202020204" pitchFamily="34" charset="0"/>
                        <a:buChar char="•"/>
                      </a:pPr>
                      <a:r>
                        <a:rPr lang="en-US" sz="2800" dirty="0"/>
                        <a:t>Increase in weight</a:t>
                      </a:r>
                    </a:p>
                  </a:txBody>
                  <a:tcPr/>
                </a:tc>
                <a:extLst>
                  <a:ext uri="{0D108BD9-81ED-4DB2-BD59-A6C34878D82A}">
                    <a16:rowId xmlns:a16="http://schemas.microsoft.com/office/drawing/2014/main" val="2227538330"/>
                  </a:ext>
                </a:extLst>
              </a:tr>
            </a:tbl>
          </a:graphicData>
        </a:graphic>
      </p:graphicFrame>
      <p:sp>
        <p:nvSpPr>
          <p:cNvPr id="5" name="TextBox 4">
            <a:extLst>
              <a:ext uri="{FF2B5EF4-FFF2-40B4-BE49-F238E27FC236}">
                <a16:creationId xmlns:a16="http://schemas.microsoft.com/office/drawing/2014/main" id="{BB1FB72A-880C-4C33-BE68-F7387AACE85D}"/>
              </a:ext>
            </a:extLst>
          </p:cNvPr>
          <p:cNvSpPr txBox="1"/>
          <p:nvPr/>
        </p:nvSpPr>
        <p:spPr>
          <a:xfrm>
            <a:off x="439270" y="6398167"/>
            <a:ext cx="6096000" cy="307777"/>
          </a:xfrm>
          <a:prstGeom prst="rect">
            <a:avLst/>
          </a:prstGeom>
          <a:noFill/>
        </p:spPr>
        <p:txBody>
          <a:bodyPr wrap="square">
            <a:spAutoFit/>
          </a:bodyPr>
          <a:lstStyle/>
          <a:p>
            <a:r>
              <a:rPr lang="en-US" sz="1400" dirty="0"/>
              <a:t>Maas A et al. Netherlands Heart Journal 2009; 17 (2); 68-72</a:t>
            </a:r>
          </a:p>
        </p:txBody>
      </p:sp>
      <p:pic>
        <p:nvPicPr>
          <p:cNvPr id="6" name="Picture 5">
            <a:extLst>
              <a:ext uri="{FF2B5EF4-FFF2-40B4-BE49-F238E27FC236}">
                <a16:creationId xmlns:a16="http://schemas.microsoft.com/office/drawing/2014/main" id="{ECD23A32-50D8-4BF6-A887-CF21233B64E0}"/>
              </a:ext>
            </a:extLst>
          </p:cNvPr>
          <p:cNvPicPr>
            <a:picLocks noChangeAspect="1"/>
          </p:cNvPicPr>
          <p:nvPr/>
        </p:nvPicPr>
        <p:blipFill>
          <a:blip r:embed="rId3"/>
          <a:stretch>
            <a:fillRect/>
          </a:stretch>
        </p:blipFill>
        <p:spPr>
          <a:xfrm>
            <a:off x="11302574" y="1359358"/>
            <a:ext cx="724601" cy="954885"/>
          </a:xfrm>
          <a:prstGeom prst="rect">
            <a:avLst/>
          </a:prstGeom>
        </p:spPr>
      </p:pic>
    </p:spTree>
    <p:extLst>
      <p:ext uri="{BB962C8B-B14F-4D97-AF65-F5344CB8AC3E}">
        <p14:creationId xmlns:p14="http://schemas.microsoft.com/office/powerpoint/2010/main" val="315259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A3CD-F8E8-4339-A13F-1F30F3130342}"/>
              </a:ext>
            </a:extLst>
          </p:cNvPr>
          <p:cNvSpPr>
            <a:spLocks noGrp="1"/>
          </p:cNvSpPr>
          <p:nvPr>
            <p:ph type="title"/>
          </p:nvPr>
        </p:nvSpPr>
        <p:spPr>
          <a:xfrm>
            <a:off x="1045029" y="88329"/>
            <a:ext cx="10686664" cy="1037058"/>
          </a:xfrm>
        </p:spPr>
        <p:txBody>
          <a:bodyPr>
            <a:noAutofit/>
          </a:bodyPr>
          <a:lstStyle/>
          <a:p>
            <a:r>
              <a:rPr lang="en-US" sz="3200" dirty="0">
                <a:solidFill>
                  <a:schemeClr val="bg1"/>
                </a:solidFill>
                <a:latin typeface="Arial Black" panose="020B0A04020102020204" pitchFamily="34" charset="0"/>
              </a:rPr>
              <a:t>Lowering SBP reduces major cardiovascular events similarly in women and men</a:t>
            </a:r>
          </a:p>
        </p:txBody>
      </p:sp>
      <p:pic>
        <p:nvPicPr>
          <p:cNvPr id="1026" name="Picture 2">
            <a:extLst>
              <a:ext uri="{FF2B5EF4-FFF2-40B4-BE49-F238E27FC236}">
                <a16:creationId xmlns:a16="http://schemas.microsoft.com/office/drawing/2014/main" id="{C26251E4-F64F-46B3-90A0-4E1CC36F2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14" y="2200840"/>
            <a:ext cx="6867525" cy="40949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6E1C00-62CF-43CE-A959-D4D692660555}"/>
              </a:ext>
            </a:extLst>
          </p:cNvPr>
          <p:cNvSpPr txBox="1"/>
          <p:nvPr/>
        </p:nvSpPr>
        <p:spPr>
          <a:xfrm>
            <a:off x="675214" y="1125387"/>
            <a:ext cx="10111317" cy="923330"/>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US" dirty="0">
                <a:solidFill>
                  <a:srgbClr val="212121"/>
                </a:solidFill>
                <a:latin typeface="BlinkMacSystemFont"/>
              </a:rPr>
              <a:t>D</a:t>
            </a:r>
            <a:r>
              <a:rPr lang="en-US" b="0" i="0" dirty="0">
                <a:solidFill>
                  <a:srgbClr val="212121"/>
                </a:solidFill>
                <a:effectLst/>
                <a:latin typeface="BlinkMacSystemFont"/>
              </a:rPr>
              <a:t>ata are from 51 randomized controlled trials involving 358 636 (42% women) participants. </a:t>
            </a:r>
          </a:p>
          <a:p>
            <a:pPr marL="285750" indent="-285750">
              <a:buClr>
                <a:srgbClr val="C00000"/>
              </a:buClr>
              <a:buFont typeface="Arial" panose="020B0604020202020204" pitchFamily="34" charset="0"/>
              <a:buChar char="•"/>
            </a:pPr>
            <a:r>
              <a:rPr lang="en-US" b="0" i="0" dirty="0">
                <a:solidFill>
                  <a:srgbClr val="212121"/>
                </a:solidFill>
                <a:effectLst/>
                <a:highlight>
                  <a:srgbClr val="FFFF00"/>
                </a:highlight>
                <a:latin typeface="BlinkMacSystemFont"/>
              </a:rPr>
              <a:t>Over 4.2 years of median follow-up, a 5-mm Hg reduction in systolic BP decreased the risk of major cardiovascular events similarly in both women and men</a:t>
            </a:r>
            <a:endParaRPr lang="en-US" dirty="0">
              <a:highlight>
                <a:srgbClr val="FFFF00"/>
              </a:highlight>
            </a:endParaRPr>
          </a:p>
        </p:txBody>
      </p:sp>
      <p:sp>
        <p:nvSpPr>
          <p:cNvPr id="7" name="TextBox 6">
            <a:extLst>
              <a:ext uri="{FF2B5EF4-FFF2-40B4-BE49-F238E27FC236}">
                <a16:creationId xmlns:a16="http://schemas.microsoft.com/office/drawing/2014/main" id="{2461AE0D-6FEC-40C5-9AAF-E4CED616A636}"/>
              </a:ext>
            </a:extLst>
          </p:cNvPr>
          <p:cNvSpPr txBox="1"/>
          <p:nvPr/>
        </p:nvSpPr>
        <p:spPr>
          <a:xfrm>
            <a:off x="336548" y="6581001"/>
            <a:ext cx="6142566" cy="276999"/>
          </a:xfrm>
          <a:prstGeom prst="rect">
            <a:avLst/>
          </a:prstGeom>
          <a:noFill/>
        </p:spPr>
        <p:txBody>
          <a:bodyPr wrap="square">
            <a:spAutoFit/>
          </a:bodyPr>
          <a:lstStyle/>
          <a:p>
            <a:r>
              <a:rPr lang="en-US" sz="1200" dirty="0" err="1"/>
              <a:t>Bidel</a:t>
            </a:r>
            <a:r>
              <a:rPr lang="en-US" sz="1200" dirty="0"/>
              <a:t> Z et al. Hypertension. 2023;80:2293–2302</a:t>
            </a:r>
          </a:p>
        </p:txBody>
      </p:sp>
      <p:sp>
        <p:nvSpPr>
          <p:cNvPr id="4" name="Rectangle 3">
            <a:extLst>
              <a:ext uri="{FF2B5EF4-FFF2-40B4-BE49-F238E27FC236}">
                <a16:creationId xmlns:a16="http://schemas.microsoft.com/office/drawing/2014/main" id="{ED1A5595-1738-44C1-B759-9400B36919E3}"/>
              </a:ext>
            </a:extLst>
          </p:cNvPr>
          <p:cNvSpPr/>
          <p:nvPr/>
        </p:nvSpPr>
        <p:spPr>
          <a:xfrm>
            <a:off x="8190106" y="2162445"/>
            <a:ext cx="3541587" cy="2035627"/>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80985">
              <a:defRPr/>
            </a:pPr>
            <a:r>
              <a:rPr lang="en-US" sz="2000" b="1" dirty="0">
                <a:solidFill>
                  <a:schemeClr val="tx1"/>
                </a:solidFill>
                <a:latin typeface="Arial Black" panose="020B0A04020102020204" pitchFamily="34" charset="0"/>
              </a:rPr>
              <a:t>-5 mmHg reduction in SBP provides a 10% relative risk reduction in major cardiovascular events.</a:t>
            </a:r>
          </a:p>
        </p:txBody>
      </p:sp>
      <p:sp>
        <p:nvSpPr>
          <p:cNvPr id="6" name="Text Placeholder 3">
            <a:extLst>
              <a:ext uri="{FF2B5EF4-FFF2-40B4-BE49-F238E27FC236}">
                <a16:creationId xmlns:a16="http://schemas.microsoft.com/office/drawing/2014/main" id="{996E7E81-1DE9-40BB-F6FB-2AA4530696D1}"/>
              </a:ext>
            </a:extLst>
          </p:cNvPr>
          <p:cNvSpPr txBox="1">
            <a:spLocks/>
          </p:cNvSpPr>
          <p:nvPr/>
        </p:nvSpPr>
        <p:spPr>
          <a:xfrm>
            <a:off x="8786133" y="4440379"/>
            <a:ext cx="2818038" cy="349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
              </a:spcBef>
              <a:buFont typeface="Arial" panose="020B0604020202020204" pitchFamily="34" charset="0"/>
              <a:buNone/>
            </a:pPr>
            <a:r>
              <a:rPr lang="da-DK" sz="1100" baseline="30000" dirty="0"/>
              <a:t>1</a:t>
            </a:r>
            <a:r>
              <a:rPr lang="da-DK" sz="1100" dirty="0"/>
              <a:t> Rahimi K, et al.  Lancet 2021; 397: 1625-36</a:t>
            </a:r>
          </a:p>
          <a:p>
            <a:pPr marL="0" indent="0">
              <a:spcBef>
                <a:spcPts val="250"/>
              </a:spcBef>
              <a:buFont typeface="Arial" panose="020B0604020202020204" pitchFamily="34" charset="0"/>
              <a:buNone/>
            </a:pPr>
            <a:r>
              <a:rPr lang="da-DK" sz="1100" baseline="30000" dirty="0"/>
              <a:t>2</a:t>
            </a:r>
            <a:r>
              <a:rPr lang="da-DK" sz="1100" dirty="0"/>
              <a:t> Ettehad D, et al. Lancet 2016; 387: 957-67</a:t>
            </a:r>
          </a:p>
        </p:txBody>
      </p:sp>
      <p:sp>
        <p:nvSpPr>
          <p:cNvPr id="8" name="Rectangle 7">
            <a:extLst>
              <a:ext uri="{FF2B5EF4-FFF2-40B4-BE49-F238E27FC236}">
                <a16:creationId xmlns:a16="http://schemas.microsoft.com/office/drawing/2014/main" id="{57AC7BE7-6C57-E6C7-78D3-B078D69A8A16}"/>
              </a:ext>
            </a:extLst>
          </p:cNvPr>
          <p:cNvSpPr/>
          <p:nvPr/>
        </p:nvSpPr>
        <p:spPr>
          <a:xfrm>
            <a:off x="4223657" y="6362320"/>
            <a:ext cx="3319082" cy="407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interaction by sex</a:t>
            </a:r>
          </a:p>
        </p:txBody>
      </p:sp>
    </p:spTree>
    <p:extLst>
      <p:ext uri="{BB962C8B-B14F-4D97-AF65-F5344CB8AC3E}">
        <p14:creationId xmlns:p14="http://schemas.microsoft.com/office/powerpoint/2010/main" val="152248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2F0D-BC15-418F-C29A-139F3380D1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EF9C3-8BA8-66BA-4859-2090D8AE1CC9}"/>
              </a:ext>
            </a:extLst>
          </p:cNvPr>
          <p:cNvSpPr>
            <a:spLocks noGrp="1"/>
          </p:cNvSpPr>
          <p:nvPr>
            <p:ph sz="quarter" idx="17"/>
          </p:nvPr>
        </p:nvSpPr>
        <p:spPr>
          <a:xfrm>
            <a:off x="228600" y="2466493"/>
            <a:ext cx="11734800" cy="2314203"/>
          </a:xfrm>
          <a:solidFill>
            <a:schemeClr val="accent1">
              <a:lumMod val="25000"/>
              <a:lumOff val="75000"/>
            </a:schemeClr>
          </a:solidFill>
        </p:spPr>
        <p:txBody>
          <a:bodyPr anchor="ctr">
            <a:normAutofit/>
          </a:bodyPr>
          <a:lstStyle/>
          <a:p>
            <a:pPr marL="0" indent="0" algn="ctr">
              <a:buNone/>
            </a:pPr>
            <a:r>
              <a:rPr lang="en-US" sz="6000" dirty="0">
                <a:latin typeface="Aptos Black" panose="020F0502020204030204" pitchFamily="34" charset="0"/>
              </a:rPr>
              <a:t>Lipids in Women</a:t>
            </a:r>
          </a:p>
        </p:txBody>
      </p:sp>
    </p:spTree>
    <p:extLst>
      <p:ext uri="{BB962C8B-B14F-4D97-AF65-F5344CB8AC3E}">
        <p14:creationId xmlns:p14="http://schemas.microsoft.com/office/powerpoint/2010/main" val="384114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7"/>
          <p:cNvSpPr/>
          <p:nvPr/>
        </p:nvSpPr>
        <p:spPr>
          <a:xfrm>
            <a:off x="334200" y="1115600"/>
            <a:ext cx="11541200" cy="5323600"/>
          </a:xfrm>
          <a:prstGeom prst="rect">
            <a:avLst/>
          </a:prstGeom>
          <a:solidFill>
            <a:srgbClr val="F7F7F7"/>
          </a:solidFill>
          <a:ln>
            <a:noFill/>
          </a:ln>
        </p:spPr>
        <p:txBody>
          <a:bodyPr spcFirstLastPara="1" wrap="square" lIns="121900" tIns="121900" rIns="121900" bIns="121900" anchor="ctr" anchorCtr="0">
            <a:noAutofit/>
          </a:bodyPr>
          <a:lstStyle/>
          <a:p>
            <a:pPr algn="ctr"/>
            <a:endParaRPr sz="2400">
              <a:latin typeface="Lato"/>
              <a:ea typeface="Lato"/>
              <a:cs typeface="Lato"/>
              <a:sym typeface="Lato"/>
            </a:endParaRPr>
          </a:p>
        </p:txBody>
      </p:sp>
      <p:sp>
        <p:nvSpPr>
          <p:cNvPr id="678" name="Google Shape;678;p87"/>
          <p:cNvSpPr txBox="1">
            <a:spLocks noGrp="1"/>
          </p:cNvSpPr>
          <p:nvPr>
            <p:ph type="title"/>
          </p:nvPr>
        </p:nvSpPr>
        <p:spPr>
          <a:xfrm>
            <a:off x="1073020" y="191596"/>
            <a:ext cx="10487402" cy="887422"/>
          </a:xfrm>
          <a:prstGeom prst="rect">
            <a:avLst/>
          </a:prstGeom>
          <a:noFill/>
          <a:ln>
            <a:noFill/>
          </a:ln>
        </p:spPr>
        <p:txBody>
          <a:bodyPr spcFirstLastPara="1" vert="horz" wrap="square" lIns="0" tIns="12700" rIns="0" bIns="0" numCol="1" anchor="t" anchorCtr="0" compatLnSpc="1">
            <a:prstTxWarp prst="textNoShape">
              <a:avLst/>
            </a:prstTxWarp>
            <a:spAutoFit/>
          </a:bodyPr>
          <a:lstStyle/>
          <a:p>
            <a:pPr marL="12700" marR="5080">
              <a:lnSpc>
                <a:spcPct val="100000"/>
              </a:lnSpc>
              <a:spcBef>
                <a:spcPts val="100"/>
              </a:spcBef>
            </a:pPr>
            <a:r>
              <a:rPr lang="en" sz="2800" dirty="0">
                <a:latin typeface="Arial Black" panose="020B0A04020102020204" pitchFamily="34" charset="0"/>
              </a:rPr>
              <a:t>Genetic Studies Support Causal Role of LDL-C for Women </a:t>
            </a:r>
            <a:endParaRPr sz="2800" dirty="0">
              <a:latin typeface="Arial Black" panose="020B0A04020102020204" pitchFamily="34" charset="0"/>
            </a:endParaRPr>
          </a:p>
        </p:txBody>
      </p:sp>
      <p:sp>
        <p:nvSpPr>
          <p:cNvPr id="679" name="Google Shape;679;p87"/>
          <p:cNvSpPr txBox="1"/>
          <p:nvPr/>
        </p:nvSpPr>
        <p:spPr>
          <a:xfrm>
            <a:off x="334200" y="6486081"/>
            <a:ext cx="10744400" cy="287268"/>
          </a:xfrm>
          <a:prstGeom prst="rect">
            <a:avLst/>
          </a:prstGeom>
          <a:noFill/>
          <a:ln>
            <a:noFill/>
          </a:ln>
        </p:spPr>
        <p:txBody>
          <a:bodyPr spcFirstLastPara="1" wrap="square" lIns="0" tIns="60933" rIns="121900" bIns="60933" anchor="t" anchorCtr="0">
            <a:spAutoFit/>
          </a:bodyPr>
          <a:lstStyle/>
          <a:p>
            <a:r>
              <a:rPr lang="en" sz="1067">
                <a:solidFill>
                  <a:schemeClr val="dk1"/>
                </a:solidFill>
                <a:latin typeface="Lato"/>
                <a:ea typeface="Lato"/>
                <a:cs typeface="Lato"/>
                <a:sym typeface="Lato"/>
              </a:rPr>
              <a:t>Roeters van Lennep JE, et al. </a:t>
            </a:r>
            <a:r>
              <a:rPr lang="en" sz="1067" i="1">
                <a:solidFill>
                  <a:schemeClr val="dk1"/>
                </a:solidFill>
                <a:latin typeface="Lato"/>
                <a:ea typeface="Lato"/>
                <a:cs typeface="Lato"/>
                <a:sym typeface="Lato"/>
              </a:rPr>
              <a:t>Eur Heart J</a:t>
            </a:r>
            <a:r>
              <a:rPr lang="en" sz="1067">
                <a:solidFill>
                  <a:schemeClr val="dk1"/>
                </a:solidFill>
                <a:latin typeface="Lato"/>
                <a:ea typeface="Lato"/>
                <a:cs typeface="Lato"/>
                <a:sym typeface="Lato"/>
              </a:rPr>
              <a:t>. Published online August 23, 2023. doi:10.1093/eurheartj/ehad472</a:t>
            </a:r>
            <a:endParaRPr sz="1067">
              <a:latin typeface="Lato"/>
              <a:ea typeface="Lato"/>
              <a:cs typeface="Lato"/>
              <a:sym typeface="Lato"/>
            </a:endParaRPr>
          </a:p>
        </p:txBody>
      </p:sp>
      <p:sp>
        <p:nvSpPr>
          <p:cNvPr id="680" name="Google Shape;680;p87"/>
          <p:cNvSpPr txBox="1"/>
          <p:nvPr/>
        </p:nvSpPr>
        <p:spPr>
          <a:xfrm>
            <a:off x="10186592" y="1759785"/>
            <a:ext cx="1090000" cy="779711"/>
          </a:xfrm>
          <a:prstGeom prst="rect">
            <a:avLst/>
          </a:prstGeom>
          <a:noFill/>
          <a:ln>
            <a:noFill/>
          </a:ln>
        </p:spPr>
        <p:txBody>
          <a:bodyPr spcFirstLastPara="1" wrap="square" lIns="0" tIns="60933" rIns="0" bIns="60933" anchor="t" anchorCtr="0">
            <a:spAutoFit/>
          </a:bodyPr>
          <a:lstStyle/>
          <a:p>
            <a:r>
              <a:rPr lang="en" sz="4267">
                <a:solidFill>
                  <a:srgbClr val="000000"/>
                </a:solidFill>
                <a:latin typeface="Lato Black"/>
                <a:ea typeface="Lato Black"/>
                <a:cs typeface="Lato Black"/>
                <a:sym typeface="Lato Black"/>
              </a:rPr>
              <a:t>3x</a:t>
            </a:r>
            <a:endParaRPr sz="4267">
              <a:latin typeface="Lato Black"/>
              <a:ea typeface="Lato Black"/>
              <a:cs typeface="Lato Black"/>
              <a:sym typeface="Lato Black"/>
            </a:endParaRPr>
          </a:p>
        </p:txBody>
      </p:sp>
      <p:sp>
        <p:nvSpPr>
          <p:cNvPr id="681" name="Google Shape;681;p87"/>
          <p:cNvSpPr txBox="1"/>
          <p:nvPr/>
        </p:nvSpPr>
        <p:spPr>
          <a:xfrm>
            <a:off x="10186592" y="2840249"/>
            <a:ext cx="1090000" cy="779711"/>
          </a:xfrm>
          <a:prstGeom prst="rect">
            <a:avLst/>
          </a:prstGeom>
          <a:noFill/>
          <a:ln>
            <a:noFill/>
          </a:ln>
        </p:spPr>
        <p:txBody>
          <a:bodyPr spcFirstLastPara="1" wrap="square" lIns="0" tIns="60933" rIns="0" bIns="60933" anchor="t" anchorCtr="0">
            <a:spAutoFit/>
          </a:bodyPr>
          <a:lstStyle/>
          <a:p>
            <a:r>
              <a:rPr lang="en" sz="4267">
                <a:solidFill>
                  <a:srgbClr val="000000"/>
                </a:solidFill>
                <a:latin typeface="Lato Black"/>
                <a:ea typeface="Lato Black"/>
                <a:cs typeface="Lato Black"/>
                <a:sym typeface="Lato Black"/>
              </a:rPr>
              <a:t>2x</a:t>
            </a:r>
            <a:endParaRPr sz="4267">
              <a:latin typeface="Lato Black"/>
              <a:ea typeface="Lato Black"/>
              <a:cs typeface="Lato Black"/>
              <a:sym typeface="Lato Black"/>
            </a:endParaRPr>
          </a:p>
        </p:txBody>
      </p:sp>
      <p:sp>
        <p:nvSpPr>
          <p:cNvPr id="682" name="Google Shape;682;p87"/>
          <p:cNvSpPr txBox="1"/>
          <p:nvPr/>
        </p:nvSpPr>
        <p:spPr>
          <a:xfrm>
            <a:off x="10186592" y="3820419"/>
            <a:ext cx="1090000" cy="779711"/>
          </a:xfrm>
          <a:prstGeom prst="rect">
            <a:avLst/>
          </a:prstGeom>
          <a:noFill/>
          <a:ln>
            <a:noFill/>
          </a:ln>
        </p:spPr>
        <p:txBody>
          <a:bodyPr spcFirstLastPara="1" wrap="square" lIns="0" tIns="60933" rIns="0" bIns="60933" anchor="t" anchorCtr="0">
            <a:spAutoFit/>
          </a:bodyPr>
          <a:lstStyle/>
          <a:p>
            <a:r>
              <a:rPr lang="en" sz="4267">
                <a:solidFill>
                  <a:srgbClr val="000000"/>
                </a:solidFill>
                <a:latin typeface="Lato Black"/>
                <a:ea typeface="Lato Black"/>
                <a:cs typeface="Lato Black"/>
                <a:sym typeface="Lato Black"/>
              </a:rPr>
              <a:t>5x</a:t>
            </a:r>
            <a:endParaRPr sz="4267">
              <a:latin typeface="Lato Black"/>
              <a:ea typeface="Lato Black"/>
              <a:cs typeface="Lato Black"/>
              <a:sym typeface="Lato Black"/>
            </a:endParaRPr>
          </a:p>
        </p:txBody>
      </p:sp>
      <p:sp>
        <p:nvSpPr>
          <p:cNvPr id="683" name="Google Shape;683;p87"/>
          <p:cNvSpPr txBox="1"/>
          <p:nvPr/>
        </p:nvSpPr>
        <p:spPr>
          <a:xfrm>
            <a:off x="10186592" y="4934427"/>
            <a:ext cx="1090000" cy="779711"/>
          </a:xfrm>
          <a:prstGeom prst="rect">
            <a:avLst/>
          </a:prstGeom>
          <a:noFill/>
          <a:ln>
            <a:noFill/>
          </a:ln>
        </p:spPr>
        <p:txBody>
          <a:bodyPr spcFirstLastPara="1" wrap="square" lIns="0" tIns="60933" rIns="0" bIns="60933" anchor="t" anchorCtr="0">
            <a:spAutoFit/>
          </a:bodyPr>
          <a:lstStyle/>
          <a:p>
            <a:r>
              <a:rPr lang="en" sz="4267">
                <a:solidFill>
                  <a:srgbClr val="000000"/>
                </a:solidFill>
                <a:latin typeface="Lato Black"/>
                <a:ea typeface="Lato Black"/>
                <a:cs typeface="Lato Black"/>
                <a:sym typeface="Lato Black"/>
              </a:rPr>
              <a:t>4x</a:t>
            </a:r>
            <a:endParaRPr sz="4267">
              <a:latin typeface="Lato Black"/>
              <a:ea typeface="Lato Black"/>
              <a:cs typeface="Lato Black"/>
              <a:sym typeface="Lato Black"/>
            </a:endParaRPr>
          </a:p>
        </p:txBody>
      </p:sp>
      <p:sp>
        <p:nvSpPr>
          <p:cNvPr id="684" name="Google Shape;684;p87"/>
          <p:cNvSpPr/>
          <p:nvPr/>
        </p:nvSpPr>
        <p:spPr>
          <a:xfrm>
            <a:off x="8500077" y="2796233"/>
            <a:ext cx="948400" cy="868000"/>
          </a:xfrm>
          <a:prstGeom prst="bracePair">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Lato"/>
              <a:ea typeface="Lato"/>
              <a:cs typeface="Lato"/>
              <a:sym typeface="Lato"/>
            </a:endParaRPr>
          </a:p>
        </p:txBody>
      </p:sp>
      <p:sp>
        <p:nvSpPr>
          <p:cNvPr id="685" name="Google Shape;685;p87"/>
          <p:cNvSpPr/>
          <p:nvPr/>
        </p:nvSpPr>
        <p:spPr>
          <a:xfrm>
            <a:off x="8500077" y="1715800"/>
            <a:ext cx="948400" cy="868000"/>
          </a:xfrm>
          <a:prstGeom prst="bracePair">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Lato"/>
              <a:ea typeface="Lato"/>
              <a:cs typeface="Lato"/>
              <a:sym typeface="Lato"/>
            </a:endParaRPr>
          </a:p>
        </p:txBody>
      </p:sp>
      <p:sp>
        <p:nvSpPr>
          <p:cNvPr id="686" name="Google Shape;686;p87"/>
          <p:cNvSpPr/>
          <p:nvPr/>
        </p:nvSpPr>
        <p:spPr>
          <a:xfrm>
            <a:off x="8500077" y="3809824"/>
            <a:ext cx="948400" cy="868000"/>
          </a:xfrm>
          <a:prstGeom prst="bracePair">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Lato"/>
              <a:ea typeface="Lato"/>
              <a:cs typeface="Lato"/>
              <a:sym typeface="Lato"/>
            </a:endParaRPr>
          </a:p>
        </p:txBody>
      </p:sp>
      <p:sp>
        <p:nvSpPr>
          <p:cNvPr id="687" name="Google Shape;687;p87"/>
          <p:cNvSpPr/>
          <p:nvPr/>
        </p:nvSpPr>
        <p:spPr>
          <a:xfrm>
            <a:off x="8500077" y="4890433"/>
            <a:ext cx="948400" cy="868000"/>
          </a:xfrm>
          <a:prstGeom prst="bracePair">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Lato"/>
              <a:ea typeface="Lato"/>
              <a:cs typeface="Lato"/>
              <a:sym typeface="Lato"/>
            </a:endParaRPr>
          </a:p>
        </p:txBody>
      </p:sp>
      <p:pic>
        <p:nvPicPr>
          <p:cNvPr id="688" name="Google Shape;688;p87"/>
          <p:cNvPicPr preferRelativeResize="0"/>
          <p:nvPr/>
        </p:nvPicPr>
        <p:blipFill rotWithShape="1">
          <a:blip r:embed="rId3">
            <a:alphaModFix/>
          </a:blip>
          <a:srcRect/>
          <a:stretch/>
        </p:blipFill>
        <p:spPr>
          <a:xfrm>
            <a:off x="457200" y="1210034"/>
            <a:ext cx="8510035" cy="5162533"/>
          </a:xfrm>
          <a:prstGeom prst="rect">
            <a:avLst/>
          </a:prstGeom>
          <a:noFill/>
          <a:ln>
            <a:noFill/>
          </a:ln>
        </p:spPr>
      </p:pic>
      <p:sp>
        <p:nvSpPr>
          <p:cNvPr id="689" name="Google Shape;689;p87"/>
          <p:cNvSpPr/>
          <p:nvPr/>
        </p:nvSpPr>
        <p:spPr>
          <a:xfrm>
            <a:off x="9670567" y="5009037"/>
            <a:ext cx="441600" cy="630800"/>
          </a:xfrm>
          <a:prstGeom prst="upArrow">
            <a:avLst>
              <a:gd name="adj1" fmla="val 50000"/>
              <a:gd name="adj2" fmla="val 50000"/>
            </a:avLst>
          </a:prstGeom>
          <a:solidFill>
            <a:srgbClr val="AFAEF9"/>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690" name="Google Shape;690;p87"/>
          <p:cNvSpPr/>
          <p:nvPr/>
        </p:nvSpPr>
        <p:spPr>
          <a:xfrm>
            <a:off x="9670567" y="3820419"/>
            <a:ext cx="441600" cy="630800"/>
          </a:xfrm>
          <a:prstGeom prst="upArrow">
            <a:avLst>
              <a:gd name="adj1" fmla="val 50000"/>
              <a:gd name="adj2" fmla="val 50000"/>
            </a:avLst>
          </a:prstGeom>
          <a:solidFill>
            <a:srgbClr val="AFAEF9"/>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691" name="Google Shape;691;p87"/>
          <p:cNvSpPr/>
          <p:nvPr/>
        </p:nvSpPr>
        <p:spPr>
          <a:xfrm>
            <a:off x="9670567" y="2790120"/>
            <a:ext cx="441600" cy="630800"/>
          </a:xfrm>
          <a:prstGeom prst="upArrow">
            <a:avLst>
              <a:gd name="adj1" fmla="val 50000"/>
              <a:gd name="adj2" fmla="val 50000"/>
            </a:avLst>
          </a:prstGeom>
          <a:solidFill>
            <a:srgbClr val="AFAEF9"/>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692" name="Google Shape;692;p87"/>
          <p:cNvSpPr/>
          <p:nvPr/>
        </p:nvSpPr>
        <p:spPr>
          <a:xfrm>
            <a:off x="9670567" y="1759804"/>
            <a:ext cx="441600" cy="630800"/>
          </a:xfrm>
          <a:prstGeom prst="upArrow">
            <a:avLst>
              <a:gd name="adj1" fmla="val 50000"/>
              <a:gd name="adj2" fmla="val 50000"/>
            </a:avLst>
          </a:prstGeom>
          <a:solidFill>
            <a:srgbClr val="AFAEF9"/>
          </a:solidFill>
          <a:ln>
            <a:solidFill>
              <a:srgbClr val="AFAEF9"/>
            </a:solid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9"/>
          <p:cNvSpPr txBox="1"/>
          <p:nvPr/>
        </p:nvSpPr>
        <p:spPr>
          <a:xfrm>
            <a:off x="533397" y="6277432"/>
            <a:ext cx="8763200" cy="180660"/>
          </a:xfrm>
          <a:prstGeom prst="rect">
            <a:avLst/>
          </a:prstGeom>
          <a:noFill/>
          <a:ln>
            <a:noFill/>
          </a:ln>
        </p:spPr>
        <p:txBody>
          <a:bodyPr spcFirstLastPara="1" wrap="square" lIns="0" tIns="11400" rIns="0" bIns="0" anchor="t" anchorCtr="0">
            <a:spAutoFit/>
          </a:bodyPr>
          <a:lstStyle/>
          <a:p>
            <a:pPr marL="12700" marR="5080" lvl="0" indent="-635" algn="l" defTabSz="967594" rtl="0" eaLnBrk="1" fontAlgn="auto" latinLnBrk="0" hangingPunct="1">
              <a:lnSpc>
                <a:spcPct val="102699"/>
              </a:lnSpc>
              <a:spcBef>
                <a:spcPts val="0"/>
              </a:spcBef>
              <a:spcAft>
                <a:spcPts val="0"/>
              </a:spcAft>
              <a:buClrTx/>
              <a:buSzTx/>
              <a:buFontTx/>
              <a:buNone/>
              <a:tabLst/>
              <a:defRPr/>
            </a:pPr>
            <a:r>
              <a:rPr kumimoji="0" lang="en" sz="1067" b="0" i="0" u="none" strike="noStrike" kern="1200" cap="none" spc="0" normalizeH="0" baseline="0" noProof="0">
                <a:ln>
                  <a:noFill/>
                </a:ln>
                <a:solidFill>
                  <a:srgbClr val="000000"/>
                </a:solidFill>
                <a:effectLst/>
                <a:uLnTx/>
                <a:uFillTx/>
                <a:latin typeface="Lato"/>
                <a:ea typeface="Lato"/>
                <a:cs typeface="Lato"/>
                <a:sym typeface="Lato"/>
              </a:rPr>
              <a:t>Singh A, et al. </a:t>
            </a:r>
            <a:r>
              <a:rPr kumimoji="0" lang="en" sz="1067" b="0" i="1" u="none" strike="noStrike" kern="1200" cap="none" spc="0" normalizeH="0" baseline="0" noProof="0">
                <a:ln>
                  <a:noFill/>
                </a:ln>
                <a:solidFill>
                  <a:srgbClr val="000000"/>
                </a:solidFill>
                <a:effectLst/>
                <a:uLnTx/>
                <a:uFillTx/>
                <a:latin typeface="Lato"/>
                <a:ea typeface="Lato"/>
                <a:cs typeface="Lato"/>
                <a:sym typeface="Lato"/>
              </a:rPr>
              <a:t>J Am Coll Cardiol</a:t>
            </a:r>
            <a:r>
              <a:rPr kumimoji="0" lang="en" sz="1067" b="0" i="0" u="none" strike="noStrike" kern="1200" cap="none" spc="0" normalizeH="0" baseline="0" noProof="0">
                <a:ln>
                  <a:noFill/>
                </a:ln>
                <a:solidFill>
                  <a:srgbClr val="000000"/>
                </a:solidFill>
                <a:effectLst/>
                <a:uLnTx/>
                <a:uFillTx/>
                <a:latin typeface="Lato"/>
                <a:ea typeface="Lato"/>
                <a:cs typeface="Lato"/>
                <a:sym typeface="Lato"/>
              </a:rPr>
              <a:t>. 2019;73(19):2439-2450. Virani SS, et al. </a:t>
            </a:r>
            <a:r>
              <a:rPr kumimoji="0" lang="en" sz="1067" b="0" i="1" u="none" strike="noStrike" kern="1200" cap="none" spc="0" normalizeH="0" baseline="0" noProof="0">
                <a:ln>
                  <a:noFill/>
                </a:ln>
                <a:solidFill>
                  <a:srgbClr val="000000"/>
                </a:solidFill>
                <a:effectLst/>
                <a:uLnTx/>
                <a:uFillTx/>
                <a:latin typeface="Lato"/>
                <a:ea typeface="Lato"/>
                <a:cs typeface="Lato"/>
                <a:sym typeface="Lato"/>
              </a:rPr>
              <a:t>Circulation. </a:t>
            </a:r>
            <a:r>
              <a:rPr kumimoji="0" lang="en" sz="1067" b="0" i="0" u="none" strike="noStrike" kern="1200" cap="none" spc="0" normalizeH="0" baseline="0" noProof="0">
                <a:ln>
                  <a:noFill/>
                </a:ln>
                <a:solidFill>
                  <a:srgbClr val="000000"/>
                </a:solidFill>
                <a:effectLst/>
                <a:uLnTx/>
                <a:uFillTx/>
                <a:latin typeface="Lato"/>
                <a:ea typeface="Lato"/>
                <a:cs typeface="Lato"/>
                <a:sym typeface="Lato"/>
              </a:rPr>
              <a:t>2020;141(9):e139-e596.</a:t>
            </a:r>
            <a:endParaRPr kumimoji="0" sz="1067" b="0" i="0" u="none" strike="noStrike" kern="1200" cap="none" spc="0" normalizeH="0" baseline="0" noProof="0">
              <a:ln>
                <a:noFill/>
              </a:ln>
              <a:solidFill>
                <a:srgbClr val="000000"/>
              </a:solidFill>
              <a:effectLst/>
              <a:uLnTx/>
              <a:uFillTx/>
              <a:latin typeface="Lato"/>
              <a:ea typeface="Lato"/>
              <a:cs typeface="Lato"/>
              <a:sym typeface="Lato"/>
            </a:endParaRPr>
          </a:p>
        </p:txBody>
      </p:sp>
      <p:sp>
        <p:nvSpPr>
          <p:cNvPr id="707" name="Google Shape;707;p89"/>
          <p:cNvSpPr txBox="1"/>
          <p:nvPr/>
        </p:nvSpPr>
        <p:spPr>
          <a:xfrm>
            <a:off x="533400" y="1262567"/>
            <a:ext cx="5026800" cy="4121628"/>
          </a:xfrm>
          <a:prstGeom prst="rect">
            <a:avLst/>
          </a:prstGeom>
          <a:noFill/>
          <a:ln>
            <a:noFill/>
          </a:ln>
        </p:spPr>
        <p:txBody>
          <a:bodyPr spcFirstLastPara="1" wrap="square" lIns="0" tIns="55867" rIns="0" bIns="0" anchor="t" anchorCtr="0">
            <a:spAutoFit/>
          </a:bodyPr>
          <a:lstStyle/>
          <a:p>
            <a:pPr marL="316983" marR="236214" lvl="0" indent="-243157" algn="l" defTabSz="967594" rtl="0" eaLnBrk="1" fontAlgn="auto" latinLnBrk="0" hangingPunct="1">
              <a:lnSpc>
                <a:spcPct val="100000"/>
              </a:lnSpc>
              <a:spcBef>
                <a:spcPts val="0"/>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Approximately </a:t>
            </a:r>
            <a:r>
              <a:rPr kumimoji="0" lang="en" sz="2000" b="0" i="0" u="none" strike="noStrike" kern="1200" cap="none" spc="0" normalizeH="0" baseline="0" noProof="0">
                <a:ln>
                  <a:noFill/>
                </a:ln>
                <a:solidFill>
                  <a:srgbClr val="000000"/>
                </a:solidFill>
                <a:effectLst/>
                <a:uLnTx/>
                <a:uFillTx/>
                <a:latin typeface="Lato Black"/>
                <a:ea typeface="Lato Black"/>
                <a:cs typeface="Lato Black"/>
                <a:sym typeface="Lato Black"/>
              </a:rPr>
              <a:t>1 in 250</a:t>
            </a:r>
            <a:r>
              <a:rPr kumimoji="0" lang="en" sz="2000" b="0" i="0" u="none" strike="noStrike" kern="1200" cap="none" spc="0" normalizeH="0" baseline="0" noProof="0">
                <a:ln>
                  <a:noFill/>
                </a:ln>
                <a:solidFill>
                  <a:srgbClr val="000000"/>
                </a:solidFill>
                <a:effectLst/>
                <a:uLnTx/>
                <a:uFillTx/>
                <a:latin typeface="Lato"/>
                <a:ea typeface="Lato"/>
                <a:cs typeface="Lato"/>
                <a:sym typeface="Lato"/>
              </a:rPr>
              <a:t> people has definite/probable FH</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316983" marR="0" lvl="0" indent="-243157" algn="l" defTabSz="967594" rtl="0" eaLnBrk="1" fontAlgn="auto" latinLnBrk="0" hangingPunct="1">
              <a:lnSpc>
                <a:spcPct val="100000"/>
              </a:lnSpc>
              <a:spcBef>
                <a:spcPts val="1067"/>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Autosomal dominant</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316983" marR="0" lvl="0" indent="-243157" algn="l" defTabSz="967594" rtl="0" eaLnBrk="1" fontAlgn="auto" latinLnBrk="0" hangingPunct="1">
              <a:lnSpc>
                <a:spcPct val="100000"/>
              </a:lnSpc>
              <a:spcBef>
                <a:spcPts val="1067"/>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20-fold increased CVD risk</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316983" marR="5080" lvl="0" indent="-243157" algn="l" defTabSz="967594" rtl="0" eaLnBrk="1" fontAlgn="auto" latinLnBrk="0" hangingPunct="1">
              <a:lnSpc>
                <a:spcPct val="100000"/>
              </a:lnSpc>
              <a:spcBef>
                <a:spcPts val="1067"/>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FH phenotype (LDL-C &gt;190 mg/dL) has</a:t>
            </a:r>
            <a:br>
              <a:rPr kumimoji="0" lang="en" sz="2000" b="0" i="0" u="none" strike="noStrike" kern="1200" cap="none" spc="0" normalizeH="0" baseline="0" noProof="0">
                <a:ln>
                  <a:noFill/>
                </a:ln>
                <a:solidFill>
                  <a:srgbClr val="000000"/>
                </a:solidFill>
                <a:effectLst/>
                <a:uLnTx/>
                <a:uFillTx/>
                <a:latin typeface="Lato"/>
                <a:ea typeface="Lato"/>
                <a:cs typeface="Lato"/>
                <a:sym typeface="Lato"/>
              </a:rPr>
            </a:br>
            <a:r>
              <a:rPr kumimoji="0" lang="en" sz="2000" b="0" i="0" u="none" strike="noStrike" kern="1200" cap="none" spc="0" normalizeH="0" baseline="0" noProof="0">
                <a:ln>
                  <a:noFill/>
                </a:ln>
                <a:solidFill>
                  <a:srgbClr val="000000"/>
                </a:solidFill>
                <a:effectLst/>
                <a:uLnTx/>
                <a:uFillTx/>
                <a:latin typeface="Lato"/>
                <a:ea typeface="Lato"/>
                <a:cs typeface="Lato"/>
                <a:sym typeface="Lato"/>
              </a:rPr>
              <a:t>acceleration in CHD risk</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524243" marR="5080" lvl="1" indent="-243155" algn="l" defTabSz="967594" rtl="0" eaLnBrk="1" fontAlgn="auto" latinLnBrk="0" hangingPunct="1">
              <a:lnSpc>
                <a:spcPct val="100000"/>
              </a:lnSpc>
              <a:spcBef>
                <a:spcPts val="1067"/>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10 to 20 years in males</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524243" marR="5080" lvl="1" indent="-243155" algn="l" defTabSz="967594" rtl="0" eaLnBrk="1" fontAlgn="auto" latinLnBrk="0" hangingPunct="1">
              <a:lnSpc>
                <a:spcPct val="100000"/>
              </a:lnSpc>
              <a:spcBef>
                <a:spcPts val="1067"/>
              </a:spcBef>
              <a:spcAft>
                <a:spcPts val="0"/>
              </a:spcAft>
              <a:buClr>
                <a:srgbClr val="000000"/>
              </a:buClr>
              <a:buSzPts val="1000"/>
              <a:buFont typeface="Lato Black"/>
              <a:buChar char="○"/>
              <a:tabLst/>
              <a:defRPr/>
            </a:pPr>
            <a:r>
              <a:rPr kumimoji="0" lang="en" sz="2000" b="0" i="0" u="none" strike="noStrike" kern="1200" cap="none" spc="0" normalizeH="0" baseline="0" noProof="0">
                <a:ln>
                  <a:noFill/>
                </a:ln>
                <a:solidFill>
                  <a:srgbClr val="000000"/>
                </a:solidFill>
                <a:effectLst/>
                <a:uLnTx/>
                <a:uFillTx/>
                <a:latin typeface="Lato Black"/>
                <a:ea typeface="Lato Black"/>
                <a:cs typeface="Lato Black"/>
                <a:sym typeface="Lato Black"/>
              </a:rPr>
              <a:t>20 to 30 years in females</a:t>
            </a:r>
            <a:endParaRPr kumimoji="0" sz="2000" b="0" i="0" u="none" strike="noStrike" kern="1200" cap="none" spc="0" normalizeH="0" baseline="0" noProof="0">
              <a:ln>
                <a:noFill/>
              </a:ln>
              <a:solidFill>
                <a:srgbClr val="000000"/>
              </a:solidFill>
              <a:effectLst/>
              <a:uLnTx/>
              <a:uFillTx/>
              <a:latin typeface="Lato Black"/>
              <a:ea typeface="Lato Black"/>
              <a:cs typeface="Lato Black"/>
              <a:sym typeface="Lato Black"/>
            </a:endParaRPr>
          </a:p>
          <a:p>
            <a:pPr marL="524243" marR="5080" lvl="1" indent="-243155" algn="l" defTabSz="967594" rtl="0" eaLnBrk="1" fontAlgn="auto" latinLnBrk="0" hangingPunct="1">
              <a:lnSpc>
                <a:spcPct val="100000"/>
              </a:lnSpc>
              <a:spcBef>
                <a:spcPts val="1067"/>
              </a:spcBef>
              <a:spcAft>
                <a:spcPts val="1067"/>
              </a:spcAft>
              <a:buClr>
                <a:srgbClr val="000000"/>
              </a:buClr>
              <a:buSzPts val="1000"/>
              <a:buFont typeface="Lato Black"/>
              <a:buChar char="○"/>
              <a:tabLst/>
              <a:defRPr/>
            </a:pPr>
            <a:r>
              <a:rPr kumimoji="0" lang="en" sz="2000" b="0" i="0" u="none" strike="noStrike" kern="1200" cap="none" spc="0" normalizeH="0" baseline="0" noProof="0">
                <a:ln>
                  <a:noFill/>
                </a:ln>
                <a:solidFill>
                  <a:srgbClr val="000000"/>
                </a:solidFill>
                <a:effectLst/>
                <a:uLnTx/>
                <a:uFillTx/>
                <a:latin typeface="Lato Black"/>
                <a:ea typeface="Lato Black"/>
                <a:cs typeface="Lato Black"/>
                <a:sym typeface="Lato Black"/>
              </a:rPr>
              <a:t>~30% of untreated women with FH will have an MI before age 60</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p:txBody>
      </p:sp>
      <p:sp>
        <p:nvSpPr>
          <p:cNvPr id="708" name="Google Shape;708;p89"/>
          <p:cNvSpPr txBox="1"/>
          <p:nvPr/>
        </p:nvSpPr>
        <p:spPr>
          <a:xfrm>
            <a:off x="533396" y="5510768"/>
            <a:ext cx="5280000" cy="443711"/>
          </a:xfrm>
          <a:prstGeom prst="rect">
            <a:avLst/>
          </a:prstGeom>
          <a:noFill/>
          <a:ln>
            <a:noFill/>
          </a:ln>
        </p:spPr>
        <p:txBody>
          <a:bodyPr spcFirstLastPara="1" wrap="square" lIns="0" tIns="12700" rIns="0" bIns="0" anchor="t" anchorCtr="0">
            <a:spAutoFit/>
          </a:bodyPr>
          <a:lstStyle/>
          <a:p>
            <a:pPr marL="12700" marR="0" lvl="0" indent="0" algn="l" defTabSz="967594"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rgbClr val="C00000"/>
                </a:solidFill>
                <a:effectLst/>
                <a:uLnTx/>
                <a:uFillTx/>
                <a:latin typeface="Lato Black"/>
                <a:ea typeface="Lato Black"/>
                <a:cs typeface="Lato Black"/>
                <a:sym typeface="Lato Black"/>
              </a:rPr>
              <a:t>Continues to be undertreated</a:t>
            </a:r>
            <a:endParaRPr kumimoji="0" sz="2800" b="1" i="0" u="none" strike="noStrike" kern="1200" cap="none" spc="0" normalizeH="0" baseline="0" noProof="0" dirty="0">
              <a:ln>
                <a:noFill/>
              </a:ln>
              <a:solidFill>
                <a:srgbClr val="C00000"/>
              </a:solidFill>
              <a:effectLst/>
              <a:uLnTx/>
              <a:uFillTx/>
              <a:latin typeface="Lato Black"/>
              <a:ea typeface="Lato Black"/>
              <a:cs typeface="Lato Black"/>
              <a:sym typeface="Lato Black"/>
            </a:endParaRPr>
          </a:p>
        </p:txBody>
      </p:sp>
      <p:sp>
        <p:nvSpPr>
          <p:cNvPr id="709" name="Google Shape;709;p89"/>
          <p:cNvSpPr txBox="1">
            <a:spLocks noGrp="1"/>
          </p:cNvSpPr>
          <p:nvPr>
            <p:ph type="title"/>
          </p:nvPr>
        </p:nvSpPr>
        <p:spPr>
          <a:xfrm>
            <a:off x="920613" y="63511"/>
            <a:ext cx="10444073" cy="1074923"/>
          </a:xfrm>
          <a:prstGeom prst="rect">
            <a:avLst/>
          </a:prstGeom>
          <a:noFill/>
          <a:ln>
            <a:noFill/>
          </a:ln>
        </p:spPr>
        <p:txBody>
          <a:bodyPr spcFirstLastPara="1" vert="horz" wrap="square" lIns="0" tIns="76467" rIns="0" bIns="0" rtlCol="0" anchor="t" anchorCtr="0">
            <a:spAutoFit/>
          </a:bodyPr>
          <a:lstStyle/>
          <a:p>
            <a:pPr marL="101597">
              <a:lnSpc>
                <a:spcPct val="100000"/>
              </a:lnSpc>
              <a:spcBef>
                <a:spcPts val="95"/>
              </a:spcBef>
            </a:pPr>
            <a:r>
              <a:rPr lang="en" sz="3200" dirty="0">
                <a:solidFill>
                  <a:schemeClr val="bg1"/>
                </a:solidFill>
                <a:latin typeface="Arial Black" panose="020B0A04020102020204" pitchFamily="34" charset="0"/>
              </a:rPr>
              <a:t>Familial Hypercholesterolemia (FH) in Women and CVD Risk</a:t>
            </a:r>
            <a:endParaRPr sz="3200" dirty="0">
              <a:solidFill>
                <a:schemeClr val="bg1"/>
              </a:solidFill>
              <a:latin typeface="Arial Black" panose="020B0A04020102020204" pitchFamily="34" charset="0"/>
            </a:endParaRPr>
          </a:p>
        </p:txBody>
      </p:sp>
      <p:pic>
        <p:nvPicPr>
          <p:cNvPr id="710" name="Google Shape;710;p89"/>
          <p:cNvPicPr preferRelativeResize="0"/>
          <p:nvPr/>
        </p:nvPicPr>
        <p:blipFill rotWithShape="1">
          <a:blip r:embed="rId3">
            <a:alphaModFix/>
          </a:blip>
          <a:srcRect l="4196" t="4500" b="3849"/>
          <a:stretch/>
        </p:blipFill>
        <p:spPr>
          <a:xfrm>
            <a:off x="6582133" y="3542033"/>
            <a:ext cx="3398067" cy="2735400"/>
          </a:xfrm>
          <a:prstGeom prst="rect">
            <a:avLst/>
          </a:prstGeom>
          <a:noFill/>
          <a:ln>
            <a:noFill/>
          </a:ln>
        </p:spPr>
      </p:pic>
      <p:sp>
        <p:nvSpPr>
          <p:cNvPr id="711" name="Google Shape;711;p89"/>
          <p:cNvSpPr txBox="1"/>
          <p:nvPr/>
        </p:nvSpPr>
        <p:spPr>
          <a:xfrm>
            <a:off x="6273800" y="1262567"/>
            <a:ext cx="5384800" cy="2031200"/>
          </a:xfrm>
          <a:prstGeom prst="rect">
            <a:avLst/>
          </a:prstGeom>
          <a:noFill/>
          <a:ln>
            <a:noFill/>
          </a:ln>
        </p:spPr>
        <p:txBody>
          <a:bodyPr spcFirstLastPara="1" wrap="square" lIns="0" tIns="0" rIns="0" bIns="0" anchor="t" anchorCtr="0">
            <a:normAutofit/>
          </a:bodyPr>
          <a:lstStyle/>
          <a:p>
            <a:pPr marL="316983" marR="0" lvl="0" indent="-243157" algn="l" defTabSz="967594" rtl="0" eaLnBrk="1" fontAlgn="auto" latinLnBrk="0" hangingPunct="1">
              <a:lnSpc>
                <a:spcPct val="100000"/>
              </a:lnSpc>
              <a:spcBef>
                <a:spcPts val="0"/>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Women with FH lose their female protection against CVD</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524243" marR="0" lvl="1" indent="-243155" algn="l" defTabSz="967594" rtl="0" eaLnBrk="1" fontAlgn="auto" latinLnBrk="0" hangingPunct="1">
              <a:lnSpc>
                <a:spcPct val="100000"/>
              </a:lnSpc>
              <a:spcBef>
                <a:spcPts val="1067"/>
              </a:spcBef>
              <a:spcAft>
                <a:spcPts val="0"/>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Same age of onset of CVD as men</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a:p>
            <a:pPr marL="316983" marR="0" lvl="0" indent="-243157" algn="l" defTabSz="967594" rtl="0" eaLnBrk="1" fontAlgn="auto" latinLnBrk="0" hangingPunct="1">
              <a:lnSpc>
                <a:spcPct val="100000"/>
              </a:lnSpc>
              <a:spcBef>
                <a:spcPts val="1067"/>
              </a:spcBef>
              <a:spcAft>
                <a:spcPts val="1067"/>
              </a:spcAft>
              <a:buClr>
                <a:srgbClr val="000000"/>
              </a:buClr>
              <a:buSzPts val="1000"/>
              <a:buFont typeface="Lato"/>
              <a:buChar char="●"/>
              <a:tabLst/>
              <a:defRPr/>
            </a:pPr>
            <a:r>
              <a:rPr kumimoji="0" lang="en" sz="2000" b="0" i="0" u="none" strike="noStrike" kern="1200" cap="none" spc="0" normalizeH="0" baseline="0" noProof="0">
                <a:ln>
                  <a:noFill/>
                </a:ln>
                <a:solidFill>
                  <a:srgbClr val="000000"/>
                </a:solidFill>
                <a:effectLst/>
                <a:uLnTx/>
                <a:uFillTx/>
                <a:latin typeface="Lato"/>
                <a:ea typeface="Lato"/>
                <a:cs typeface="Lato"/>
                <a:sym typeface="Lato"/>
              </a:rPr>
              <a:t>Possible role of lost years of statin therapy due to concerns of pregnancy</a:t>
            </a:r>
            <a:endParaRPr kumimoji="0" sz="2000" b="0" i="0" u="none" strike="noStrike" kern="1200" cap="none" spc="0" normalizeH="0" baseline="0" noProof="0">
              <a:ln>
                <a:noFill/>
              </a:ln>
              <a:solidFill>
                <a:srgbClr val="000000"/>
              </a:solidFill>
              <a:effectLst/>
              <a:uLnTx/>
              <a:uFillTx/>
              <a:latin typeface="Lato"/>
              <a:ea typeface="Lato"/>
              <a:cs typeface="Lato"/>
              <a:sym typeface="Lato"/>
            </a:endParaRPr>
          </a:p>
        </p:txBody>
      </p:sp>
      <p:sp>
        <p:nvSpPr>
          <p:cNvPr id="712" name="Google Shape;712;p89"/>
          <p:cNvSpPr txBox="1"/>
          <p:nvPr/>
        </p:nvSpPr>
        <p:spPr>
          <a:xfrm>
            <a:off x="9838000" y="4286567"/>
            <a:ext cx="1938400" cy="925200"/>
          </a:xfrm>
          <a:prstGeom prst="rect">
            <a:avLst/>
          </a:prstGeom>
          <a:noFill/>
          <a:ln>
            <a:noFill/>
          </a:ln>
        </p:spPr>
        <p:txBody>
          <a:bodyPr spcFirstLastPara="1" wrap="square" lIns="0" tIns="0" rIns="0" bIns="0" anchor="t" anchorCtr="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Arial"/>
                <a:ea typeface="Arial"/>
                <a:cs typeface="Arial"/>
                <a:sym typeface="Arial"/>
              </a:rPr>
              <a:t>FH adjusted for LDL-C and HDL-C as well as diabetes, hypertension, and smoking status.</a:t>
            </a:r>
            <a:endParaRPr kumimoji="0" sz="10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13" name="Google Shape;713;p89"/>
          <p:cNvSpPr txBox="1"/>
          <p:nvPr/>
        </p:nvSpPr>
        <p:spPr>
          <a:xfrm>
            <a:off x="533397" y="6504120"/>
            <a:ext cx="5026800" cy="185200"/>
          </a:xfrm>
          <a:prstGeom prst="rect">
            <a:avLst/>
          </a:prstGeom>
          <a:noFill/>
          <a:ln>
            <a:noFill/>
          </a:ln>
        </p:spPr>
        <p:txBody>
          <a:bodyPr spcFirstLastPara="1" wrap="square" lIns="0" tIns="0" rIns="0" bIns="0" anchor="t" anchorCtr="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 sz="1067" b="0" i="0" u="none" strike="noStrike" kern="1200" cap="none" spc="0" normalizeH="0" baseline="0" noProof="0">
                <a:ln>
                  <a:noFill/>
                </a:ln>
                <a:solidFill>
                  <a:srgbClr val="061F32"/>
                </a:solidFill>
                <a:effectLst/>
                <a:uLnTx/>
                <a:uFillTx/>
                <a:latin typeface="Lato"/>
                <a:ea typeface="Lato"/>
                <a:cs typeface="Lato"/>
                <a:sym typeface="Lato"/>
              </a:rPr>
              <a:t>Ahmad Z et al.. </a:t>
            </a:r>
            <a:r>
              <a:rPr kumimoji="0" lang="en" sz="1067" b="0" i="1" u="none" strike="noStrike" kern="1200" cap="none" spc="0" normalizeH="0" baseline="0" noProof="0">
                <a:ln>
                  <a:noFill/>
                </a:ln>
                <a:solidFill>
                  <a:srgbClr val="061F32"/>
                </a:solidFill>
                <a:effectLst/>
                <a:uLnTx/>
                <a:uFillTx/>
                <a:latin typeface="Lato"/>
                <a:ea typeface="Lato"/>
                <a:cs typeface="Lato"/>
                <a:sym typeface="Lato"/>
              </a:rPr>
              <a:t>Journal of clinical lipidology</a:t>
            </a:r>
            <a:r>
              <a:rPr kumimoji="0" lang="en" sz="1067" b="0" i="0" u="none" strike="noStrike" kern="1200" cap="none" spc="0" normalizeH="0" baseline="0" noProof="0">
                <a:ln>
                  <a:noFill/>
                </a:ln>
                <a:solidFill>
                  <a:srgbClr val="061F32"/>
                </a:solidFill>
                <a:effectLst/>
                <a:uLnTx/>
                <a:uFillTx/>
                <a:latin typeface="Lato"/>
                <a:ea typeface="Lato"/>
                <a:cs typeface="Lato"/>
                <a:sym typeface="Lato"/>
              </a:rPr>
              <a:t>. 2016;10:101-8 e1-3.</a:t>
            </a:r>
            <a:endParaRPr kumimoji="0" sz="1067" b="0" i="0" u="none" strike="noStrike" kern="1200" cap="none" spc="0" normalizeH="0" baseline="0" noProof="0">
              <a:ln>
                <a:noFill/>
              </a:ln>
              <a:solidFill>
                <a:srgbClr val="061F32"/>
              </a:solidFill>
              <a:effectLst/>
              <a:uLnTx/>
              <a:uFillTx/>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134" y="89898"/>
            <a:ext cx="11271387" cy="1037058"/>
          </a:xfrm>
        </p:spPr>
        <p:txBody>
          <a:bodyPr>
            <a:normAutofit fontScale="90000"/>
          </a:bodyPr>
          <a:lstStyle/>
          <a:p>
            <a:r>
              <a:rPr lang="en-US" altLang="en-US" sz="3600" dirty="0">
                <a:solidFill>
                  <a:schemeClr val="bg1"/>
                </a:solidFill>
                <a:latin typeface="Arial Black" panose="020B0A04020102020204" pitchFamily="34" charset="0"/>
              </a:rPr>
              <a:t>Change in Lipids After Menopause</a:t>
            </a:r>
            <a:endParaRPr lang="en-US" sz="3600" dirty="0">
              <a:solidFill>
                <a:schemeClr val="bg1"/>
              </a:solidFill>
              <a:latin typeface="Arial Black" panose="020B0A04020102020204" pitchFamily="34" charset="0"/>
            </a:endParaRPr>
          </a:p>
        </p:txBody>
      </p:sp>
      <p:pic>
        <p:nvPicPr>
          <p:cNvPr id="4710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1" y="1330416"/>
            <a:ext cx="7399404" cy="491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4"/>
          <p:cNvSpPr txBox="1">
            <a:spLocks noChangeArrowheads="1"/>
          </p:cNvSpPr>
          <p:nvPr/>
        </p:nvSpPr>
        <p:spPr bwMode="auto">
          <a:xfrm>
            <a:off x="802516" y="6381949"/>
            <a:ext cx="4725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7150" algn="l"/>
              </a:tabLst>
              <a:defRPr sz="2400">
                <a:solidFill>
                  <a:srgbClr val="000000"/>
                </a:solidFill>
                <a:latin typeface="Arial" pitchFamily="34" charset="0"/>
              </a:defRPr>
            </a:lvl1pPr>
            <a:lvl2pPr marL="742950" indent="-285750">
              <a:tabLst>
                <a:tab pos="57150" algn="l"/>
              </a:tabLst>
              <a:defRPr sz="2400">
                <a:solidFill>
                  <a:srgbClr val="000000"/>
                </a:solidFill>
                <a:latin typeface="Arial" pitchFamily="34" charset="0"/>
              </a:defRPr>
            </a:lvl2pPr>
            <a:lvl3pPr marL="1143000" indent="-228600">
              <a:tabLst>
                <a:tab pos="57150" algn="l"/>
              </a:tabLst>
              <a:defRPr sz="2400">
                <a:solidFill>
                  <a:srgbClr val="000000"/>
                </a:solidFill>
                <a:latin typeface="Arial" pitchFamily="34" charset="0"/>
              </a:defRPr>
            </a:lvl3pPr>
            <a:lvl4pPr marL="1600200" indent="-228600">
              <a:tabLst>
                <a:tab pos="57150" algn="l"/>
              </a:tabLst>
              <a:defRPr sz="2400">
                <a:solidFill>
                  <a:srgbClr val="000000"/>
                </a:solidFill>
                <a:latin typeface="Arial" pitchFamily="34" charset="0"/>
              </a:defRPr>
            </a:lvl4pPr>
            <a:lvl5pPr marL="2057400" indent="-228600">
              <a:tabLst>
                <a:tab pos="57150" algn="l"/>
              </a:tabLst>
              <a:defRPr sz="2400">
                <a:solidFill>
                  <a:srgbClr val="000000"/>
                </a:solidFill>
                <a:latin typeface="Arial" pitchFamily="34" charset="0"/>
              </a:defRPr>
            </a:lvl5pPr>
            <a:lvl6pPr marL="2514600" indent="-228600" algn="ctr" eaLnBrk="0" fontAlgn="base" hangingPunct="0">
              <a:spcBef>
                <a:spcPct val="0"/>
              </a:spcBef>
              <a:spcAft>
                <a:spcPct val="0"/>
              </a:spcAft>
              <a:tabLst>
                <a:tab pos="57150" algn="l"/>
              </a:tabLst>
              <a:defRPr sz="2400">
                <a:solidFill>
                  <a:srgbClr val="000000"/>
                </a:solidFill>
                <a:latin typeface="Arial" pitchFamily="34" charset="0"/>
              </a:defRPr>
            </a:lvl6pPr>
            <a:lvl7pPr marL="2971800" indent="-228600" algn="ctr" eaLnBrk="0" fontAlgn="base" hangingPunct="0">
              <a:spcBef>
                <a:spcPct val="0"/>
              </a:spcBef>
              <a:spcAft>
                <a:spcPct val="0"/>
              </a:spcAft>
              <a:tabLst>
                <a:tab pos="57150" algn="l"/>
              </a:tabLst>
              <a:defRPr sz="2400">
                <a:solidFill>
                  <a:srgbClr val="000000"/>
                </a:solidFill>
                <a:latin typeface="Arial" pitchFamily="34" charset="0"/>
              </a:defRPr>
            </a:lvl7pPr>
            <a:lvl8pPr marL="3429000" indent="-228600" algn="ctr" eaLnBrk="0" fontAlgn="base" hangingPunct="0">
              <a:spcBef>
                <a:spcPct val="0"/>
              </a:spcBef>
              <a:spcAft>
                <a:spcPct val="0"/>
              </a:spcAft>
              <a:tabLst>
                <a:tab pos="57150" algn="l"/>
              </a:tabLst>
              <a:defRPr sz="2400">
                <a:solidFill>
                  <a:srgbClr val="000000"/>
                </a:solidFill>
                <a:latin typeface="Arial" pitchFamily="34" charset="0"/>
              </a:defRPr>
            </a:lvl8pPr>
            <a:lvl9pPr marL="3886200" indent="-228600" algn="ctr" eaLnBrk="0" fontAlgn="base" hangingPunct="0">
              <a:spcBef>
                <a:spcPct val="0"/>
              </a:spcBef>
              <a:spcAft>
                <a:spcPct val="0"/>
              </a:spcAft>
              <a:tabLst>
                <a:tab pos="57150" algn="l"/>
              </a:tabLst>
              <a:defRPr sz="2400">
                <a:solidFill>
                  <a:srgbClr val="000000"/>
                </a:solidFill>
                <a:latin typeface="Arial" pitchFamily="34" charset="0"/>
              </a:defRPr>
            </a:lvl9pPr>
          </a:lstStyle>
          <a:p>
            <a:pPr marL="0" marR="0" lvl="0" indent="0" algn="l" defTabSz="967594" rtl="0" eaLnBrk="1" fontAlgn="auto" latinLnBrk="0" hangingPunct="1">
              <a:lnSpc>
                <a:spcPct val="100000"/>
              </a:lnSpc>
              <a:spcBef>
                <a:spcPct val="50000"/>
              </a:spcBef>
              <a:spcAft>
                <a:spcPts val="0"/>
              </a:spcAft>
              <a:buClrTx/>
              <a:buSzTx/>
              <a:buFontTx/>
              <a:buNone/>
              <a:tabLst>
                <a:tab pos="57150" algn="l"/>
              </a:tabLst>
              <a:defRPr/>
            </a:pPr>
            <a:r>
              <a:rPr kumimoji="0" lang="en-US" alt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Jensen J et al. </a:t>
            </a:r>
            <a:r>
              <a:rPr kumimoji="0" lang="en-US" altLang="en-US" sz="1600" b="0" i="0" u="none" strike="noStrike" kern="1200" cap="none" spc="0" normalizeH="0" baseline="0" noProof="0" dirty="0" err="1">
                <a:ln>
                  <a:noFill/>
                </a:ln>
                <a:solidFill>
                  <a:srgbClr val="FFFFFF">
                    <a:lumMod val="50000"/>
                  </a:srgbClr>
                </a:solidFill>
                <a:effectLst/>
                <a:uLnTx/>
                <a:uFillTx/>
                <a:latin typeface="Arial" pitchFamily="34" charset="0"/>
                <a:ea typeface="+mn-ea"/>
                <a:cs typeface="+mn-cs"/>
              </a:rPr>
              <a:t>Maturitas</a:t>
            </a:r>
            <a:r>
              <a:rPr kumimoji="0" lang="en-US" alt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 1990;12:321-31.</a:t>
            </a:r>
            <a:endParaRPr kumimoji="0" lang="en-US" altLang="en-US" sz="1800" b="0" i="0" u="none" strike="noStrike" kern="1200" cap="none" spc="0" normalizeH="0" baseline="0" noProof="0" dirty="0">
              <a:ln>
                <a:noFill/>
              </a:ln>
              <a:solidFill>
                <a:srgbClr val="FFFFFF">
                  <a:lumMod val="50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848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0F75-67C3-4AB6-B14A-BA203FBA547A}"/>
              </a:ext>
            </a:extLst>
          </p:cNvPr>
          <p:cNvSpPr>
            <a:spLocks noGrp="1"/>
          </p:cNvSpPr>
          <p:nvPr>
            <p:ph type="title"/>
          </p:nvPr>
        </p:nvSpPr>
        <p:spPr>
          <a:xfrm>
            <a:off x="968102" y="93444"/>
            <a:ext cx="11271387" cy="1037058"/>
          </a:xfrm>
        </p:spPr>
        <p:txBody>
          <a:bodyPr tIns="274320">
            <a:noAutofit/>
          </a:bodyPr>
          <a:lstStyle/>
          <a:p>
            <a:r>
              <a:rPr lang="en-US" sz="2800" dirty="0">
                <a:solidFill>
                  <a:schemeClr val="bg1"/>
                </a:solidFill>
                <a:latin typeface="Arial Black" panose="020B0A04020102020204" pitchFamily="34" charset="0"/>
              </a:rPr>
              <a:t>Too much of a good thing? The myth around HDL-C</a:t>
            </a:r>
          </a:p>
        </p:txBody>
      </p:sp>
      <p:sp>
        <p:nvSpPr>
          <p:cNvPr id="7" name="Content Placeholder 2">
            <a:extLst>
              <a:ext uri="{FF2B5EF4-FFF2-40B4-BE49-F238E27FC236}">
                <a16:creationId xmlns:a16="http://schemas.microsoft.com/office/drawing/2014/main" id="{656674F1-6B63-42D6-8E61-4F3E8730B704}"/>
              </a:ext>
            </a:extLst>
          </p:cNvPr>
          <p:cNvSpPr txBox="1">
            <a:spLocks/>
          </p:cNvSpPr>
          <p:nvPr/>
        </p:nvSpPr>
        <p:spPr>
          <a:xfrm>
            <a:off x="5991169" y="1166018"/>
            <a:ext cx="5867230" cy="4525963"/>
          </a:xfrm>
          <a:prstGeom prst="rect">
            <a:avLst/>
          </a:prstGeom>
        </p:spPr>
        <p:txBody>
          <a:bodyPr/>
          <a:lstStyle>
            <a:lvl1pPr marL="171446" indent="-171446" algn="l" defTabSz="342892" rtl="0" eaLnBrk="1" latinLnBrk="0" hangingPunct="1">
              <a:spcBef>
                <a:spcPts val="450"/>
              </a:spcBef>
              <a:buClr>
                <a:srgbClr val="FFA41C"/>
              </a:buClr>
              <a:buFont typeface="Arial"/>
              <a:buChar char="•"/>
              <a:defRPr sz="1800" kern="1200">
                <a:solidFill>
                  <a:schemeClr val="tx1"/>
                </a:solidFill>
                <a:latin typeface="Arial"/>
                <a:ea typeface="+mn-ea"/>
                <a:cs typeface="Arial"/>
              </a:defRPr>
            </a:lvl1pPr>
            <a:lvl2pPr marL="557199" indent="-214308"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2pPr>
            <a:lvl3pPr marL="857228"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3pPr>
            <a:lvl4pPr marL="1200120"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4pPr>
            <a:lvl5pPr marL="1543012"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Mendelian randomization studies have failed to demonstrate a causal relationship between HDL-C and ASCVD </a:t>
            </a:r>
            <a:endParaRPr lang="en-US" sz="1000" dirty="0">
              <a:latin typeface="Arial" panose="020B0604020202020204" pitchFamily="34" charset="0"/>
              <a:cs typeface="Arial" panose="020B0604020202020204" pitchFamily="34" charset="0"/>
            </a:endParaRPr>
          </a:p>
          <a:p>
            <a:pPr marL="0" indent="0">
              <a:buNone/>
            </a:pPr>
            <a:r>
              <a:rPr lang="en-US" sz="10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HDL-C is NOT a metric related to or indicative of Reverse Cholesterol Transport or to HDL function</a:t>
            </a:r>
          </a:p>
          <a:p>
            <a:pPr lvl="1"/>
            <a:r>
              <a:rPr lang="en-US" sz="850" dirty="0">
                <a:latin typeface="Arial" panose="020B0604020202020204" pitchFamily="34" charset="0"/>
                <a:cs typeface="Arial" panose="020B0604020202020204" pitchFamily="34" charset="0"/>
              </a:rPr>
              <a:t>Just the cholesterol content (mass) within all of the HDL particles per dl of plasma</a:t>
            </a:r>
          </a:p>
          <a:p>
            <a:pPr lvl="1"/>
            <a:endParaRPr lang="en-US" sz="8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HDL-C is NOT a goal of therapy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Low HDL-C may be a risk enhancing factor that favors statin treatment</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However, a high HDL-C should never be a reason NOT to treat a patient with lipid lowering therapy who would qualify for treatment for their LDL &amp; </a:t>
            </a:r>
            <a:r>
              <a:rPr lang="en-US" dirty="0" err="1">
                <a:latin typeface="Arial" panose="020B0604020202020204" pitchFamily="34" charset="0"/>
                <a:cs typeface="Arial" panose="020B0604020202020204" pitchFamily="34" charset="0"/>
              </a:rPr>
              <a:t>apoB</a:t>
            </a:r>
            <a:r>
              <a:rPr lang="en-US" dirty="0">
                <a:latin typeface="Arial" panose="020B0604020202020204" pitchFamily="34" charset="0"/>
                <a:cs typeface="Arial" panose="020B0604020202020204" pitchFamily="34" charset="0"/>
              </a:rPr>
              <a:t> related risk </a:t>
            </a:r>
          </a:p>
          <a:p>
            <a:pPr lvl="1"/>
            <a:r>
              <a:rPr lang="en-US" dirty="0">
                <a:solidFill>
                  <a:srgbClr val="040C28"/>
                </a:solidFill>
                <a:highlight>
                  <a:srgbClr val="FFFF00"/>
                </a:highlight>
                <a:latin typeface="Arial" panose="020B0604020202020204" pitchFamily="34" charset="0"/>
                <a:cs typeface="Arial" panose="020B0604020202020204" pitchFamily="34" charset="0"/>
              </a:rPr>
              <a:t>High HDL-C </a:t>
            </a:r>
            <a:r>
              <a:rPr lang="en-US" u="sng" dirty="0">
                <a:solidFill>
                  <a:srgbClr val="040C28"/>
                </a:solidFill>
                <a:highlight>
                  <a:srgbClr val="FFFF00"/>
                </a:highlight>
                <a:latin typeface="Arial" panose="020B0604020202020204" pitchFamily="34" charset="0"/>
                <a:cs typeface="Arial" panose="020B0604020202020204" pitchFamily="34" charset="0"/>
              </a:rPr>
              <a:t>cannot</a:t>
            </a:r>
            <a:r>
              <a:rPr lang="en-US" dirty="0">
                <a:solidFill>
                  <a:srgbClr val="040C28"/>
                </a:solidFill>
                <a:highlight>
                  <a:srgbClr val="FFFF00"/>
                </a:highlight>
                <a:latin typeface="Arial" panose="020B0604020202020204" pitchFamily="34" charset="0"/>
                <a:cs typeface="Arial" panose="020B0604020202020204" pitchFamily="34" charset="0"/>
              </a:rPr>
              <a:t> counteract high LDL-C</a:t>
            </a:r>
          </a:p>
        </p:txBody>
      </p:sp>
      <p:pic>
        <p:nvPicPr>
          <p:cNvPr id="10" name="Picture 9">
            <a:extLst>
              <a:ext uri="{FF2B5EF4-FFF2-40B4-BE49-F238E27FC236}">
                <a16:creationId xmlns:a16="http://schemas.microsoft.com/office/drawing/2014/main" id="{F7BA2584-2411-43E3-958A-EBBA7619FDAF}"/>
              </a:ext>
            </a:extLst>
          </p:cNvPr>
          <p:cNvPicPr>
            <a:picLocks noChangeAspect="1"/>
          </p:cNvPicPr>
          <p:nvPr/>
        </p:nvPicPr>
        <p:blipFill>
          <a:blip r:embed="rId2"/>
          <a:stretch>
            <a:fillRect/>
          </a:stretch>
        </p:blipFill>
        <p:spPr>
          <a:xfrm>
            <a:off x="411383" y="1093780"/>
            <a:ext cx="4992231" cy="3415208"/>
          </a:xfrm>
          <a:prstGeom prst="rect">
            <a:avLst/>
          </a:prstGeom>
        </p:spPr>
      </p:pic>
      <p:sp>
        <p:nvSpPr>
          <p:cNvPr id="11" name="TextBox 10">
            <a:extLst>
              <a:ext uri="{FF2B5EF4-FFF2-40B4-BE49-F238E27FC236}">
                <a16:creationId xmlns:a16="http://schemas.microsoft.com/office/drawing/2014/main" id="{6F1D284C-854E-4C79-8810-92B4F6584DF0}"/>
              </a:ext>
            </a:extLst>
          </p:cNvPr>
          <p:cNvSpPr txBox="1"/>
          <p:nvPr/>
        </p:nvSpPr>
        <p:spPr>
          <a:xfrm>
            <a:off x="2878145" y="1660728"/>
            <a:ext cx="914400" cy="352278"/>
          </a:xfrm>
          <a:prstGeom prst="rect">
            <a:avLst/>
          </a:prstGeom>
          <a:noFill/>
        </p:spPr>
        <p:txBody>
          <a:bodyPr wrap="none" lIns="0" tIns="0" rIns="0" bIns="0" rtlCol="0">
            <a:noAutofit/>
          </a:bodyPr>
          <a:lstStyle/>
          <a:p>
            <a:r>
              <a:rPr lang="en-US" sz="1200" b="1" dirty="0">
                <a:latin typeface="Arial"/>
                <a:cs typeface="Arial"/>
              </a:rPr>
              <a:t>93 mg/dL</a:t>
            </a:r>
          </a:p>
        </p:txBody>
      </p:sp>
      <p:sp>
        <p:nvSpPr>
          <p:cNvPr id="13" name="TextBox 12">
            <a:extLst>
              <a:ext uri="{FF2B5EF4-FFF2-40B4-BE49-F238E27FC236}">
                <a16:creationId xmlns:a16="http://schemas.microsoft.com/office/drawing/2014/main" id="{F2396CB6-17FE-40AA-82E7-63077DAA24CB}"/>
              </a:ext>
            </a:extLst>
          </p:cNvPr>
          <p:cNvSpPr txBox="1"/>
          <p:nvPr/>
        </p:nvSpPr>
        <p:spPr>
          <a:xfrm>
            <a:off x="6148800" y="6538167"/>
            <a:ext cx="5657568" cy="276999"/>
          </a:xfrm>
          <a:prstGeom prst="rect">
            <a:avLst/>
          </a:prstGeom>
          <a:noFill/>
        </p:spPr>
        <p:txBody>
          <a:bodyPr wrap="square">
            <a:spAutoFit/>
          </a:bodyPr>
          <a:lstStyle/>
          <a:p>
            <a:r>
              <a:rPr lang="en-US" sz="1200" dirty="0"/>
              <a:t>Madsen CM et al. European Heart Journal (2017) 38, 2478–2486 </a:t>
            </a:r>
          </a:p>
        </p:txBody>
      </p:sp>
      <p:sp>
        <p:nvSpPr>
          <p:cNvPr id="14" name="TextBox 13">
            <a:extLst>
              <a:ext uri="{FF2B5EF4-FFF2-40B4-BE49-F238E27FC236}">
                <a16:creationId xmlns:a16="http://schemas.microsoft.com/office/drawing/2014/main" id="{C0A03147-9207-49A2-8D6F-1C90D2415D0D}"/>
              </a:ext>
            </a:extLst>
          </p:cNvPr>
          <p:cNvSpPr txBox="1"/>
          <p:nvPr/>
        </p:nvSpPr>
        <p:spPr>
          <a:xfrm>
            <a:off x="705852" y="862574"/>
            <a:ext cx="4060272" cy="296952"/>
          </a:xfrm>
          <a:prstGeom prst="rect">
            <a:avLst/>
          </a:prstGeom>
          <a:noFill/>
        </p:spPr>
        <p:txBody>
          <a:bodyPr wrap="none" lIns="0" tIns="0" rIns="0" bIns="0" rtlCol="0">
            <a:noAutofit/>
          </a:bodyPr>
          <a:lstStyle/>
          <a:p>
            <a:r>
              <a:rPr lang="en-US" sz="1200" b="1" dirty="0">
                <a:latin typeface="Arial"/>
                <a:cs typeface="Arial"/>
              </a:rPr>
              <a:t>U-shaped relationship with HDL-C and all-cause mortality</a:t>
            </a:r>
          </a:p>
        </p:txBody>
      </p:sp>
      <p:pic>
        <p:nvPicPr>
          <p:cNvPr id="6" name="Picture 5">
            <a:extLst>
              <a:ext uri="{FF2B5EF4-FFF2-40B4-BE49-F238E27FC236}">
                <a16:creationId xmlns:a16="http://schemas.microsoft.com/office/drawing/2014/main" id="{DE0DFE7A-E8C6-413C-8BE9-40246F6CAB57}"/>
              </a:ext>
            </a:extLst>
          </p:cNvPr>
          <p:cNvPicPr>
            <a:picLocks noChangeAspect="1"/>
          </p:cNvPicPr>
          <p:nvPr/>
        </p:nvPicPr>
        <p:blipFill>
          <a:blip r:embed="rId3"/>
          <a:stretch>
            <a:fillRect/>
          </a:stretch>
        </p:blipFill>
        <p:spPr>
          <a:xfrm>
            <a:off x="426728" y="4342067"/>
            <a:ext cx="5722072" cy="2473099"/>
          </a:xfrm>
          <a:prstGeom prst="rect">
            <a:avLst/>
          </a:prstGeom>
        </p:spPr>
      </p:pic>
    </p:spTree>
    <p:extLst>
      <p:ext uri="{BB962C8B-B14F-4D97-AF65-F5344CB8AC3E}">
        <p14:creationId xmlns:p14="http://schemas.microsoft.com/office/powerpoint/2010/main" val="83293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C13E-DCDF-4F31-9F7B-9C160F2248E2}"/>
              </a:ext>
            </a:extLst>
          </p:cNvPr>
          <p:cNvSpPr>
            <a:spLocks noGrp="1"/>
          </p:cNvSpPr>
          <p:nvPr>
            <p:ph type="title"/>
          </p:nvPr>
        </p:nvSpPr>
        <p:spPr>
          <a:xfrm>
            <a:off x="1211746" y="92333"/>
            <a:ext cx="11271387" cy="1037058"/>
          </a:xfrm>
        </p:spPr>
        <p:txBody>
          <a:bodyPr>
            <a:normAutofit fontScale="90000"/>
          </a:bodyPr>
          <a:lstStyle/>
          <a:p>
            <a:r>
              <a:rPr lang="en-US" sz="4400" dirty="0">
                <a:solidFill>
                  <a:schemeClr val="bg1"/>
                </a:solidFill>
                <a:latin typeface="Arial Black" panose="020B0A04020102020204" pitchFamily="34" charset="0"/>
              </a:rPr>
              <a:t>Lipoprotein (a) in women</a:t>
            </a:r>
          </a:p>
        </p:txBody>
      </p:sp>
      <p:sp>
        <p:nvSpPr>
          <p:cNvPr id="3" name="Text Placeholder 2">
            <a:extLst>
              <a:ext uri="{FF2B5EF4-FFF2-40B4-BE49-F238E27FC236}">
                <a16:creationId xmlns:a16="http://schemas.microsoft.com/office/drawing/2014/main" id="{8D7676F3-4079-6F19-1E23-8D88C11EC9DC}"/>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98B60233-5EFD-4BDA-8D05-12882533FE07}"/>
              </a:ext>
            </a:extLst>
          </p:cNvPr>
          <p:cNvPicPr>
            <a:picLocks noChangeAspect="1"/>
          </p:cNvPicPr>
          <p:nvPr/>
        </p:nvPicPr>
        <p:blipFill>
          <a:blip r:embed="rId2"/>
          <a:stretch>
            <a:fillRect/>
          </a:stretch>
        </p:blipFill>
        <p:spPr>
          <a:xfrm>
            <a:off x="0" y="1362324"/>
            <a:ext cx="12192000" cy="4938695"/>
          </a:xfrm>
          <a:prstGeom prst="rect">
            <a:avLst/>
          </a:prstGeom>
        </p:spPr>
      </p:pic>
      <p:sp>
        <p:nvSpPr>
          <p:cNvPr id="6" name="TextBox 5">
            <a:extLst>
              <a:ext uri="{FF2B5EF4-FFF2-40B4-BE49-F238E27FC236}">
                <a16:creationId xmlns:a16="http://schemas.microsoft.com/office/drawing/2014/main" id="{A8DEEA14-75B4-4AB3-BDE7-4ECF7DEF7AC1}"/>
              </a:ext>
            </a:extLst>
          </p:cNvPr>
          <p:cNvSpPr txBox="1"/>
          <p:nvPr/>
        </p:nvSpPr>
        <p:spPr>
          <a:xfrm>
            <a:off x="438325" y="6488668"/>
            <a:ext cx="6094602" cy="276999"/>
          </a:xfrm>
          <a:prstGeom prst="rect">
            <a:avLst/>
          </a:prstGeom>
          <a:noFill/>
        </p:spPr>
        <p:txBody>
          <a:bodyPr wrap="square">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Simony SB et al. Atherosclerosis 2022; 355: 76–82</a:t>
            </a:r>
          </a:p>
        </p:txBody>
      </p:sp>
    </p:spTree>
    <p:extLst>
      <p:ext uri="{BB962C8B-B14F-4D97-AF65-F5344CB8AC3E}">
        <p14:creationId xmlns:p14="http://schemas.microsoft.com/office/powerpoint/2010/main" val="28986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491" y="228806"/>
            <a:ext cx="8145137" cy="612775"/>
          </a:xfrm>
        </p:spPr>
        <p:txBody>
          <a:bodyPr>
            <a:noAutofit/>
          </a:bodyPr>
          <a:lstStyle/>
          <a:p>
            <a:r>
              <a:rPr lang="en-US" sz="4800" dirty="0"/>
              <a:t>Disclosures</a:t>
            </a:r>
          </a:p>
        </p:txBody>
      </p:sp>
      <p:sp>
        <p:nvSpPr>
          <p:cNvPr id="3" name="Content Placeholder 2"/>
          <p:cNvSpPr>
            <a:spLocks noGrp="1"/>
          </p:cNvSpPr>
          <p:nvPr>
            <p:ph idx="1"/>
          </p:nvPr>
        </p:nvSpPr>
        <p:spPr>
          <a:xfrm>
            <a:off x="481500" y="1626536"/>
            <a:ext cx="10972800" cy="4408504"/>
          </a:xfrm>
        </p:spPr>
        <p:txBody>
          <a:bodyPr>
            <a:normAutofit/>
          </a:bodyPr>
          <a:lstStyle/>
          <a:p>
            <a:r>
              <a:rPr lang="en-US" sz="3600" dirty="0"/>
              <a:t>Dr. Michos reports Consulting/Advisory Boards with Arrowhead, Bayer, Boehringer Ingelheim, Edwards Life Science, Ionis, Eli Lilly, Merck, New Amsterdam, Novartis, Novo Nordisk, and Pfizer</a:t>
            </a:r>
          </a:p>
          <a:p>
            <a:endParaRPr lang="en-US" sz="3600" dirty="0"/>
          </a:p>
        </p:txBody>
      </p:sp>
    </p:spTree>
    <p:extLst>
      <p:ext uri="{BB962C8B-B14F-4D97-AF65-F5344CB8AC3E}">
        <p14:creationId xmlns:p14="http://schemas.microsoft.com/office/powerpoint/2010/main" val="232481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2"/>
          <p:cNvSpPr txBox="1"/>
          <p:nvPr/>
        </p:nvSpPr>
        <p:spPr>
          <a:xfrm>
            <a:off x="7546667" y="4306867"/>
            <a:ext cx="4094000" cy="1596400"/>
          </a:xfrm>
          <a:prstGeom prst="rect">
            <a:avLst/>
          </a:prstGeom>
          <a:solidFill>
            <a:schemeClr val="bg2"/>
          </a:solidFill>
          <a:ln>
            <a:noFill/>
          </a:ln>
        </p:spPr>
        <p:txBody>
          <a:bodyPr spcFirstLastPara="1" wrap="square" lIns="121900" tIns="60933" rIns="121900" bIns="60933" anchor="ctr" anchorCtr="0">
            <a:noAutofit/>
          </a:bodyPr>
          <a:lstStyle/>
          <a:p>
            <a:r>
              <a:rPr lang="en" sz="2400" dirty="0">
                <a:solidFill>
                  <a:schemeClr val="lt1"/>
                </a:solidFill>
                <a:latin typeface="Lato Black"/>
                <a:ea typeface="Lato Black"/>
                <a:cs typeface="Lato Black"/>
                <a:sym typeface="Lato Black"/>
              </a:rPr>
              <a:t>Implication: Statin therapy should be used in appropriate patients without regard to sex</a:t>
            </a:r>
            <a:endParaRPr sz="2400" dirty="0">
              <a:solidFill>
                <a:schemeClr val="lt1"/>
              </a:solidFill>
              <a:latin typeface="Lato Black"/>
              <a:ea typeface="Lato Black"/>
              <a:cs typeface="Lato Black"/>
              <a:sym typeface="Lato Black"/>
            </a:endParaRPr>
          </a:p>
        </p:txBody>
      </p:sp>
      <p:sp>
        <p:nvSpPr>
          <p:cNvPr id="745" name="Google Shape;745;p92"/>
          <p:cNvSpPr txBox="1"/>
          <p:nvPr/>
        </p:nvSpPr>
        <p:spPr>
          <a:xfrm>
            <a:off x="7901796" y="6404176"/>
            <a:ext cx="3104000" cy="287268"/>
          </a:xfrm>
          <a:prstGeom prst="rect">
            <a:avLst/>
          </a:prstGeom>
          <a:noFill/>
          <a:ln>
            <a:noFill/>
          </a:ln>
        </p:spPr>
        <p:txBody>
          <a:bodyPr spcFirstLastPara="1" wrap="square" lIns="0" tIns="60933" rIns="121900" bIns="60933" anchor="t" anchorCtr="0">
            <a:spAutoFit/>
          </a:bodyPr>
          <a:lstStyle/>
          <a:p>
            <a:r>
              <a:rPr lang="en" sz="1067" dirty="0">
                <a:solidFill>
                  <a:schemeClr val="dk1"/>
                </a:solidFill>
                <a:latin typeface="Lato"/>
                <a:ea typeface="Lato"/>
                <a:cs typeface="Lato"/>
                <a:sym typeface="Lato"/>
              </a:rPr>
              <a:t>Kostis et al. JACC 2012;59:572-82. </a:t>
            </a:r>
            <a:endParaRPr sz="1067" dirty="0">
              <a:latin typeface="Lato"/>
              <a:ea typeface="Lato"/>
              <a:cs typeface="Lato"/>
              <a:sym typeface="Lato"/>
            </a:endParaRPr>
          </a:p>
        </p:txBody>
      </p:sp>
      <p:sp>
        <p:nvSpPr>
          <p:cNvPr id="746" name="Google Shape;746;p92"/>
          <p:cNvSpPr txBox="1">
            <a:spLocks noGrp="1"/>
          </p:cNvSpPr>
          <p:nvPr>
            <p:ph type="title"/>
          </p:nvPr>
        </p:nvSpPr>
        <p:spPr>
          <a:xfrm>
            <a:off x="998375" y="115367"/>
            <a:ext cx="11271387" cy="1037058"/>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a:lnSpc>
                <a:spcPct val="90000"/>
              </a:lnSpc>
            </a:pPr>
            <a:r>
              <a:rPr lang="en" sz="3200" dirty="0">
                <a:solidFill>
                  <a:schemeClr val="bg1"/>
                </a:solidFill>
                <a:latin typeface="Arial Black" panose="020B0A04020102020204" pitchFamily="34" charset="0"/>
              </a:rPr>
              <a:t>Statins: Similar Benefit for Women and Men</a:t>
            </a:r>
            <a:endParaRPr sz="3600" dirty="0">
              <a:solidFill>
                <a:schemeClr val="bg1"/>
              </a:solidFill>
              <a:latin typeface="Arial Black" panose="020B0A04020102020204" pitchFamily="34" charset="0"/>
            </a:endParaRPr>
          </a:p>
        </p:txBody>
      </p:sp>
      <p:pic>
        <p:nvPicPr>
          <p:cNvPr id="747" name="Google Shape;747;p92"/>
          <p:cNvPicPr preferRelativeResize="0"/>
          <p:nvPr/>
        </p:nvPicPr>
        <p:blipFill rotWithShape="1">
          <a:blip r:embed="rId3">
            <a:alphaModFix/>
          </a:blip>
          <a:srcRect/>
          <a:stretch/>
        </p:blipFill>
        <p:spPr>
          <a:xfrm>
            <a:off x="7546667" y="1653334"/>
            <a:ext cx="4093999" cy="2653533"/>
          </a:xfrm>
          <a:prstGeom prst="rect">
            <a:avLst/>
          </a:prstGeom>
          <a:noFill/>
          <a:ln>
            <a:noFill/>
          </a:ln>
        </p:spPr>
      </p:pic>
      <p:sp>
        <p:nvSpPr>
          <p:cNvPr id="2" name="Text Placeholder 1">
            <a:extLst>
              <a:ext uri="{FF2B5EF4-FFF2-40B4-BE49-F238E27FC236}">
                <a16:creationId xmlns:a16="http://schemas.microsoft.com/office/drawing/2014/main" id="{1B5AC99C-61AA-8E52-BEEC-96AF979056BB}"/>
              </a:ext>
            </a:extLst>
          </p:cNvPr>
          <p:cNvSpPr>
            <a:spLocks noGrp="1"/>
          </p:cNvSpPr>
          <p:nvPr>
            <p:ph type="body" sz="quarter" idx="13"/>
          </p:nvPr>
        </p:nvSpPr>
        <p:spPr>
          <a:xfrm>
            <a:off x="410545" y="1339581"/>
            <a:ext cx="6633714" cy="5628106"/>
          </a:xfrm>
        </p:spPr>
        <p:txBody>
          <a:bodyPr>
            <a:normAutofit fontScale="92500" lnSpcReduction="10000"/>
          </a:bodyPr>
          <a:lstStyle/>
          <a:p>
            <a:pPr marL="0" indent="0">
              <a:buClr>
                <a:schemeClr val="dk1"/>
              </a:buClr>
              <a:buSzPts val="1100"/>
              <a:buNone/>
            </a:pPr>
            <a:r>
              <a:rPr lang="en-US" sz="2400" dirty="0">
                <a:solidFill>
                  <a:schemeClr val="tx1"/>
                </a:solidFill>
                <a:latin typeface="Lato Black"/>
                <a:ea typeface="Lato Black"/>
                <a:cs typeface="Lato Black"/>
                <a:sym typeface="Lato Black"/>
              </a:rPr>
              <a:t>Meta-analysis of Statin Trials</a:t>
            </a:r>
          </a:p>
          <a:p>
            <a:pPr marL="316983" indent="-243157">
              <a:spcBef>
                <a:spcPts val="1600"/>
              </a:spcBef>
              <a:buSzPts val="1000"/>
            </a:pPr>
            <a:r>
              <a:rPr lang="en-US" sz="2400" dirty="0">
                <a:solidFill>
                  <a:schemeClr val="tx1"/>
                </a:solidFill>
              </a:rPr>
              <a:t>18 randomized clinical trials of statins with sex-specific outcomes </a:t>
            </a:r>
          </a:p>
          <a:p>
            <a:pPr marL="316983" indent="-243157">
              <a:spcBef>
                <a:spcPts val="933"/>
              </a:spcBef>
              <a:buSzPts val="1000"/>
            </a:pPr>
            <a:r>
              <a:rPr lang="en-US" sz="2400" dirty="0">
                <a:solidFill>
                  <a:schemeClr val="tx1"/>
                </a:solidFill>
              </a:rPr>
              <a:t>N = 141,235; 40,275 women; 21,468 cardiovascular events</a:t>
            </a:r>
          </a:p>
          <a:p>
            <a:pPr marL="316983" indent="-243157">
              <a:spcBef>
                <a:spcPts val="933"/>
              </a:spcBef>
              <a:buSzPts val="1000"/>
              <a:buFont typeface="Lato Black"/>
              <a:buChar char="●"/>
            </a:pPr>
            <a:r>
              <a:rPr lang="en-US" sz="2400" dirty="0">
                <a:solidFill>
                  <a:schemeClr val="tx1"/>
                </a:solidFill>
                <a:latin typeface="Lato Black"/>
                <a:ea typeface="Lato Black"/>
                <a:cs typeface="Lato Black"/>
                <a:sym typeface="Lato Black"/>
              </a:rPr>
              <a:t>Overall 19% reduction in CVD in Women</a:t>
            </a:r>
          </a:p>
          <a:p>
            <a:pPr marL="585201" lvl="1" indent="-277022">
              <a:spcBef>
                <a:spcPts val="933"/>
              </a:spcBef>
            </a:pPr>
            <a:r>
              <a:rPr lang="en-US" sz="2000" dirty="0">
                <a:solidFill>
                  <a:schemeClr val="tx1"/>
                </a:solidFill>
              </a:rPr>
              <a:t>OR: 0.81, 95% CI: 0.75 to 0.89; p &lt; 0.0001</a:t>
            </a:r>
          </a:p>
          <a:p>
            <a:pPr marL="316983" indent="-243157">
              <a:spcBef>
                <a:spcPts val="933"/>
              </a:spcBef>
              <a:buSzPts val="1000"/>
            </a:pPr>
            <a:r>
              <a:rPr lang="en-US" sz="2400" dirty="0">
                <a:solidFill>
                  <a:schemeClr val="tx1"/>
                </a:solidFill>
              </a:rPr>
              <a:t>Benefit seen in both Primary and Secondary Prevention</a:t>
            </a:r>
          </a:p>
          <a:p>
            <a:pPr marL="774183" lvl="1" indent="-243157">
              <a:spcBef>
                <a:spcPts val="933"/>
              </a:spcBef>
              <a:buSzPts val="1000"/>
            </a:pPr>
            <a:r>
              <a:rPr lang="en-US" sz="2000" dirty="0">
                <a:solidFill>
                  <a:schemeClr val="tx1"/>
                </a:solidFill>
                <a:highlight>
                  <a:srgbClr val="FFFF00"/>
                </a:highlight>
              </a:rPr>
              <a:t>Primary; HR 0.85 (0.75 to 0.98)</a:t>
            </a:r>
          </a:p>
          <a:p>
            <a:pPr marL="774183" lvl="1" indent="-243157">
              <a:spcBef>
                <a:spcPts val="933"/>
              </a:spcBef>
              <a:buSzPts val="1000"/>
            </a:pPr>
            <a:r>
              <a:rPr lang="en-US" sz="2000" dirty="0">
                <a:solidFill>
                  <a:schemeClr val="tx1"/>
                </a:solidFill>
              </a:rPr>
              <a:t>Secondary; HR 0.78 (0.70 to 0.88)</a:t>
            </a:r>
          </a:p>
          <a:p>
            <a:pPr marL="316983" indent="-243157">
              <a:spcBef>
                <a:spcPts val="933"/>
              </a:spcBef>
              <a:buSzPts val="1000"/>
            </a:pPr>
            <a:r>
              <a:rPr lang="en-US" sz="2400" dirty="0">
                <a:solidFill>
                  <a:schemeClr val="tx1"/>
                </a:solidFill>
              </a:rPr>
              <a:t>All-cause mortality also lower in both Women and Men with statin therapy</a:t>
            </a:r>
          </a:p>
          <a:p>
            <a:pPr marL="316983" indent="-243157">
              <a:spcBef>
                <a:spcPts val="933"/>
              </a:spcBef>
              <a:spcAft>
                <a:spcPts val="933"/>
              </a:spcAft>
              <a:buSzPts val="1000"/>
            </a:pPr>
            <a:r>
              <a:rPr lang="en-US" sz="2400" dirty="0">
                <a:solidFill>
                  <a:schemeClr val="tx1"/>
                </a:solidFill>
              </a:rPr>
              <a:t>No interaction of treatment effect by sex</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94"/>
          <p:cNvSpPr txBox="1">
            <a:spLocks noGrp="1"/>
          </p:cNvSpPr>
          <p:nvPr>
            <p:ph type="title"/>
          </p:nvPr>
        </p:nvSpPr>
        <p:spPr>
          <a:xfrm>
            <a:off x="920613" y="0"/>
            <a:ext cx="11271387" cy="1037058"/>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a:lnSpc>
                <a:spcPct val="90000"/>
              </a:lnSpc>
              <a:buSzPts val="3111"/>
            </a:pPr>
            <a:r>
              <a:rPr lang="en" sz="3200" dirty="0">
                <a:solidFill>
                  <a:schemeClr val="bg1"/>
                </a:solidFill>
                <a:latin typeface="Arial Black" panose="020B0A04020102020204" pitchFamily="34" charset="0"/>
              </a:rPr>
              <a:t>Non-statin therapies for LDL-C lowering </a:t>
            </a:r>
            <a:br>
              <a:rPr lang="en" sz="3200" dirty="0">
                <a:solidFill>
                  <a:schemeClr val="bg1"/>
                </a:solidFill>
                <a:latin typeface="Arial Black" panose="020B0A04020102020204" pitchFamily="34" charset="0"/>
              </a:rPr>
            </a:br>
            <a:r>
              <a:rPr lang="en" sz="3200" dirty="0">
                <a:solidFill>
                  <a:schemeClr val="bg1"/>
                </a:solidFill>
                <a:latin typeface="Arial Black" panose="020B0A04020102020204" pitchFamily="34" charset="0"/>
              </a:rPr>
              <a:t>benefit women similar to men</a:t>
            </a:r>
            <a:endParaRPr sz="3200" dirty="0">
              <a:solidFill>
                <a:schemeClr val="bg1"/>
              </a:solidFill>
              <a:latin typeface="Arial Black" panose="020B0A04020102020204" pitchFamily="34" charset="0"/>
            </a:endParaRPr>
          </a:p>
        </p:txBody>
      </p:sp>
      <p:sp>
        <p:nvSpPr>
          <p:cNvPr id="1043" name="Google Shape;1043;p94"/>
          <p:cNvSpPr txBox="1">
            <a:spLocks noGrp="1"/>
          </p:cNvSpPr>
          <p:nvPr>
            <p:ph type="body" sz="quarter" idx="13"/>
          </p:nvPr>
        </p:nvSpPr>
        <p:spPr bwMode="black">
          <a:xfrm>
            <a:off x="428625" y="1436470"/>
            <a:ext cx="9871789" cy="524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rmAutofit lnSpcReduction="10000"/>
          </a:bodyPr>
          <a:lstStyle>
            <a:lvl1pPr marL="457189" indent="-457189" algn="l" rtl="0" eaLnBrk="1" fontAlgn="base" hangingPunct="1">
              <a:spcBef>
                <a:spcPct val="20000"/>
              </a:spcBef>
              <a:spcAft>
                <a:spcPct val="0"/>
              </a:spcAft>
              <a:buChar char="•"/>
              <a:defRPr sz="4267">
                <a:solidFill>
                  <a:srgbClr val="254B8E"/>
                </a:solidFill>
                <a:latin typeface="+mn-lt"/>
                <a:ea typeface="MS PGothic" pitchFamily="34" charset="-128"/>
                <a:cs typeface="+mn-cs"/>
              </a:defRPr>
            </a:lvl1pPr>
            <a:lvl2pPr marL="990575" indent="-380990" algn="l" rtl="0" eaLnBrk="1" fontAlgn="base" hangingPunct="1">
              <a:spcBef>
                <a:spcPct val="20000"/>
              </a:spcBef>
              <a:spcAft>
                <a:spcPct val="0"/>
              </a:spcAft>
              <a:buChar char="–"/>
              <a:defRPr sz="3733">
                <a:solidFill>
                  <a:srgbClr val="254B8E"/>
                </a:solidFill>
                <a:latin typeface="+mn-lt"/>
                <a:ea typeface="MS PGothic" pitchFamily="34" charset="-128"/>
              </a:defRPr>
            </a:lvl2pPr>
            <a:lvl3pPr marL="1523962" indent="-304792" algn="l" rtl="0" eaLnBrk="1" fontAlgn="base" hangingPunct="1">
              <a:spcBef>
                <a:spcPct val="20000"/>
              </a:spcBef>
              <a:spcAft>
                <a:spcPct val="0"/>
              </a:spcAft>
              <a:buChar char="•"/>
              <a:defRPr sz="3200">
                <a:solidFill>
                  <a:srgbClr val="254B8E"/>
                </a:solidFill>
                <a:latin typeface="+mn-lt"/>
                <a:ea typeface="MS PGothic" pitchFamily="34" charset="-128"/>
              </a:defRPr>
            </a:lvl3pPr>
            <a:lvl4pPr marL="2133547" indent="-304792" algn="l" rtl="0" eaLnBrk="1" fontAlgn="base" hangingPunct="1">
              <a:spcBef>
                <a:spcPct val="20000"/>
              </a:spcBef>
              <a:spcAft>
                <a:spcPct val="0"/>
              </a:spcAft>
              <a:buChar char="–"/>
              <a:defRPr sz="2667">
                <a:solidFill>
                  <a:srgbClr val="254B8E"/>
                </a:solidFill>
                <a:latin typeface="+mn-lt"/>
                <a:ea typeface="MS PGothic" pitchFamily="34" charset="-128"/>
              </a:defRPr>
            </a:lvl4pPr>
            <a:lvl5pPr marL="2743131" indent="-304792" algn="l" rtl="0" eaLnBrk="1" fontAlgn="base" hangingPunct="1">
              <a:spcBef>
                <a:spcPct val="20000"/>
              </a:spcBef>
              <a:spcAft>
                <a:spcPct val="0"/>
              </a:spcAft>
              <a:buChar char="»"/>
              <a:defRPr sz="2667">
                <a:solidFill>
                  <a:srgbClr val="254B8E"/>
                </a:solidFill>
                <a:latin typeface="+mn-lt"/>
                <a:ea typeface="MS PGothic" pitchFamily="34" charset="-128"/>
              </a:defRPr>
            </a:lvl5pPr>
            <a:lvl6pPr marL="3352716" indent="-304792" algn="l" rtl="0" eaLnBrk="1" fontAlgn="base" hangingPunct="1">
              <a:spcBef>
                <a:spcPct val="20000"/>
              </a:spcBef>
              <a:spcAft>
                <a:spcPct val="0"/>
              </a:spcAft>
              <a:buChar char="»"/>
              <a:defRPr sz="2667">
                <a:solidFill>
                  <a:srgbClr val="254B8E"/>
                </a:solidFill>
                <a:latin typeface="+mn-lt"/>
              </a:defRPr>
            </a:lvl6pPr>
            <a:lvl7pPr marL="3962301" indent="-304792" algn="l" rtl="0" eaLnBrk="1" fontAlgn="base" hangingPunct="1">
              <a:spcBef>
                <a:spcPct val="20000"/>
              </a:spcBef>
              <a:spcAft>
                <a:spcPct val="0"/>
              </a:spcAft>
              <a:buChar char="»"/>
              <a:defRPr sz="2667">
                <a:solidFill>
                  <a:srgbClr val="254B8E"/>
                </a:solidFill>
                <a:latin typeface="+mn-lt"/>
              </a:defRPr>
            </a:lvl7pPr>
            <a:lvl8pPr marL="4571886" indent="-304792" algn="l" rtl="0" eaLnBrk="1" fontAlgn="base" hangingPunct="1">
              <a:spcBef>
                <a:spcPct val="20000"/>
              </a:spcBef>
              <a:spcAft>
                <a:spcPct val="0"/>
              </a:spcAft>
              <a:buChar char="»"/>
              <a:defRPr sz="2667">
                <a:solidFill>
                  <a:srgbClr val="254B8E"/>
                </a:solidFill>
                <a:latin typeface="+mn-lt"/>
              </a:defRPr>
            </a:lvl8pPr>
            <a:lvl9pPr marL="5181470" indent="-304792" algn="l" rtl="0" eaLnBrk="1" fontAlgn="base" hangingPunct="1">
              <a:spcBef>
                <a:spcPct val="20000"/>
              </a:spcBef>
              <a:spcAft>
                <a:spcPct val="0"/>
              </a:spcAft>
              <a:buChar char="»"/>
              <a:defRPr sz="2667">
                <a:solidFill>
                  <a:srgbClr val="254B8E"/>
                </a:solidFill>
                <a:latin typeface="+mn-lt"/>
              </a:defRPr>
            </a:lvl9pPr>
          </a:lstStyle>
          <a:p>
            <a:pPr marL="316983" indent="-243157">
              <a:lnSpc>
                <a:spcPct val="125000"/>
              </a:lnSpc>
              <a:spcBef>
                <a:spcPts val="0"/>
              </a:spcBef>
              <a:spcAft>
                <a:spcPts val="0"/>
              </a:spcAft>
              <a:buSzPts val="1000"/>
              <a:buChar char="●"/>
            </a:pPr>
            <a:r>
              <a:rPr lang="en-US" sz="2400" dirty="0">
                <a:solidFill>
                  <a:schemeClr val="tx1"/>
                </a:solidFill>
              </a:rPr>
              <a:t>Non-statin therapy has been shown to benefit women similarly as men for major adverse cardiovascular event (MACE) reduction without interaction by sex </a:t>
            </a:r>
          </a:p>
          <a:p>
            <a:pPr marL="731502" lvl="1" indent="-423323">
              <a:lnSpc>
                <a:spcPct val="125000"/>
              </a:lnSpc>
              <a:spcBef>
                <a:spcPts val="667"/>
              </a:spcBef>
              <a:spcAft>
                <a:spcPts val="0"/>
              </a:spcAft>
              <a:buSzPts val="1400"/>
              <a:buChar char="○"/>
            </a:pPr>
            <a:r>
              <a:rPr lang="en-US" sz="2400" dirty="0">
                <a:solidFill>
                  <a:schemeClr val="tx1"/>
                </a:solidFill>
              </a:rPr>
              <a:t>Ezetimibe   </a:t>
            </a:r>
            <a:r>
              <a:rPr lang="en-US" sz="1200" dirty="0">
                <a:solidFill>
                  <a:schemeClr val="tx1"/>
                </a:solidFill>
                <a:ea typeface="Arial"/>
                <a:cs typeface="Arial"/>
                <a:sym typeface="Arial"/>
              </a:rPr>
              <a:t>Kato ET </a:t>
            </a:r>
            <a:r>
              <a:rPr lang="en-US" sz="1200" dirty="0" err="1">
                <a:solidFill>
                  <a:schemeClr val="tx1"/>
                </a:solidFill>
                <a:ea typeface="Arial"/>
                <a:cs typeface="Arial"/>
                <a:sym typeface="Arial"/>
              </a:rPr>
              <a:t>et</a:t>
            </a:r>
            <a:r>
              <a:rPr lang="en-US" sz="1200" dirty="0">
                <a:solidFill>
                  <a:schemeClr val="tx1"/>
                </a:solidFill>
                <a:ea typeface="Arial"/>
                <a:cs typeface="Arial"/>
                <a:sym typeface="Arial"/>
              </a:rPr>
              <a:t> al. J Am Heart Assoc. 2017;6: e006901.</a:t>
            </a:r>
            <a:r>
              <a:rPr lang="en-US" sz="2400" dirty="0">
                <a:solidFill>
                  <a:schemeClr val="tx1"/>
                </a:solidFill>
              </a:rPr>
              <a:t>  </a:t>
            </a:r>
          </a:p>
          <a:p>
            <a:pPr marL="731502" lvl="1" indent="-423323">
              <a:lnSpc>
                <a:spcPct val="125000"/>
              </a:lnSpc>
              <a:spcBef>
                <a:spcPts val="667"/>
              </a:spcBef>
              <a:spcAft>
                <a:spcPts val="0"/>
              </a:spcAft>
              <a:buSzPts val="1400"/>
              <a:buChar char="○"/>
            </a:pPr>
            <a:r>
              <a:rPr lang="en-US" sz="2400" dirty="0">
                <a:solidFill>
                  <a:schemeClr val="tx1"/>
                </a:solidFill>
              </a:rPr>
              <a:t>PCSK9 inhibitors  </a:t>
            </a:r>
            <a:r>
              <a:rPr lang="en-US" sz="1200" dirty="0">
                <a:solidFill>
                  <a:schemeClr val="tx1"/>
                </a:solidFill>
                <a:ea typeface="Arial"/>
                <a:cs typeface="Arial"/>
                <a:sym typeface="Arial"/>
              </a:rPr>
              <a:t>Sever P. </a:t>
            </a:r>
            <a:r>
              <a:rPr lang="en-US" sz="1200" dirty="0" err="1">
                <a:solidFill>
                  <a:schemeClr val="tx1"/>
                </a:solidFill>
                <a:ea typeface="Arial"/>
                <a:cs typeface="Arial"/>
                <a:sym typeface="Arial"/>
              </a:rPr>
              <a:t>Eur</a:t>
            </a:r>
            <a:r>
              <a:rPr lang="en-US" sz="1200" dirty="0">
                <a:solidFill>
                  <a:schemeClr val="tx1"/>
                </a:solidFill>
                <a:ea typeface="Arial"/>
                <a:cs typeface="Arial"/>
                <a:sym typeface="Arial"/>
              </a:rPr>
              <a:t> J Prev </a:t>
            </a:r>
            <a:r>
              <a:rPr lang="en-US" sz="1200" dirty="0" err="1">
                <a:solidFill>
                  <a:schemeClr val="tx1"/>
                </a:solidFill>
                <a:ea typeface="Arial"/>
                <a:cs typeface="Arial"/>
                <a:sym typeface="Arial"/>
              </a:rPr>
              <a:t>Cardiol</a:t>
            </a:r>
            <a:r>
              <a:rPr lang="en-US" sz="1200" dirty="0">
                <a:solidFill>
                  <a:schemeClr val="tx1"/>
                </a:solidFill>
                <a:ea typeface="Arial"/>
                <a:cs typeface="Arial"/>
                <a:sym typeface="Arial"/>
              </a:rPr>
              <a:t>  2020 Feb 4;2047487320902750 </a:t>
            </a:r>
            <a:endParaRPr lang="en-US" sz="2400" dirty="0">
              <a:solidFill>
                <a:schemeClr val="tx1"/>
              </a:solidFill>
            </a:endParaRPr>
          </a:p>
          <a:p>
            <a:pPr marL="731502" lvl="1" indent="-423323">
              <a:lnSpc>
                <a:spcPct val="125000"/>
              </a:lnSpc>
              <a:spcBef>
                <a:spcPts val="667"/>
              </a:spcBef>
              <a:spcAft>
                <a:spcPts val="0"/>
              </a:spcAft>
              <a:buSzPts val="1400"/>
              <a:buChar char="○"/>
            </a:pPr>
            <a:r>
              <a:rPr lang="en-US" sz="2400" dirty="0" err="1">
                <a:solidFill>
                  <a:schemeClr val="tx1"/>
                </a:solidFill>
              </a:rPr>
              <a:t>Bempedoic</a:t>
            </a:r>
            <a:r>
              <a:rPr lang="en-US" sz="2400" dirty="0">
                <a:solidFill>
                  <a:schemeClr val="tx1"/>
                </a:solidFill>
              </a:rPr>
              <a:t> acid  </a:t>
            </a:r>
            <a:r>
              <a:rPr lang="en-US" sz="1200" dirty="0">
                <a:solidFill>
                  <a:schemeClr val="tx1"/>
                </a:solidFill>
                <a:ea typeface="Arial"/>
                <a:cs typeface="Arial"/>
                <a:sym typeface="Arial"/>
              </a:rPr>
              <a:t>Nissen SR et al. N Engl J Med 2023;388:1353-1364</a:t>
            </a:r>
            <a:endParaRPr lang="en-US" sz="2400" dirty="0">
              <a:solidFill>
                <a:schemeClr val="tx1"/>
              </a:solidFill>
            </a:endParaRPr>
          </a:p>
          <a:p>
            <a:pPr marL="316983" indent="-243157">
              <a:lnSpc>
                <a:spcPct val="125000"/>
              </a:lnSpc>
              <a:spcBef>
                <a:spcPts val="667"/>
              </a:spcBef>
              <a:spcAft>
                <a:spcPts val="0"/>
              </a:spcAft>
              <a:buSzPts val="1000"/>
              <a:buChar char="●"/>
            </a:pPr>
            <a:r>
              <a:rPr lang="en-US" sz="2400" dirty="0" err="1">
                <a:solidFill>
                  <a:schemeClr val="tx1"/>
                </a:solidFill>
              </a:rPr>
              <a:t>Nonstatin</a:t>
            </a:r>
            <a:r>
              <a:rPr lang="en-US" sz="2400" dirty="0">
                <a:solidFill>
                  <a:schemeClr val="tx1"/>
                </a:solidFill>
              </a:rPr>
              <a:t> therapies provide the same risk reduction per mmol/L of LDL-C reduction as statins and are recommended by professional society guidelines</a:t>
            </a:r>
          </a:p>
          <a:p>
            <a:pPr marL="316983" indent="-243157">
              <a:lnSpc>
                <a:spcPct val="125000"/>
              </a:lnSpc>
              <a:spcBef>
                <a:spcPts val="667"/>
              </a:spcBef>
              <a:spcAft>
                <a:spcPts val="0"/>
              </a:spcAft>
              <a:buSzPts val="1000"/>
              <a:buChar char="●"/>
            </a:pPr>
            <a:r>
              <a:rPr lang="en-US" sz="2400" dirty="0">
                <a:solidFill>
                  <a:schemeClr val="tx1"/>
                </a:solidFill>
                <a:highlight>
                  <a:srgbClr val="FFFF00"/>
                </a:highlight>
              </a:rPr>
              <a:t>Every </a:t>
            </a:r>
            <a:r>
              <a:rPr lang="en-US" sz="2400" dirty="0">
                <a:solidFill>
                  <a:schemeClr val="tx1"/>
                </a:solidFill>
                <a:highlight>
                  <a:srgbClr val="FFFF00"/>
                </a:highlight>
                <a:ea typeface="Lato Black"/>
                <a:cs typeface="Lato Black"/>
                <a:sym typeface="Lato Black"/>
              </a:rPr>
              <a:t>1 mmol/L (~39 mg/dL) LDL-C lower confers a 22% reduction in MACE</a:t>
            </a:r>
            <a:endParaRPr lang="en-US" sz="2400" dirty="0">
              <a:solidFill>
                <a:schemeClr val="tx1"/>
              </a:solidFill>
              <a:highlight>
                <a:srgbClr val="FFFF00"/>
              </a:highlight>
            </a:endParaRPr>
          </a:p>
          <a:p>
            <a:endParaRPr sz="2133" dirty="0"/>
          </a:p>
        </p:txBody>
      </p:sp>
      <p:grpSp>
        <p:nvGrpSpPr>
          <p:cNvPr id="1044" name="Google Shape;1044;p94"/>
          <p:cNvGrpSpPr/>
          <p:nvPr/>
        </p:nvGrpSpPr>
        <p:grpSpPr>
          <a:xfrm>
            <a:off x="10225036" y="2430182"/>
            <a:ext cx="1538339" cy="1519125"/>
            <a:chOff x="633824" y="2913275"/>
            <a:chExt cx="1277831" cy="1261872"/>
          </a:xfrm>
        </p:grpSpPr>
        <p:pic>
          <p:nvPicPr>
            <p:cNvPr id="1045" name="Google Shape;1045;p94" descr="Deep pink woman icon - Free deep pink woman icons"/>
            <p:cNvPicPr preferRelativeResize="0"/>
            <p:nvPr/>
          </p:nvPicPr>
          <p:blipFill rotWithShape="1">
            <a:blip r:embed="rId3">
              <a:alphaModFix/>
            </a:blip>
            <a:srcRect l="25711" r="25041"/>
            <a:stretch/>
          </p:blipFill>
          <p:spPr>
            <a:xfrm>
              <a:off x="633824" y="2917850"/>
              <a:ext cx="616925" cy="1252725"/>
            </a:xfrm>
            <a:prstGeom prst="rect">
              <a:avLst/>
            </a:prstGeom>
            <a:noFill/>
            <a:ln>
              <a:noFill/>
            </a:ln>
          </p:spPr>
        </p:pic>
        <p:pic>
          <p:nvPicPr>
            <p:cNvPr id="1046" name="Google Shape;1046;p94" descr="Man Icon Clip Art at Clker.com - vector clip art online, royalty free &amp;  public domain"/>
            <p:cNvPicPr preferRelativeResize="0"/>
            <p:nvPr/>
          </p:nvPicPr>
          <p:blipFill rotWithShape="1">
            <a:blip r:embed="rId4">
              <a:alphaModFix/>
            </a:blip>
            <a:srcRect/>
            <a:stretch/>
          </p:blipFill>
          <p:spPr>
            <a:xfrm>
              <a:off x="1377432" y="2913275"/>
              <a:ext cx="534223" cy="1261872"/>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99"/>
          <p:cNvSpPr txBox="1">
            <a:spLocks noGrp="1"/>
          </p:cNvSpPr>
          <p:nvPr>
            <p:ph type="title"/>
          </p:nvPr>
        </p:nvSpPr>
        <p:spPr>
          <a:xfrm>
            <a:off x="914400" y="190889"/>
            <a:ext cx="10363200" cy="1143000"/>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a:lnSpc>
                <a:spcPct val="90000"/>
              </a:lnSpc>
            </a:pPr>
            <a:r>
              <a:rPr lang="en" sz="3200" dirty="0">
                <a:latin typeface="Arial Black" panose="020B0A04020102020204" pitchFamily="34" charset="0"/>
              </a:rPr>
              <a:t>Disparities in Lipid Management in Women</a:t>
            </a:r>
            <a:endParaRPr sz="3200" dirty="0">
              <a:latin typeface="Arial Black" panose="020B0A04020102020204" pitchFamily="34" charset="0"/>
            </a:endParaRPr>
          </a:p>
        </p:txBody>
      </p:sp>
      <p:sp>
        <p:nvSpPr>
          <p:cNvPr id="1113" name="Google Shape;1113;p99"/>
          <p:cNvSpPr txBox="1">
            <a:spLocks noGrp="1"/>
          </p:cNvSpPr>
          <p:nvPr>
            <p:ph type="body" idx="4294967295"/>
          </p:nvPr>
        </p:nvSpPr>
        <p:spPr bwMode="black">
          <a:xfrm>
            <a:off x="793630" y="1340151"/>
            <a:ext cx="7935511" cy="449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har char="•"/>
              <a:defRPr sz="4267">
                <a:solidFill>
                  <a:srgbClr val="254B8E"/>
                </a:solidFill>
                <a:latin typeface="+mn-lt"/>
                <a:ea typeface="MS PGothic" pitchFamily="34" charset="-128"/>
                <a:cs typeface="+mn-cs"/>
              </a:defRPr>
            </a:lvl1pPr>
            <a:lvl2pPr marL="990575" indent="-380990" algn="l" rtl="0" eaLnBrk="1" fontAlgn="base" hangingPunct="1">
              <a:spcBef>
                <a:spcPct val="20000"/>
              </a:spcBef>
              <a:spcAft>
                <a:spcPct val="0"/>
              </a:spcAft>
              <a:buChar char="–"/>
              <a:defRPr sz="3733">
                <a:solidFill>
                  <a:srgbClr val="254B8E"/>
                </a:solidFill>
                <a:latin typeface="+mn-lt"/>
                <a:ea typeface="MS PGothic" pitchFamily="34" charset="-128"/>
              </a:defRPr>
            </a:lvl2pPr>
            <a:lvl3pPr marL="1523962" indent="-304792" algn="l" rtl="0" eaLnBrk="1" fontAlgn="base" hangingPunct="1">
              <a:spcBef>
                <a:spcPct val="20000"/>
              </a:spcBef>
              <a:spcAft>
                <a:spcPct val="0"/>
              </a:spcAft>
              <a:buChar char="•"/>
              <a:defRPr sz="3200">
                <a:solidFill>
                  <a:srgbClr val="254B8E"/>
                </a:solidFill>
                <a:latin typeface="+mn-lt"/>
                <a:ea typeface="MS PGothic" pitchFamily="34" charset="-128"/>
              </a:defRPr>
            </a:lvl3pPr>
            <a:lvl4pPr marL="2133547" indent="-304792" algn="l" rtl="0" eaLnBrk="1" fontAlgn="base" hangingPunct="1">
              <a:spcBef>
                <a:spcPct val="20000"/>
              </a:spcBef>
              <a:spcAft>
                <a:spcPct val="0"/>
              </a:spcAft>
              <a:buChar char="–"/>
              <a:defRPr sz="2667">
                <a:solidFill>
                  <a:srgbClr val="254B8E"/>
                </a:solidFill>
                <a:latin typeface="+mn-lt"/>
                <a:ea typeface="MS PGothic" pitchFamily="34" charset="-128"/>
              </a:defRPr>
            </a:lvl4pPr>
            <a:lvl5pPr marL="2743131" indent="-304792" algn="l" rtl="0" eaLnBrk="1" fontAlgn="base" hangingPunct="1">
              <a:spcBef>
                <a:spcPct val="20000"/>
              </a:spcBef>
              <a:spcAft>
                <a:spcPct val="0"/>
              </a:spcAft>
              <a:buChar char="»"/>
              <a:defRPr sz="2667">
                <a:solidFill>
                  <a:srgbClr val="254B8E"/>
                </a:solidFill>
                <a:latin typeface="+mn-lt"/>
                <a:ea typeface="MS PGothic" pitchFamily="34" charset="-128"/>
              </a:defRPr>
            </a:lvl5pPr>
            <a:lvl6pPr marL="3352716" indent="-304792" algn="l" rtl="0" eaLnBrk="1" fontAlgn="base" hangingPunct="1">
              <a:spcBef>
                <a:spcPct val="20000"/>
              </a:spcBef>
              <a:spcAft>
                <a:spcPct val="0"/>
              </a:spcAft>
              <a:buChar char="»"/>
              <a:defRPr sz="2667">
                <a:solidFill>
                  <a:srgbClr val="254B8E"/>
                </a:solidFill>
                <a:latin typeface="+mn-lt"/>
              </a:defRPr>
            </a:lvl6pPr>
            <a:lvl7pPr marL="3962301" indent="-304792" algn="l" rtl="0" eaLnBrk="1" fontAlgn="base" hangingPunct="1">
              <a:spcBef>
                <a:spcPct val="20000"/>
              </a:spcBef>
              <a:spcAft>
                <a:spcPct val="0"/>
              </a:spcAft>
              <a:buChar char="»"/>
              <a:defRPr sz="2667">
                <a:solidFill>
                  <a:srgbClr val="254B8E"/>
                </a:solidFill>
                <a:latin typeface="+mn-lt"/>
              </a:defRPr>
            </a:lvl7pPr>
            <a:lvl8pPr marL="4571886" indent="-304792" algn="l" rtl="0" eaLnBrk="1" fontAlgn="base" hangingPunct="1">
              <a:spcBef>
                <a:spcPct val="20000"/>
              </a:spcBef>
              <a:spcAft>
                <a:spcPct val="0"/>
              </a:spcAft>
              <a:buChar char="»"/>
              <a:defRPr sz="2667">
                <a:solidFill>
                  <a:srgbClr val="254B8E"/>
                </a:solidFill>
                <a:latin typeface="+mn-lt"/>
              </a:defRPr>
            </a:lvl8pPr>
            <a:lvl9pPr marL="5181470" indent="-304792" algn="l" rtl="0" eaLnBrk="1" fontAlgn="base" hangingPunct="1">
              <a:spcBef>
                <a:spcPct val="20000"/>
              </a:spcBef>
              <a:spcAft>
                <a:spcPct val="0"/>
              </a:spcAft>
              <a:buChar char="»"/>
              <a:defRPr sz="2667">
                <a:solidFill>
                  <a:srgbClr val="254B8E"/>
                </a:solidFill>
                <a:latin typeface="+mn-lt"/>
              </a:defRPr>
            </a:lvl9pPr>
          </a:lstStyle>
          <a:p>
            <a:pPr marL="0" indent="0">
              <a:buClr>
                <a:schemeClr val="dk1"/>
              </a:buClr>
              <a:buSzPts val="1100"/>
              <a:buNone/>
            </a:pPr>
            <a:r>
              <a:rPr lang="en-US" sz="2400" dirty="0">
                <a:solidFill>
                  <a:schemeClr val="tx1"/>
                </a:solidFill>
                <a:latin typeface="Lato Black"/>
                <a:ea typeface="Lato Black"/>
                <a:cs typeface="Lato Black"/>
                <a:sym typeface="Lato Black"/>
              </a:rPr>
              <a:t>Women are:</a:t>
            </a:r>
          </a:p>
          <a:p>
            <a:pPr marL="316983" indent="-277022">
              <a:lnSpc>
                <a:spcPct val="110000"/>
              </a:lnSpc>
              <a:spcBef>
                <a:spcPts val="1600"/>
              </a:spcBef>
            </a:pPr>
            <a:r>
              <a:rPr lang="en-US" sz="2400" dirty="0">
                <a:solidFill>
                  <a:schemeClr val="tx1"/>
                </a:solidFill>
              </a:rPr>
              <a:t>Less likely to be treated with lipid management in both primary and secondary prevention</a:t>
            </a:r>
          </a:p>
          <a:p>
            <a:pPr marL="316983" indent="-277022">
              <a:lnSpc>
                <a:spcPct val="110000"/>
              </a:lnSpc>
              <a:spcBef>
                <a:spcPts val="667"/>
              </a:spcBef>
            </a:pPr>
            <a:r>
              <a:rPr lang="en-US" sz="2400" dirty="0">
                <a:solidFill>
                  <a:schemeClr val="tx1"/>
                </a:solidFill>
              </a:rPr>
              <a:t>Less likely to be offered a statin</a:t>
            </a:r>
          </a:p>
          <a:p>
            <a:pPr marL="524243" lvl="1" indent="-277021">
              <a:lnSpc>
                <a:spcPct val="110000"/>
              </a:lnSpc>
              <a:spcBef>
                <a:spcPts val="667"/>
              </a:spcBef>
            </a:pPr>
            <a:r>
              <a:rPr lang="en-US" sz="2000" dirty="0">
                <a:solidFill>
                  <a:schemeClr val="tx1"/>
                </a:solidFill>
              </a:rPr>
              <a:t>Risk often underestimated</a:t>
            </a:r>
          </a:p>
          <a:p>
            <a:pPr marL="316983" indent="-277022">
              <a:lnSpc>
                <a:spcPct val="110000"/>
              </a:lnSpc>
              <a:spcBef>
                <a:spcPts val="667"/>
              </a:spcBef>
            </a:pPr>
            <a:r>
              <a:rPr lang="en-US" sz="2400" dirty="0">
                <a:solidFill>
                  <a:schemeClr val="tx1"/>
                </a:solidFill>
              </a:rPr>
              <a:t>More likely to decline therapy </a:t>
            </a:r>
          </a:p>
          <a:p>
            <a:pPr marL="316983" indent="-277022">
              <a:lnSpc>
                <a:spcPct val="110000"/>
              </a:lnSpc>
              <a:spcBef>
                <a:spcPts val="667"/>
              </a:spcBef>
            </a:pPr>
            <a:r>
              <a:rPr lang="en-US" sz="2400" dirty="0">
                <a:solidFill>
                  <a:schemeClr val="tx1"/>
                </a:solidFill>
              </a:rPr>
              <a:t>More likely to have statin associated muscle symptoms</a:t>
            </a:r>
          </a:p>
          <a:p>
            <a:pPr marL="0" indent="0">
              <a:spcBef>
                <a:spcPts val="667"/>
              </a:spcBef>
              <a:buClr>
                <a:schemeClr val="dk1"/>
              </a:buClr>
              <a:buSzPts val="1100"/>
              <a:buNone/>
            </a:pPr>
            <a:r>
              <a:rPr lang="en-US" sz="2400" dirty="0">
                <a:solidFill>
                  <a:schemeClr val="tx1"/>
                </a:solidFill>
                <a:latin typeface="Lato Black"/>
                <a:ea typeface="Lato Black"/>
                <a:cs typeface="Lato Black"/>
                <a:sym typeface="Lato Black"/>
              </a:rPr>
              <a:t>However, women:</a:t>
            </a:r>
          </a:p>
          <a:p>
            <a:pPr marL="316983" indent="-277022">
              <a:spcBef>
                <a:spcPts val="1600"/>
              </a:spcBef>
            </a:pPr>
            <a:r>
              <a:rPr lang="en-US" sz="2400" dirty="0">
                <a:solidFill>
                  <a:schemeClr val="tx1"/>
                </a:solidFill>
              </a:rPr>
              <a:t>Experience similar cardiovascular benefit with lipid lowering treatment when treated</a:t>
            </a:r>
          </a:p>
          <a:p>
            <a:endParaRPr sz="2400" dirty="0"/>
          </a:p>
        </p:txBody>
      </p:sp>
      <p:sp>
        <p:nvSpPr>
          <p:cNvPr id="1111" name="Google Shape;1111;p99"/>
          <p:cNvSpPr txBox="1"/>
          <p:nvPr/>
        </p:nvSpPr>
        <p:spPr>
          <a:xfrm>
            <a:off x="298450" y="6229761"/>
            <a:ext cx="4604987" cy="211469"/>
          </a:xfrm>
          <a:prstGeom prst="rect">
            <a:avLst/>
          </a:prstGeom>
          <a:noFill/>
          <a:ln>
            <a:noFill/>
          </a:ln>
        </p:spPr>
        <p:txBody>
          <a:bodyPr spcFirstLastPara="1" wrap="square" lIns="0" tIns="0" rIns="36000" bIns="46800" anchor="b" anchorCtr="1">
            <a:spAutoFit/>
          </a:bodyPr>
          <a:lstStyle/>
          <a:p>
            <a:r>
              <a:rPr lang="en" sz="1067" dirty="0">
                <a:solidFill>
                  <a:srgbClr val="000000"/>
                </a:solidFill>
                <a:latin typeface="Lato"/>
                <a:ea typeface="Lato"/>
                <a:cs typeface="Lato"/>
                <a:sym typeface="Lato"/>
              </a:rPr>
              <a:t>Nanna MG. Circulation: Cardiovascular Quality and Outcomes 2019</a:t>
            </a:r>
            <a:endParaRPr sz="1067" dirty="0">
              <a:latin typeface="Lato"/>
              <a:ea typeface="Lato"/>
              <a:cs typeface="Lato"/>
              <a:sym typeface="Lato"/>
            </a:endParaRPr>
          </a:p>
        </p:txBody>
      </p:sp>
      <p:sp>
        <p:nvSpPr>
          <p:cNvPr id="1112" name="Google Shape;1112;p99"/>
          <p:cNvSpPr txBox="1"/>
          <p:nvPr/>
        </p:nvSpPr>
        <p:spPr>
          <a:xfrm>
            <a:off x="544287" y="6455472"/>
            <a:ext cx="5376400" cy="227200"/>
          </a:xfrm>
          <a:prstGeom prst="rect">
            <a:avLst/>
          </a:prstGeom>
          <a:noFill/>
          <a:ln>
            <a:noFill/>
          </a:ln>
        </p:spPr>
        <p:txBody>
          <a:bodyPr spcFirstLastPara="1" wrap="square" lIns="0" tIns="0" rIns="0" bIns="0" anchor="t" anchorCtr="0">
            <a:noAutofit/>
          </a:bodyPr>
          <a:lstStyle/>
          <a:p>
            <a:r>
              <a:rPr lang="en" sz="1067">
                <a:solidFill>
                  <a:schemeClr val="dk1"/>
                </a:solidFill>
                <a:latin typeface="Lato"/>
                <a:ea typeface="Lato"/>
                <a:cs typeface="Lato"/>
                <a:sym typeface="Lato"/>
              </a:rPr>
              <a:t>Karalis DG. J Clin Lipidol 2016;10(4):833-841.</a:t>
            </a:r>
            <a:endParaRPr sz="1067">
              <a:solidFill>
                <a:schemeClr val="dk1"/>
              </a:solidFill>
              <a:latin typeface="Lato"/>
              <a:ea typeface="Lato"/>
              <a:cs typeface="Lato"/>
              <a:sym typeface="Lato"/>
            </a:endParaRPr>
          </a:p>
        </p:txBody>
      </p:sp>
      <p:grpSp>
        <p:nvGrpSpPr>
          <p:cNvPr id="1114" name="Google Shape;1114;p99"/>
          <p:cNvGrpSpPr/>
          <p:nvPr/>
        </p:nvGrpSpPr>
        <p:grpSpPr>
          <a:xfrm>
            <a:off x="8849911" y="2098034"/>
            <a:ext cx="2710616" cy="1794719"/>
            <a:chOff x="633824" y="2913275"/>
            <a:chExt cx="1905843" cy="1261872"/>
          </a:xfrm>
        </p:grpSpPr>
        <p:pic>
          <p:nvPicPr>
            <p:cNvPr id="1115" name="Google Shape;1115;p99" descr="Deep pink woman icon - Free deep pink woman icons"/>
            <p:cNvPicPr preferRelativeResize="0"/>
            <p:nvPr/>
          </p:nvPicPr>
          <p:blipFill rotWithShape="1">
            <a:blip r:embed="rId3">
              <a:alphaModFix/>
            </a:blip>
            <a:srcRect l="25711" r="25041"/>
            <a:stretch/>
          </p:blipFill>
          <p:spPr>
            <a:xfrm>
              <a:off x="633824" y="2917850"/>
              <a:ext cx="616925" cy="1252725"/>
            </a:xfrm>
            <a:prstGeom prst="rect">
              <a:avLst/>
            </a:prstGeom>
            <a:noFill/>
            <a:ln>
              <a:noFill/>
            </a:ln>
          </p:spPr>
        </p:pic>
        <p:pic>
          <p:nvPicPr>
            <p:cNvPr id="1116" name="Google Shape;1116;p99" descr="Man Icon Clip Art at Clker.com - vector clip art online, royalty free &amp;  public domain"/>
            <p:cNvPicPr preferRelativeResize="0"/>
            <p:nvPr/>
          </p:nvPicPr>
          <p:blipFill rotWithShape="1">
            <a:blip r:embed="rId4">
              <a:alphaModFix/>
            </a:blip>
            <a:srcRect/>
            <a:stretch/>
          </p:blipFill>
          <p:spPr>
            <a:xfrm>
              <a:off x="2005444" y="2913275"/>
              <a:ext cx="534223" cy="1261872"/>
            </a:xfrm>
            <a:prstGeom prst="rect">
              <a:avLst/>
            </a:prstGeom>
            <a:noFill/>
            <a:ln>
              <a:noFill/>
            </a:ln>
          </p:spPr>
        </p:pic>
        <p:sp>
          <p:nvSpPr>
            <p:cNvPr id="1117" name="Google Shape;1117;p99"/>
            <p:cNvSpPr txBox="1"/>
            <p:nvPr/>
          </p:nvSpPr>
          <p:spPr>
            <a:xfrm>
              <a:off x="1218634" y="3220970"/>
              <a:ext cx="802200" cy="606000"/>
            </a:xfrm>
            <a:prstGeom prst="rect">
              <a:avLst/>
            </a:prstGeom>
            <a:noFill/>
            <a:ln>
              <a:noFill/>
            </a:ln>
          </p:spPr>
          <p:txBody>
            <a:bodyPr spcFirstLastPara="1" wrap="square" lIns="121900" tIns="60933" rIns="121900" bIns="60933" anchor="t" anchorCtr="0">
              <a:noAutofit/>
            </a:bodyPr>
            <a:lstStyle/>
            <a:p>
              <a:pPr algn="ctr"/>
              <a:r>
                <a:rPr lang="en" sz="4800">
                  <a:solidFill>
                    <a:srgbClr val="000000"/>
                  </a:solidFill>
                  <a:latin typeface="Lato Black"/>
                  <a:ea typeface="Lato Black"/>
                  <a:cs typeface="Lato Black"/>
                  <a:sym typeface="Lato Black"/>
                </a:rPr>
                <a:t>vs</a:t>
              </a:r>
              <a:endParaRPr sz="4800">
                <a:latin typeface="Lato Black"/>
                <a:ea typeface="Lato Black"/>
                <a:cs typeface="Lato Black"/>
                <a:sym typeface="Lato Black"/>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9037-B4F5-BBFB-CE01-06B606F51F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23215-C3C8-B339-AD61-350CCEB5754A}"/>
              </a:ext>
            </a:extLst>
          </p:cNvPr>
          <p:cNvSpPr>
            <a:spLocks noGrp="1"/>
          </p:cNvSpPr>
          <p:nvPr>
            <p:ph sz="quarter" idx="17"/>
          </p:nvPr>
        </p:nvSpPr>
        <p:spPr>
          <a:xfrm>
            <a:off x="228600" y="2466493"/>
            <a:ext cx="11734800" cy="2314203"/>
          </a:xfrm>
          <a:solidFill>
            <a:schemeClr val="accent1">
              <a:lumMod val="25000"/>
              <a:lumOff val="75000"/>
            </a:schemeClr>
          </a:solidFill>
        </p:spPr>
        <p:txBody>
          <a:bodyPr anchor="ctr">
            <a:normAutofit/>
          </a:bodyPr>
          <a:lstStyle/>
          <a:p>
            <a:pPr marL="0" indent="0" algn="ctr">
              <a:buNone/>
            </a:pPr>
            <a:r>
              <a:rPr lang="en-US" sz="6000" dirty="0">
                <a:latin typeface="Aptos Black" panose="020F0502020204030204" pitchFamily="34" charset="0"/>
              </a:rPr>
              <a:t>Diabetes in Women</a:t>
            </a:r>
          </a:p>
        </p:txBody>
      </p:sp>
    </p:spTree>
    <p:extLst>
      <p:ext uri="{BB962C8B-B14F-4D97-AF65-F5344CB8AC3E}">
        <p14:creationId xmlns:p14="http://schemas.microsoft.com/office/powerpoint/2010/main" val="219622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029" y="-11770"/>
            <a:ext cx="9851942" cy="1143000"/>
          </a:xfrm>
        </p:spPr>
        <p:txBody>
          <a:bodyPr>
            <a:normAutofit fontScale="90000"/>
          </a:bodyPr>
          <a:lstStyle/>
          <a:p>
            <a:r>
              <a:rPr lang="en-US" sz="3200" dirty="0">
                <a:latin typeface="Arial Black" panose="020B0A04020102020204" pitchFamily="34" charset="0"/>
              </a:rPr>
              <a:t>Diabetes Confers Greater Relative Risk of CVD in Women compared to Diabetes in Men</a:t>
            </a:r>
          </a:p>
        </p:txBody>
      </p:sp>
      <p:pic>
        <p:nvPicPr>
          <p:cNvPr id="10" name="Content Placeholder 9"/>
          <p:cNvPicPr>
            <a:picLocks noGrp="1" noChangeAspect="1"/>
          </p:cNvPicPr>
          <p:nvPr>
            <p:ph sz="half" idx="2"/>
          </p:nvPr>
        </p:nvPicPr>
        <p:blipFill>
          <a:blip r:embed="rId2"/>
          <a:stretch>
            <a:fillRect/>
          </a:stretch>
        </p:blipFill>
        <p:spPr>
          <a:xfrm>
            <a:off x="1852546" y="1016329"/>
            <a:ext cx="7707974" cy="5649634"/>
          </a:xfrm>
          <a:prstGeom prst="rect">
            <a:avLst/>
          </a:prstGeom>
        </p:spPr>
      </p:pic>
      <p:sp>
        <p:nvSpPr>
          <p:cNvPr id="9" name="TextBox 8"/>
          <p:cNvSpPr txBox="1"/>
          <p:nvPr/>
        </p:nvSpPr>
        <p:spPr>
          <a:xfrm>
            <a:off x="5199661" y="1246130"/>
            <a:ext cx="4461924" cy="502766"/>
          </a:xfrm>
          <a:prstGeom prst="rect">
            <a:avLst/>
          </a:prstGeom>
          <a:noFill/>
        </p:spPr>
        <p:txBody>
          <a:bodyPr wrap="square" rtlCol="0">
            <a:spAutoFit/>
          </a:bodyPr>
          <a:lstStyle/>
          <a:p>
            <a:r>
              <a:rPr lang="en-US" sz="2667" dirty="0"/>
              <a:t>RR of CVD events by sex</a:t>
            </a:r>
          </a:p>
        </p:txBody>
      </p:sp>
      <p:sp>
        <p:nvSpPr>
          <p:cNvPr id="14" name="TextBox 13"/>
          <p:cNvSpPr txBox="1"/>
          <p:nvPr/>
        </p:nvSpPr>
        <p:spPr>
          <a:xfrm>
            <a:off x="298784" y="6517236"/>
            <a:ext cx="3266535" cy="297454"/>
          </a:xfrm>
          <a:prstGeom prst="rect">
            <a:avLst/>
          </a:prstGeom>
          <a:noFill/>
        </p:spPr>
        <p:txBody>
          <a:bodyPr wrap="none" rtlCol="0">
            <a:spAutoFit/>
          </a:bodyPr>
          <a:lstStyle/>
          <a:p>
            <a:r>
              <a:rPr lang="en-US" sz="1333" dirty="0"/>
              <a:t>Humphries KH.  Front </a:t>
            </a:r>
            <a:r>
              <a:rPr lang="en-US" sz="1333" dirty="0" err="1"/>
              <a:t>Neuroendocrinol</a:t>
            </a:r>
            <a:r>
              <a:rPr lang="en-US" sz="1333" dirty="0"/>
              <a:t> 2019</a:t>
            </a:r>
          </a:p>
        </p:txBody>
      </p:sp>
      <p:sp>
        <p:nvSpPr>
          <p:cNvPr id="8" name="Text Placeholder 5">
            <a:extLst>
              <a:ext uri="{FF2B5EF4-FFF2-40B4-BE49-F238E27FC236}">
                <a16:creationId xmlns:a16="http://schemas.microsoft.com/office/drawing/2014/main" id="{6C5B54D9-2058-4A82-9C34-53D0FBAECE37}"/>
              </a:ext>
            </a:extLst>
          </p:cNvPr>
          <p:cNvSpPr txBox="1">
            <a:spLocks/>
          </p:cNvSpPr>
          <p:nvPr/>
        </p:nvSpPr>
        <p:spPr bwMode="black">
          <a:xfrm>
            <a:off x="979470" y="1208366"/>
            <a:ext cx="5386917" cy="639763"/>
          </a:xfrm>
          <a:prstGeom prst="rect">
            <a:avLst/>
          </a:prstGeom>
        </p:spPr>
        <p:txBody>
          <a:bodyPr vert="horz" lIns="0" tIns="0" rIns="0" bIns="0" rtlCol="0" anchor="b">
            <a:normAutofit/>
          </a:bodyPr>
          <a:lstStyle>
            <a:lvl1pPr marL="0" indent="0" algn="l" defTabSz="342892" rtl="0" eaLnBrk="1" latinLnBrk="0" hangingPunct="1">
              <a:spcBef>
                <a:spcPts val="450"/>
              </a:spcBef>
              <a:buClr>
                <a:srgbClr val="FFA41C"/>
              </a:buClr>
              <a:buFont typeface="Arial"/>
              <a:buNone/>
              <a:defRPr sz="3200" b="1" kern="1200">
                <a:solidFill>
                  <a:schemeClr val="tx1"/>
                </a:solidFill>
                <a:latin typeface="Arial"/>
                <a:ea typeface="+mn-ea"/>
                <a:cs typeface="Arial"/>
              </a:defRPr>
            </a:lvl1pPr>
            <a:lvl2pPr marL="609585" indent="0" algn="l" defTabSz="342892" rtl="0" eaLnBrk="1" latinLnBrk="0" hangingPunct="1">
              <a:spcBef>
                <a:spcPts val="450"/>
              </a:spcBef>
              <a:buClr>
                <a:srgbClr val="FFA41C"/>
              </a:buClr>
              <a:buFont typeface="Arial"/>
              <a:buNone/>
              <a:defRPr sz="2667" b="1" kern="1200">
                <a:solidFill>
                  <a:schemeClr val="tx1"/>
                </a:solidFill>
                <a:latin typeface="Arial"/>
                <a:ea typeface="+mn-ea"/>
                <a:cs typeface="Arial"/>
              </a:defRPr>
            </a:lvl2pPr>
            <a:lvl3pPr marL="1219170" indent="0" algn="l" defTabSz="342892" rtl="0" eaLnBrk="1" latinLnBrk="0" hangingPunct="1">
              <a:spcBef>
                <a:spcPts val="450"/>
              </a:spcBef>
              <a:buClr>
                <a:srgbClr val="FFA41C"/>
              </a:buClr>
              <a:buFont typeface="Arial"/>
              <a:buNone/>
              <a:defRPr sz="2400" b="1" kern="1200">
                <a:solidFill>
                  <a:schemeClr val="tx1"/>
                </a:solidFill>
                <a:latin typeface="Arial"/>
                <a:ea typeface="+mn-ea"/>
                <a:cs typeface="Arial"/>
              </a:defRPr>
            </a:lvl3pPr>
            <a:lvl4pPr marL="1828754" indent="0" algn="l" defTabSz="342892" rtl="0" eaLnBrk="1" latinLnBrk="0" hangingPunct="1">
              <a:spcBef>
                <a:spcPts val="450"/>
              </a:spcBef>
              <a:buClr>
                <a:srgbClr val="FFA41C"/>
              </a:buClr>
              <a:buFont typeface="Arial"/>
              <a:buNone/>
              <a:defRPr sz="2133" b="1" kern="1200">
                <a:solidFill>
                  <a:schemeClr val="tx1"/>
                </a:solidFill>
                <a:latin typeface="Arial"/>
                <a:ea typeface="+mn-ea"/>
                <a:cs typeface="Arial"/>
              </a:defRPr>
            </a:lvl4pPr>
            <a:lvl5pPr marL="2438339" indent="0" algn="l" defTabSz="342892" rtl="0" eaLnBrk="1" latinLnBrk="0" hangingPunct="1">
              <a:spcBef>
                <a:spcPts val="450"/>
              </a:spcBef>
              <a:buClr>
                <a:srgbClr val="FFA41C"/>
              </a:buClr>
              <a:buFont typeface="Arial"/>
              <a:buNone/>
              <a:defRPr sz="2133" b="1" kern="1200">
                <a:solidFill>
                  <a:schemeClr val="tx1"/>
                </a:solidFill>
                <a:latin typeface="Arial"/>
                <a:ea typeface="+mn-ea"/>
                <a:cs typeface="Arial"/>
              </a:defRPr>
            </a:lvl5pPr>
            <a:lvl6pPr marL="3047924" indent="0" algn="l" defTabSz="342892" rtl="0" eaLnBrk="1" latinLnBrk="0" hangingPunct="1">
              <a:spcBef>
                <a:spcPct val="20000"/>
              </a:spcBef>
              <a:buFont typeface="Arial"/>
              <a:buNone/>
              <a:defRPr sz="2133" b="1" kern="1200">
                <a:solidFill>
                  <a:schemeClr val="tx1"/>
                </a:solidFill>
                <a:latin typeface="+mn-lt"/>
                <a:ea typeface="+mn-ea"/>
                <a:cs typeface="+mn-cs"/>
              </a:defRPr>
            </a:lvl6pPr>
            <a:lvl7pPr marL="3657509" indent="0" algn="l" defTabSz="342892" rtl="0" eaLnBrk="1" latinLnBrk="0" hangingPunct="1">
              <a:spcBef>
                <a:spcPct val="20000"/>
              </a:spcBef>
              <a:buFont typeface="Arial"/>
              <a:buNone/>
              <a:defRPr sz="2133" b="1" kern="1200">
                <a:solidFill>
                  <a:schemeClr val="tx1"/>
                </a:solidFill>
                <a:latin typeface="+mn-lt"/>
                <a:ea typeface="+mn-ea"/>
                <a:cs typeface="+mn-cs"/>
              </a:defRPr>
            </a:lvl7pPr>
            <a:lvl8pPr marL="4267093" indent="0" algn="l" defTabSz="342892" rtl="0" eaLnBrk="1" latinLnBrk="0" hangingPunct="1">
              <a:spcBef>
                <a:spcPct val="20000"/>
              </a:spcBef>
              <a:buFont typeface="Arial"/>
              <a:buNone/>
              <a:defRPr sz="2133" b="1" kern="1200">
                <a:solidFill>
                  <a:schemeClr val="tx1"/>
                </a:solidFill>
                <a:latin typeface="+mn-lt"/>
                <a:ea typeface="+mn-ea"/>
                <a:cs typeface="+mn-cs"/>
              </a:defRPr>
            </a:lvl8pPr>
            <a:lvl9pPr marL="4876678" indent="0" algn="l" defTabSz="342892" rtl="0" eaLnBrk="1" latinLnBrk="0" hangingPunct="1">
              <a:spcBef>
                <a:spcPct val="20000"/>
              </a:spcBef>
              <a:buFont typeface="Arial"/>
              <a:buNone/>
              <a:defRPr sz="2133" b="1" kern="1200">
                <a:solidFill>
                  <a:schemeClr val="tx1"/>
                </a:solidFill>
                <a:latin typeface="+mn-lt"/>
                <a:ea typeface="+mn-ea"/>
                <a:cs typeface="+mn-cs"/>
              </a:defRPr>
            </a:lvl9pPr>
          </a:lstStyle>
          <a:p>
            <a:r>
              <a:rPr lang="en-US"/>
              <a:t>Diabetes</a:t>
            </a:r>
            <a:endParaRPr lang="en-US" dirty="0"/>
          </a:p>
        </p:txBody>
      </p:sp>
    </p:spTree>
    <p:extLst>
      <p:ext uri="{BB962C8B-B14F-4D97-AF65-F5344CB8AC3E}">
        <p14:creationId xmlns:p14="http://schemas.microsoft.com/office/powerpoint/2010/main" val="183332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B49BE2-F101-4858-9B1C-A9D5A8ED35FD}"/>
              </a:ext>
            </a:extLst>
          </p:cNvPr>
          <p:cNvSpPr>
            <a:spLocks noGrp="1"/>
          </p:cNvSpPr>
          <p:nvPr>
            <p:ph type="title"/>
          </p:nvPr>
        </p:nvSpPr>
        <p:spPr>
          <a:xfrm>
            <a:off x="917509" y="84753"/>
            <a:ext cx="10185150" cy="986860"/>
          </a:xfrm>
        </p:spPr>
        <p:txBody>
          <a:bodyPr/>
          <a:lstStyle/>
          <a:p>
            <a:r>
              <a:rPr lang="en-US" dirty="0">
                <a:latin typeface="Arial Black" panose="020B0A04020102020204" pitchFamily="34" charset="0"/>
              </a:rPr>
              <a:t>Early menopause associated with increased risk of type 2 diabetes (T2D): the Rotterdam study</a:t>
            </a:r>
          </a:p>
        </p:txBody>
      </p:sp>
      <p:graphicFrame>
        <p:nvGraphicFramePr>
          <p:cNvPr id="4" name="Content Placeholder 3">
            <a:extLst>
              <a:ext uri="{FF2B5EF4-FFF2-40B4-BE49-F238E27FC236}">
                <a16:creationId xmlns:a16="http://schemas.microsoft.com/office/drawing/2014/main" id="{9B40D49A-EC8A-4C01-A819-B203B2F3AF55}"/>
              </a:ext>
            </a:extLst>
          </p:cNvPr>
          <p:cNvGraphicFramePr>
            <a:graphicFrameLocks noGrp="1"/>
          </p:cNvGraphicFramePr>
          <p:nvPr>
            <p:ph idx="4294967295"/>
          </p:nvPr>
        </p:nvGraphicFramePr>
        <p:xfrm>
          <a:off x="411637" y="1847209"/>
          <a:ext cx="10972800" cy="3139440"/>
        </p:xfrm>
        <a:graphic>
          <a:graphicData uri="http://schemas.openxmlformats.org/drawingml/2006/table">
            <a:tbl>
              <a:tblPr firstRow="1" bandRow="1">
                <a:tableStyleId>{F5AB1C69-6EDB-4FF4-983F-18BD219EF322}</a:tableStyleId>
              </a:tblPr>
              <a:tblGrid>
                <a:gridCol w="4923934">
                  <a:extLst>
                    <a:ext uri="{9D8B030D-6E8A-4147-A177-3AD203B41FA5}">
                      <a16:colId xmlns:a16="http://schemas.microsoft.com/office/drawing/2014/main" val="3539789948"/>
                    </a:ext>
                  </a:extLst>
                </a:gridCol>
                <a:gridCol w="2828041">
                  <a:extLst>
                    <a:ext uri="{9D8B030D-6E8A-4147-A177-3AD203B41FA5}">
                      <a16:colId xmlns:a16="http://schemas.microsoft.com/office/drawing/2014/main" val="3880769261"/>
                    </a:ext>
                  </a:extLst>
                </a:gridCol>
                <a:gridCol w="3220825">
                  <a:extLst>
                    <a:ext uri="{9D8B030D-6E8A-4147-A177-3AD203B41FA5}">
                      <a16:colId xmlns:a16="http://schemas.microsoft.com/office/drawing/2014/main" val="3384608587"/>
                    </a:ext>
                  </a:extLst>
                </a:gridCol>
              </a:tblGrid>
              <a:tr h="370840">
                <a:tc>
                  <a:txBody>
                    <a:bodyPr/>
                    <a:lstStyle/>
                    <a:p>
                      <a:r>
                        <a:rPr lang="en-US" sz="2000" dirty="0"/>
                        <a:t>Age at Natural Menopause</a:t>
                      </a:r>
                    </a:p>
                  </a:txBody>
                  <a:tcPr/>
                </a:tc>
                <a:tc>
                  <a:txBody>
                    <a:bodyPr/>
                    <a:lstStyle/>
                    <a:p>
                      <a:r>
                        <a:rPr lang="en-US" sz="2000" dirty="0"/>
                        <a:t>At risk/Incident T2D</a:t>
                      </a:r>
                    </a:p>
                  </a:txBody>
                  <a:tcPr/>
                </a:tc>
                <a:tc>
                  <a:txBody>
                    <a:bodyPr/>
                    <a:lstStyle/>
                    <a:p>
                      <a:pPr algn="ctr"/>
                      <a:r>
                        <a:rPr lang="en-US" sz="2000" dirty="0"/>
                        <a:t>Model 3*</a:t>
                      </a:r>
                    </a:p>
                  </a:txBody>
                  <a:tcPr/>
                </a:tc>
                <a:extLst>
                  <a:ext uri="{0D108BD9-81ED-4DB2-BD59-A6C34878D82A}">
                    <a16:rowId xmlns:a16="http://schemas.microsoft.com/office/drawing/2014/main" val="1914354315"/>
                  </a:ext>
                </a:extLst>
              </a:tr>
              <a:tr h="370840">
                <a:tc>
                  <a:txBody>
                    <a:bodyPr/>
                    <a:lstStyle/>
                    <a:p>
                      <a:r>
                        <a:rPr lang="en-US" sz="2400" dirty="0"/>
                        <a:t>Continuous variable </a:t>
                      </a:r>
                    </a:p>
                  </a:txBody>
                  <a:tcPr/>
                </a:tc>
                <a:tc>
                  <a:txBody>
                    <a:bodyPr/>
                    <a:lstStyle/>
                    <a:p>
                      <a:r>
                        <a:rPr lang="en-US" sz="2400" dirty="0"/>
                        <a:t>3639/348</a:t>
                      </a:r>
                    </a:p>
                  </a:txBody>
                  <a:tcPr/>
                </a:tc>
                <a:tc>
                  <a:txBody>
                    <a:bodyPr/>
                    <a:lstStyle/>
                    <a:p>
                      <a:pPr algn="ctr"/>
                      <a:r>
                        <a:rPr lang="en-US" sz="2400" b="1" dirty="0"/>
                        <a:t>0.96 (0.94, 0.99)</a:t>
                      </a:r>
                    </a:p>
                  </a:txBody>
                  <a:tcPr/>
                </a:tc>
                <a:extLst>
                  <a:ext uri="{0D108BD9-81ED-4DB2-BD59-A6C34878D82A}">
                    <a16:rowId xmlns:a16="http://schemas.microsoft.com/office/drawing/2014/main" val="18765114"/>
                  </a:ext>
                </a:extLst>
              </a:tr>
              <a:tr h="370840">
                <a:tc>
                  <a:txBody>
                    <a:bodyPr/>
                    <a:lstStyle/>
                    <a:p>
                      <a:r>
                        <a:rPr lang="en-US" sz="2400" dirty="0"/>
                        <a:t>Premature menopause (&lt;40 years)</a:t>
                      </a:r>
                    </a:p>
                  </a:txBody>
                  <a:tcPr/>
                </a:tc>
                <a:tc>
                  <a:txBody>
                    <a:bodyPr/>
                    <a:lstStyle/>
                    <a:p>
                      <a:r>
                        <a:rPr lang="en-US" sz="2400" dirty="0"/>
                        <a:t>83/15</a:t>
                      </a:r>
                    </a:p>
                  </a:txBody>
                  <a:tcPr/>
                </a:tc>
                <a:tc>
                  <a:txBody>
                    <a:bodyPr/>
                    <a:lstStyle/>
                    <a:p>
                      <a:pPr algn="ctr"/>
                      <a:r>
                        <a:rPr lang="en-US" sz="2400" b="1" dirty="0"/>
                        <a:t>3.04 (1.46, 6.35)</a:t>
                      </a:r>
                    </a:p>
                  </a:txBody>
                  <a:tcPr/>
                </a:tc>
                <a:extLst>
                  <a:ext uri="{0D108BD9-81ED-4DB2-BD59-A6C34878D82A}">
                    <a16:rowId xmlns:a16="http://schemas.microsoft.com/office/drawing/2014/main" val="1916272519"/>
                  </a:ext>
                </a:extLst>
              </a:tr>
              <a:tr h="370840">
                <a:tc>
                  <a:txBody>
                    <a:bodyPr/>
                    <a:lstStyle/>
                    <a:p>
                      <a:r>
                        <a:rPr lang="en-US" sz="2400" dirty="0"/>
                        <a:t>Early menopause (40-45 years)</a:t>
                      </a:r>
                    </a:p>
                  </a:txBody>
                  <a:tcPr/>
                </a:tc>
                <a:tc>
                  <a:txBody>
                    <a:bodyPr/>
                    <a:lstStyle/>
                    <a:p>
                      <a:r>
                        <a:rPr lang="en-US" sz="2400" dirty="0"/>
                        <a:t>298/39</a:t>
                      </a:r>
                    </a:p>
                  </a:txBody>
                  <a:tcPr/>
                </a:tc>
                <a:tc>
                  <a:txBody>
                    <a:bodyPr/>
                    <a:lstStyle/>
                    <a:p>
                      <a:pPr algn="ctr"/>
                      <a:r>
                        <a:rPr lang="en-US" sz="2400" b="1" dirty="0"/>
                        <a:t>2.10 (1.16, 3.98)</a:t>
                      </a:r>
                    </a:p>
                  </a:txBody>
                  <a:tcPr/>
                </a:tc>
                <a:extLst>
                  <a:ext uri="{0D108BD9-81ED-4DB2-BD59-A6C34878D82A}">
                    <a16:rowId xmlns:a16="http://schemas.microsoft.com/office/drawing/2014/main" val="1233315733"/>
                  </a:ext>
                </a:extLst>
              </a:tr>
              <a:tr h="370840">
                <a:tc>
                  <a:txBody>
                    <a:bodyPr/>
                    <a:lstStyle/>
                    <a:p>
                      <a:r>
                        <a:rPr lang="en-US" sz="2400" dirty="0"/>
                        <a:t>Normal menopause (45-55 years)</a:t>
                      </a:r>
                    </a:p>
                  </a:txBody>
                  <a:tcPr/>
                </a:tc>
                <a:tc>
                  <a:txBody>
                    <a:bodyPr/>
                    <a:lstStyle/>
                    <a:p>
                      <a:r>
                        <a:rPr lang="en-US" sz="2400" dirty="0"/>
                        <a:t>3015/280</a:t>
                      </a:r>
                    </a:p>
                  </a:txBody>
                  <a:tcPr/>
                </a:tc>
                <a:tc>
                  <a:txBody>
                    <a:bodyPr/>
                    <a:lstStyle/>
                    <a:p>
                      <a:pPr algn="ctr"/>
                      <a:r>
                        <a:rPr lang="en-US" sz="2400" dirty="0"/>
                        <a:t>1.59 (0.93, 2.74)</a:t>
                      </a:r>
                    </a:p>
                  </a:txBody>
                  <a:tcPr/>
                </a:tc>
                <a:extLst>
                  <a:ext uri="{0D108BD9-81ED-4DB2-BD59-A6C34878D82A}">
                    <a16:rowId xmlns:a16="http://schemas.microsoft.com/office/drawing/2014/main" val="2040089934"/>
                  </a:ext>
                </a:extLst>
              </a:tr>
              <a:tr h="370840">
                <a:tc>
                  <a:txBody>
                    <a:bodyPr/>
                    <a:lstStyle/>
                    <a:p>
                      <a:r>
                        <a:rPr lang="en-US" sz="2400" dirty="0"/>
                        <a:t>Late menopause (&gt;55 years)</a:t>
                      </a:r>
                    </a:p>
                  </a:txBody>
                  <a:tcPr/>
                </a:tc>
                <a:tc>
                  <a:txBody>
                    <a:bodyPr/>
                    <a:lstStyle/>
                    <a:p>
                      <a:r>
                        <a:rPr lang="en-US" sz="2400" dirty="0"/>
                        <a:t>243/14</a:t>
                      </a:r>
                    </a:p>
                  </a:txBody>
                  <a:tcPr/>
                </a:tc>
                <a:tc>
                  <a:txBody>
                    <a:bodyPr/>
                    <a:lstStyle/>
                    <a:p>
                      <a:pPr algn="ctr"/>
                      <a:r>
                        <a:rPr lang="en-US" sz="2400" dirty="0"/>
                        <a:t>Reference</a:t>
                      </a:r>
                    </a:p>
                  </a:txBody>
                  <a:tcPr/>
                </a:tc>
                <a:extLst>
                  <a:ext uri="{0D108BD9-81ED-4DB2-BD59-A6C34878D82A}">
                    <a16:rowId xmlns:a16="http://schemas.microsoft.com/office/drawing/2014/main" val="1203731434"/>
                  </a:ext>
                </a:extLst>
              </a:tr>
              <a:tr h="370840">
                <a:tc>
                  <a:txBody>
                    <a:bodyPr/>
                    <a:lstStyle/>
                    <a:p>
                      <a:r>
                        <a:rPr lang="en-US" sz="2400" dirty="0"/>
                        <a:t>P-trend</a:t>
                      </a:r>
                    </a:p>
                  </a:txBody>
                  <a:tcPr/>
                </a:tc>
                <a:tc>
                  <a:txBody>
                    <a:bodyPr/>
                    <a:lstStyle/>
                    <a:p>
                      <a:r>
                        <a:rPr lang="en-US" sz="2400" dirty="0"/>
                        <a:t>3639/348</a:t>
                      </a:r>
                    </a:p>
                  </a:txBody>
                  <a:tcPr/>
                </a:tc>
                <a:tc>
                  <a:txBody>
                    <a:bodyPr/>
                    <a:lstStyle/>
                    <a:p>
                      <a:pPr algn="ctr"/>
                      <a:r>
                        <a:rPr lang="en-US" sz="2400" dirty="0"/>
                        <a:t>0.001</a:t>
                      </a:r>
                    </a:p>
                  </a:txBody>
                  <a:tcPr/>
                </a:tc>
                <a:extLst>
                  <a:ext uri="{0D108BD9-81ED-4DB2-BD59-A6C34878D82A}">
                    <a16:rowId xmlns:a16="http://schemas.microsoft.com/office/drawing/2014/main" val="1991435652"/>
                  </a:ext>
                </a:extLst>
              </a:tr>
            </a:tbl>
          </a:graphicData>
        </a:graphic>
      </p:graphicFrame>
      <p:sp>
        <p:nvSpPr>
          <p:cNvPr id="6" name="TextBox 5">
            <a:extLst>
              <a:ext uri="{FF2B5EF4-FFF2-40B4-BE49-F238E27FC236}">
                <a16:creationId xmlns:a16="http://schemas.microsoft.com/office/drawing/2014/main" id="{E0690142-63CE-46ED-90C3-8C04C84896FA}"/>
              </a:ext>
            </a:extLst>
          </p:cNvPr>
          <p:cNvSpPr txBox="1"/>
          <p:nvPr/>
        </p:nvSpPr>
        <p:spPr>
          <a:xfrm>
            <a:off x="609599" y="1233791"/>
            <a:ext cx="9991136" cy="335914"/>
          </a:xfrm>
          <a:prstGeom prst="rect">
            <a:avLst/>
          </a:prstGeom>
          <a:noFill/>
        </p:spPr>
        <p:txBody>
          <a:bodyPr wrap="square" lIns="0" tIns="0" rIns="0" bIns="0" rtlCol="0">
            <a:noAutofit/>
          </a:bodyPr>
          <a:lstStyle/>
          <a:p>
            <a:r>
              <a:rPr lang="en-US" sz="1400" b="1" dirty="0">
                <a:latin typeface="Arial"/>
                <a:cs typeface="Arial"/>
              </a:rPr>
              <a:t>Association of age at natural menopause with risk of T2D over 9 years follow-up in post-menopausal women with natural menopause from the Rotterdam study (n=3639)</a:t>
            </a:r>
          </a:p>
        </p:txBody>
      </p:sp>
      <p:sp>
        <p:nvSpPr>
          <p:cNvPr id="7" name="Rectangle 6">
            <a:extLst>
              <a:ext uri="{FF2B5EF4-FFF2-40B4-BE49-F238E27FC236}">
                <a16:creationId xmlns:a16="http://schemas.microsoft.com/office/drawing/2014/main" id="{6A6435D3-BDA3-4559-A3B6-7E563E15356F}"/>
              </a:ext>
            </a:extLst>
          </p:cNvPr>
          <p:cNvSpPr/>
          <p:nvPr/>
        </p:nvSpPr>
        <p:spPr>
          <a:xfrm>
            <a:off x="411637" y="5264154"/>
            <a:ext cx="10878532" cy="1015663"/>
          </a:xfrm>
          <a:prstGeom prst="rect">
            <a:avLst/>
          </a:prstGeom>
        </p:spPr>
        <p:txBody>
          <a:bodyPr wrap="square">
            <a:spAutoFit/>
          </a:bodyPr>
          <a:lstStyle/>
          <a:p>
            <a:r>
              <a:rPr lang="en-US" sz="1200" dirty="0"/>
              <a:t>Model 1 included age at natural menopause (continuous or in categories), age (continuous), RSI, RSII and RSIII, hormone replacement therapy (yes vs no), age at menarche (continuous), number of pregnancies of at least 6 months’ duration (continuous). Model 2 included all variables in Model 1 and BMI (continuous), glucose (continuous) and insulin (continuous). Model 3 included all variables of model 2 and TC (continuous), use of lipid-lowering medication (yes vs no), systolic BP (continuous), antihypertensive medications (yes vs no), alcohol intake (continuous), smoking (current vs former/ never), education level (low, intermediate and high), prevalent CVD (present vs not present), physical activity (continuous) and CRP level (continuous)</a:t>
            </a:r>
          </a:p>
        </p:txBody>
      </p:sp>
      <p:sp>
        <p:nvSpPr>
          <p:cNvPr id="8" name="Rectangle 7">
            <a:extLst>
              <a:ext uri="{FF2B5EF4-FFF2-40B4-BE49-F238E27FC236}">
                <a16:creationId xmlns:a16="http://schemas.microsoft.com/office/drawing/2014/main" id="{49BDF90B-CD2F-4F5C-9C84-8130E199053B}"/>
              </a:ext>
            </a:extLst>
          </p:cNvPr>
          <p:cNvSpPr/>
          <p:nvPr/>
        </p:nvSpPr>
        <p:spPr>
          <a:xfrm>
            <a:off x="411636" y="6349506"/>
            <a:ext cx="11368725" cy="307777"/>
          </a:xfrm>
          <a:prstGeom prst="rect">
            <a:avLst/>
          </a:prstGeom>
        </p:spPr>
        <p:txBody>
          <a:bodyPr wrap="square">
            <a:spAutoFit/>
          </a:bodyPr>
          <a:lstStyle/>
          <a:p>
            <a:r>
              <a:rPr lang="en-US" sz="1400" dirty="0" err="1"/>
              <a:t>Muka</a:t>
            </a:r>
            <a:r>
              <a:rPr lang="en-US" sz="1400" dirty="0"/>
              <a:t> T et al. </a:t>
            </a:r>
            <a:r>
              <a:rPr lang="en-US" sz="1400" dirty="0" err="1"/>
              <a:t>Diabetologia</a:t>
            </a:r>
            <a:r>
              <a:rPr lang="en-US" sz="1400" dirty="0"/>
              <a:t> (2017) 60:1951–1960</a:t>
            </a:r>
          </a:p>
        </p:txBody>
      </p:sp>
    </p:spTree>
    <p:extLst>
      <p:ext uri="{BB962C8B-B14F-4D97-AF65-F5344CB8AC3E}">
        <p14:creationId xmlns:p14="http://schemas.microsoft.com/office/powerpoint/2010/main" val="100827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B773-4A36-41D5-8980-289DB151D367}"/>
              </a:ext>
            </a:extLst>
          </p:cNvPr>
          <p:cNvSpPr>
            <a:spLocks noGrp="1"/>
          </p:cNvSpPr>
          <p:nvPr>
            <p:ph type="title"/>
          </p:nvPr>
        </p:nvSpPr>
        <p:spPr>
          <a:xfrm>
            <a:off x="920613" y="0"/>
            <a:ext cx="11271387" cy="1037058"/>
          </a:xfrm>
        </p:spPr>
        <p:txBody>
          <a:bodyPr>
            <a:noAutofit/>
          </a:bodyPr>
          <a:lstStyle/>
          <a:p>
            <a:r>
              <a:rPr lang="en-US" sz="2000" i="0" dirty="0">
                <a:solidFill>
                  <a:schemeClr val="bg1"/>
                </a:solidFill>
                <a:effectLst/>
                <a:latin typeface="Arial Black" panose="020B0A04020102020204" pitchFamily="34" charset="0"/>
              </a:rPr>
              <a:t>Effect of SGLT2i compared to control on the risk for the primary composite cardiorenal endpoint in men (A) and women (B).</a:t>
            </a:r>
            <a:endParaRPr lang="en-US" sz="2000" dirty="0">
              <a:solidFill>
                <a:schemeClr val="bg1"/>
              </a:solidFill>
              <a:latin typeface="Arial Black" panose="020B0A04020102020204" pitchFamily="34" charset="0"/>
            </a:endParaRPr>
          </a:p>
        </p:txBody>
      </p:sp>
      <p:pic>
        <p:nvPicPr>
          <p:cNvPr id="1026" name="Picture 2" descr="Effect of sodium-glucose cotransporter-2 inhibitors compared to control on the risk for the primary composite cardiorenal endpoint in men (A) and women (B).">
            <a:extLst>
              <a:ext uri="{FF2B5EF4-FFF2-40B4-BE49-F238E27FC236}">
                <a16:creationId xmlns:a16="http://schemas.microsoft.com/office/drawing/2014/main" id="{59CC93A8-A5D1-471F-B5F3-FB043349CD4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2548" y="1138598"/>
            <a:ext cx="11321143" cy="4659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A34195-D1D4-41A3-B6D5-DCCEAB2E1BB3}"/>
              </a:ext>
            </a:extLst>
          </p:cNvPr>
          <p:cNvSpPr txBox="1"/>
          <p:nvPr/>
        </p:nvSpPr>
        <p:spPr>
          <a:xfrm>
            <a:off x="677174" y="6425726"/>
            <a:ext cx="8327571" cy="276999"/>
          </a:xfrm>
          <a:prstGeom prst="rect">
            <a:avLst/>
          </a:prstGeom>
          <a:noFill/>
        </p:spPr>
        <p:txBody>
          <a:bodyPr wrap="square">
            <a:spAutoFit/>
          </a:bodyPr>
          <a:lstStyle/>
          <a:p>
            <a:pPr marL="0" lvl="0" indent="0" eaLnBrk="1" hangingPunct="1">
              <a:spcBef>
                <a:spcPct val="0"/>
              </a:spcBef>
              <a:spcAft>
                <a:spcPts val="600"/>
              </a:spcAft>
              <a:buNone/>
            </a:pPr>
            <a:r>
              <a:rPr lang="en-US" altLang="en-US" sz="1200" dirty="0">
                <a:solidFill>
                  <a:srgbClr val="333333"/>
                </a:solidFill>
              </a:rPr>
              <a:t>Pruett JE et al. J. </a:t>
            </a:r>
            <a:r>
              <a:rPr lang="en-US" altLang="en-US" sz="1200" dirty="0" err="1">
                <a:solidFill>
                  <a:srgbClr val="333333"/>
                </a:solidFill>
              </a:rPr>
              <a:t>Endocr</a:t>
            </a:r>
            <a:r>
              <a:rPr lang="en-US" altLang="en-US" sz="1200" dirty="0">
                <a:solidFill>
                  <a:srgbClr val="333333"/>
                </a:solidFill>
              </a:rPr>
              <a:t>. Soc. 2023; vol 7, Issue 2, bvac191, </a:t>
            </a:r>
            <a:r>
              <a:rPr lang="en-US" altLang="en-US" sz="1200" dirty="0">
                <a:solidFill>
                  <a:srgbClr val="333333"/>
                </a:solidFill>
                <a:hlinkClick r:id="rId3"/>
              </a:rPr>
              <a:t>https://doi.org/10.1210/jendso/bvac191</a:t>
            </a:r>
            <a:endParaRPr lang="en-US" altLang="en-US" sz="1200" dirty="0">
              <a:solidFill>
                <a:srgbClr val="333333"/>
              </a:solidFill>
            </a:endParaRPr>
          </a:p>
        </p:txBody>
      </p:sp>
      <p:sp>
        <p:nvSpPr>
          <p:cNvPr id="7" name="TextBox 6">
            <a:extLst>
              <a:ext uri="{FF2B5EF4-FFF2-40B4-BE49-F238E27FC236}">
                <a16:creationId xmlns:a16="http://schemas.microsoft.com/office/drawing/2014/main" id="{52215FBD-0C37-4B34-B6B0-BBD6D9B5D47F}"/>
              </a:ext>
            </a:extLst>
          </p:cNvPr>
          <p:cNvSpPr txBox="1"/>
          <p:nvPr/>
        </p:nvSpPr>
        <p:spPr>
          <a:xfrm>
            <a:off x="367100" y="5798250"/>
            <a:ext cx="10607040" cy="461665"/>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en-US" sz="1200" dirty="0">
                <a:solidFill>
                  <a:srgbClr val="2A2A2A"/>
                </a:solidFill>
                <a:latin typeface="Arial" panose="020B0604020202020204" pitchFamily="34" charset="0"/>
                <a:cs typeface="Arial" panose="020B0604020202020204" pitchFamily="34" charset="0"/>
              </a:rPr>
              <a:t>U</a:t>
            </a:r>
            <a:r>
              <a:rPr lang="en-US" sz="1200" b="0" i="0" dirty="0">
                <a:solidFill>
                  <a:srgbClr val="2A2A2A"/>
                </a:solidFill>
                <a:effectLst/>
                <a:latin typeface="Arial" panose="020B0604020202020204" pitchFamily="34" charset="0"/>
                <a:cs typeface="Arial" panose="020B0604020202020204" pitchFamily="34" charset="0"/>
              </a:rPr>
              <a:t>pdated meta-analysis suggests that women and men experience similar cardiorenal benefit in response to SGLT2 inhibition. </a:t>
            </a:r>
          </a:p>
          <a:p>
            <a:pPr marL="285750" indent="-285750">
              <a:buFont typeface="Arial" panose="020B0604020202020204" pitchFamily="34" charset="0"/>
              <a:buChar char="•"/>
            </a:pPr>
            <a:r>
              <a:rPr lang="en-US" sz="1200" b="0" i="0" dirty="0">
                <a:solidFill>
                  <a:srgbClr val="2A2A2A"/>
                </a:solidFill>
                <a:effectLst/>
                <a:latin typeface="Arial" panose="020B0604020202020204" pitchFamily="34" charset="0"/>
                <a:cs typeface="Arial" panose="020B0604020202020204" pitchFamily="34" charset="0"/>
              </a:rPr>
              <a:t>These findings strongly suggest that SGLT2 inhibition therapy should be considered in patients with high risk for </a:t>
            </a:r>
            <a:r>
              <a:rPr lang="en-US" sz="1200" dirty="0">
                <a:solidFill>
                  <a:srgbClr val="2A2A2A"/>
                </a:solidFill>
                <a:latin typeface="Arial" panose="020B0604020202020204" pitchFamily="34" charset="0"/>
                <a:cs typeface="Arial" panose="020B0604020202020204" pitchFamily="34" charset="0"/>
              </a:rPr>
              <a:t>CVD</a:t>
            </a:r>
            <a:r>
              <a:rPr lang="en-US" sz="1200" b="0" i="0" dirty="0">
                <a:solidFill>
                  <a:srgbClr val="2A2A2A"/>
                </a:solidFill>
                <a:effectLst/>
                <a:latin typeface="Arial" panose="020B0604020202020204" pitchFamily="34" charset="0"/>
                <a:cs typeface="Arial" panose="020B0604020202020204" pitchFamily="34" charset="0"/>
              </a:rPr>
              <a:t> irrespective of the patient sex.</a:t>
            </a:r>
            <a:endParaRPr lang="en-US"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B03CE00-596F-483B-BB56-8EA57B0744FE}"/>
              </a:ext>
            </a:extLst>
          </p:cNvPr>
          <p:cNvPicPr>
            <a:picLocks noChangeAspect="1"/>
          </p:cNvPicPr>
          <p:nvPr/>
        </p:nvPicPr>
        <p:blipFill>
          <a:blip r:embed="rId4"/>
          <a:stretch>
            <a:fillRect/>
          </a:stretch>
        </p:blipFill>
        <p:spPr>
          <a:xfrm>
            <a:off x="1596662" y="1126629"/>
            <a:ext cx="1102995" cy="1112902"/>
          </a:xfrm>
          <a:prstGeom prst="rect">
            <a:avLst/>
          </a:prstGeom>
        </p:spPr>
      </p:pic>
      <p:pic>
        <p:nvPicPr>
          <p:cNvPr id="10" name="Picture 9">
            <a:extLst>
              <a:ext uri="{FF2B5EF4-FFF2-40B4-BE49-F238E27FC236}">
                <a16:creationId xmlns:a16="http://schemas.microsoft.com/office/drawing/2014/main" id="{1BDEE703-5914-4286-94AE-FD363597846E}"/>
              </a:ext>
            </a:extLst>
          </p:cNvPr>
          <p:cNvPicPr>
            <a:picLocks noChangeAspect="1"/>
          </p:cNvPicPr>
          <p:nvPr/>
        </p:nvPicPr>
        <p:blipFill>
          <a:blip r:embed="rId5"/>
          <a:stretch>
            <a:fillRect/>
          </a:stretch>
        </p:blipFill>
        <p:spPr>
          <a:xfrm>
            <a:off x="7418614" y="1150567"/>
            <a:ext cx="950323" cy="1262572"/>
          </a:xfrm>
          <a:prstGeom prst="rect">
            <a:avLst/>
          </a:prstGeom>
        </p:spPr>
      </p:pic>
      <p:sp>
        <p:nvSpPr>
          <p:cNvPr id="9" name="Arrow: Down 8">
            <a:extLst>
              <a:ext uri="{FF2B5EF4-FFF2-40B4-BE49-F238E27FC236}">
                <a16:creationId xmlns:a16="http://schemas.microsoft.com/office/drawing/2014/main" id="{05CD42AF-BBAE-40D7-AA89-F224732E4719}"/>
              </a:ext>
            </a:extLst>
          </p:cNvPr>
          <p:cNvSpPr/>
          <p:nvPr/>
        </p:nvSpPr>
        <p:spPr>
          <a:xfrm>
            <a:off x="10418522" y="4436490"/>
            <a:ext cx="375920" cy="734770"/>
          </a:xfrm>
          <a:prstGeom prst="downArrow">
            <a:avLst/>
          </a:prstGeom>
          <a:solidFill>
            <a:srgbClr val="F660E1"/>
          </a:solidFill>
          <a:ln w="9525" cap="flat" cmpd="sng" algn="ctr">
            <a:noFill/>
            <a:prstDash val="solid"/>
          </a:ln>
          <a:effectLst/>
        </p:spPr>
        <p:txBody>
          <a:bodyPr rtlCol="0" anchor="ctr"/>
          <a:lstStyle/>
          <a:p>
            <a:pPr algn="ctr" defTabSz="914400"/>
            <a:endParaRPr lang="en-US" kern="0">
              <a:solidFill>
                <a:prstClr val="white"/>
              </a:solidFill>
              <a:latin typeface="Calibri"/>
            </a:endParaRPr>
          </a:p>
        </p:txBody>
      </p:sp>
      <p:sp>
        <p:nvSpPr>
          <p:cNvPr id="11" name="TextBox 10">
            <a:extLst>
              <a:ext uri="{FF2B5EF4-FFF2-40B4-BE49-F238E27FC236}">
                <a16:creationId xmlns:a16="http://schemas.microsoft.com/office/drawing/2014/main" id="{1EC05115-215C-4AFC-B622-45D86882AFC1}"/>
              </a:ext>
            </a:extLst>
          </p:cNvPr>
          <p:cNvSpPr txBox="1"/>
          <p:nvPr/>
        </p:nvSpPr>
        <p:spPr>
          <a:xfrm>
            <a:off x="10890735" y="4421803"/>
            <a:ext cx="914400" cy="749457"/>
          </a:xfrm>
          <a:prstGeom prst="rect">
            <a:avLst/>
          </a:prstGeom>
          <a:noFill/>
        </p:spPr>
        <p:txBody>
          <a:bodyPr wrap="none" lIns="0" tIns="0" rIns="0" bIns="0" rtlCol="0">
            <a:noAutofit/>
          </a:bodyPr>
          <a:lstStyle/>
          <a:p>
            <a:r>
              <a:rPr lang="en-US" sz="4000" b="1" dirty="0">
                <a:solidFill>
                  <a:srgbClr val="F660E1"/>
                </a:solidFill>
                <a:latin typeface="Arial"/>
                <a:cs typeface="Arial"/>
              </a:rPr>
              <a:t>22%</a:t>
            </a:r>
          </a:p>
        </p:txBody>
      </p:sp>
      <p:sp>
        <p:nvSpPr>
          <p:cNvPr id="12" name="Arrow: Down 11">
            <a:extLst>
              <a:ext uri="{FF2B5EF4-FFF2-40B4-BE49-F238E27FC236}">
                <a16:creationId xmlns:a16="http://schemas.microsoft.com/office/drawing/2014/main" id="{960E9EF6-B4D2-476E-8D09-60413DF2C363}"/>
              </a:ext>
            </a:extLst>
          </p:cNvPr>
          <p:cNvSpPr/>
          <p:nvPr/>
        </p:nvSpPr>
        <p:spPr>
          <a:xfrm>
            <a:off x="4478464" y="4409788"/>
            <a:ext cx="375920" cy="734770"/>
          </a:xfrm>
          <a:prstGeom prst="downArrow">
            <a:avLst/>
          </a:prstGeom>
          <a:solidFill>
            <a:srgbClr val="00B0F0"/>
          </a:solidFill>
          <a:ln w="9525" cap="flat" cmpd="sng" algn="ctr">
            <a:noFill/>
            <a:prstDash val="solid"/>
          </a:ln>
          <a:effectLst/>
        </p:spPr>
        <p:txBody>
          <a:bodyPr rtlCol="0" anchor="ctr"/>
          <a:lstStyle/>
          <a:p>
            <a:pPr algn="ctr" defTabSz="914400"/>
            <a:endParaRPr lang="en-US" kern="0">
              <a:solidFill>
                <a:prstClr val="white"/>
              </a:solidFill>
              <a:latin typeface="Calibri"/>
            </a:endParaRPr>
          </a:p>
        </p:txBody>
      </p:sp>
      <p:sp>
        <p:nvSpPr>
          <p:cNvPr id="13" name="TextBox 12">
            <a:extLst>
              <a:ext uri="{FF2B5EF4-FFF2-40B4-BE49-F238E27FC236}">
                <a16:creationId xmlns:a16="http://schemas.microsoft.com/office/drawing/2014/main" id="{3337A085-A1D5-44B3-B8BF-A755ED965033}"/>
              </a:ext>
            </a:extLst>
          </p:cNvPr>
          <p:cNvSpPr txBox="1"/>
          <p:nvPr/>
        </p:nvSpPr>
        <p:spPr>
          <a:xfrm>
            <a:off x="4948833" y="4376314"/>
            <a:ext cx="914400" cy="749457"/>
          </a:xfrm>
          <a:prstGeom prst="rect">
            <a:avLst/>
          </a:prstGeom>
          <a:noFill/>
        </p:spPr>
        <p:txBody>
          <a:bodyPr wrap="none" lIns="0" tIns="0" rIns="0" bIns="0" rtlCol="0">
            <a:noAutofit/>
          </a:bodyPr>
          <a:lstStyle/>
          <a:p>
            <a:r>
              <a:rPr lang="en-US" sz="4000" b="1" dirty="0">
                <a:solidFill>
                  <a:srgbClr val="0DBADD"/>
                </a:solidFill>
                <a:latin typeface="Arial"/>
                <a:cs typeface="Arial"/>
              </a:rPr>
              <a:t>21%</a:t>
            </a:r>
          </a:p>
        </p:txBody>
      </p:sp>
    </p:spTree>
    <p:extLst>
      <p:ext uri="{BB962C8B-B14F-4D97-AF65-F5344CB8AC3E}">
        <p14:creationId xmlns:p14="http://schemas.microsoft.com/office/powerpoint/2010/main" val="404408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3699-A29F-47DD-AE2D-266165CFFE08}"/>
              </a:ext>
            </a:extLst>
          </p:cNvPr>
          <p:cNvSpPr>
            <a:spLocks noGrp="1"/>
          </p:cNvSpPr>
          <p:nvPr>
            <p:ph type="title"/>
          </p:nvPr>
        </p:nvSpPr>
        <p:spPr>
          <a:xfrm>
            <a:off x="895739" y="0"/>
            <a:ext cx="10832847" cy="1037058"/>
          </a:xfrm>
        </p:spPr>
        <p:txBody>
          <a:bodyPr/>
          <a:lstStyle/>
          <a:p>
            <a:r>
              <a:rPr lang="en-US" dirty="0">
                <a:solidFill>
                  <a:schemeClr val="bg1"/>
                </a:solidFill>
              </a:rPr>
              <a:t>GLP1-RA in Women with T2D: Meta-analysis</a:t>
            </a:r>
          </a:p>
        </p:txBody>
      </p:sp>
      <p:sp>
        <p:nvSpPr>
          <p:cNvPr id="4" name="Content Placeholder 3">
            <a:extLst>
              <a:ext uri="{FF2B5EF4-FFF2-40B4-BE49-F238E27FC236}">
                <a16:creationId xmlns:a16="http://schemas.microsoft.com/office/drawing/2014/main" id="{14628ED2-ABBE-4EB3-9247-F4267124BEEE}"/>
              </a:ext>
            </a:extLst>
          </p:cNvPr>
          <p:cNvSpPr>
            <a:spLocks noGrp="1"/>
          </p:cNvSpPr>
          <p:nvPr>
            <p:ph type="body" sz="quarter" idx="13"/>
          </p:nvPr>
        </p:nvSpPr>
        <p:spPr>
          <a:xfrm>
            <a:off x="6580366" y="1468370"/>
            <a:ext cx="5148220" cy="4051887"/>
          </a:xfrm>
        </p:spPr>
        <p:txBody>
          <a:bodyPr/>
          <a:lstStyle/>
          <a:p>
            <a:r>
              <a:rPr lang="en-US" dirty="0"/>
              <a:t>The meta-analysis of seven CVOTs conducted with GLP-1RAs in T2D (N = 56,004) demonstrated a significant reduction in MACE in both sex compared to placebo</a:t>
            </a:r>
          </a:p>
          <a:p>
            <a:pPr lvl="1"/>
            <a:r>
              <a:rPr lang="en-US" dirty="0"/>
              <a:t>Men - HR, 0.88; 95% CI, 0.82 to 0.93; P &lt; 0.0001</a:t>
            </a:r>
          </a:p>
          <a:p>
            <a:pPr lvl="1"/>
            <a:r>
              <a:rPr lang="en-US" dirty="0">
                <a:highlight>
                  <a:srgbClr val="FFFF00"/>
                </a:highlight>
              </a:rPr>
              <a:t>Women - HR, 0.88; 95% CI, 0.79 to 0.99; P = 0.03)</a:t>
            </a:r>
          </a:p>
        </p:txBody>
      </p:sp>
      <p:pic>
        <p:nvPicPr>
          <p:cNvPr id="5" name="Content Placeholder 4">
            <a:extLst>
              <a:ext uri="{FF2B5EF4-FFF2-40B4-BE49-F238E27FC236}">
                <a16:creationId xmlns:a16="http://schemas.microsoft.com/office/drawing/2014/main" id="{B57E9C4B-9B7D-4B76-94C8-BF397C2CF4B1}"/>
              </a:ext>
            </a:extLst>
          </p:cNvPr>
          <p:cNvPicPr>
            <a:picLocks noGrp="1" noChangeAspect="1"/>
          </p:cNvPicPr>
          <p:nvPr>
            <p:ph sz="half" idx="4294967295"/>
          </p:nvPr>
        </p:nvPicPr>
        <p:blipFill>
          <a:blip r:embed="rId2"/>
          <a:stretch>
            <a:fillRect/>
          </a:stretch>
        </p:blipFill>
        <p:spPr>
          <a:xfrm>
            <a:off x="182629" y="1146084"/>
            <a:ext cx="5910263" cy="2701925"/>
          </a:xfrm>
          <a:prstGeom prst="rect">
            <a:avLst/>
          </a:prstGeom>
        </p:spPr>
      </p:pic>
      <p:pic>
        <p:nvPicPr>
          <p:cNvPr id="6" name="Picture 5">
            <a:extLst>
              <a:ext uri="{FF2B5EF4-FFF2-40B4-BE49-F238E27FC236}">
                <a16:creationId xmlns:a16="http://schemas.microsoft.com/office/drawing/2014/main" id="{430C7B3D-BDBA-4E21-BB63-FE92BD2F88D2}"/>
              </a:ext>
            </a:extLst>
          </p:cNvPr>
          <p:cNvPicPr>
            <a:picLocks noChangeAspect="1"/>
          </p:cNvPicPr>
          <p:nvPr/>
        </p:nvPicPr>
        <p:blipFill>
          <a:blip r:embed="rId3"/>
          <a:stretch>
            <a:fillRect/>
          </a:stretch>
        </p:blipFill>
        <p:spPr>
          <a:xfrm>
            <a:off x="260425" y="3957035"/>
            <a:ext cx="5910593" cy="2761285"/>
          </a:xfrm>
          <a:prstGeom prst="rect">
            <a:avLst/>
          </a:prstGeom>
        </p:spPr>
      </p:pic>
      <p:sp>
        <p:nvSpPr>
          <p:cNvPr id="7" name="TextBox 6">
            <a:extLst>
              <a:ext uri="{FF2B5EF4-FFF2-40B4-BE49-F238E27FC236}">
                <a16:creationId xmlns:a16="http://schemas.microsoft.com/office/drawing/2014/main" id="{DC21BA4F-38BD-4F68-AB9D-4B389A993E78}"/>
              </a:ext>
            </a:extLst>
          </p:cNvPr>
          <p:cNvSpPr txBox="1"/>
          <p:nvPr/>
        </p:nvSpPr>
        <p:spPr>
          <a:xfrm>
            <a:off x="7459038" y="5436299"/>
            <a:ext cx="4623371" cy="914400"/>
          </a:xfrm>
          <a:prstGeom prst="rect">
            <a:avLst/>
          </a:prstGeom>
          <a:noFill/>
        </p:spPr>
        <p:txBody>
          <a:bodyPr wrap="square" lIns="0" tIns="0" rIns="0" bIns="0" rtlCol="0">
            <a:noAutofit/>
          </a:bodyPr>
          <a:lstStyle/>
          <a:p>
            <a:r>
              <a:rPr lang="en-US" sz="1200" dirty="0"/>
              <a:t>Singh AK and Singh R. </a:t>
            </a:r>
            <a:r>
              <a:rPr lang="en-US" sz="1200" i="1" dirty="0"/>
              <a:t>Diabetes </a:t>
            </a:r>
            <a:r>
              <a:rPr lang="en-US" sz="1200" i="1" dirty="0" err="1"/>
              <a:t>Metab</a:t>
            </a:r>
            <a:r>
              <a:rPr lang="en-US" sz="1200" i="1" dirty="0"/>
              <a:t> </a:t>
            </a:r>
            <a:r>
              <a:rPr lang="en-US" sz="1200" i="1" dirty="0" err="1"/>
              <a:t>Syndr</a:t>
            </a:r>
            <a:r>
              <a:rPr lang="en-US" sz="1200" dirty="0"/>
              <a:t>. 2020;14:181-187.</a:t>
            </a:r>
          </a:p>
          <a:p>
            <a:endParaRPr lang="en-US" sz="1200" b="1" dirty="0">
              <a:latin typeface="Arial"/>
              <a:cs typeface="Arial"/>
            </a:endParaRPr>
          </a:p>
        </p:txBody>
      </p:sp>
    </p:spTree>
    <p:extLst>
      <p:ext uri="{BB962C8B-B14F-4D97-AF65-F5344CB8AC3E}">
        <p14:creationId xmlns:p14="http://schemas.microsoft.com/office/powerpoint/2010/main" val="174330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DAD1-9B4C-48CB-A2EE-BC8A6BBBE739}"/>
              </a:ext>
            </a:extLst>
          </p:cNvPr>
          <p:cNvSpPr>
            <a:spLocks noGrp="1"/>
          </p:cNvSpPr>
          <p:nvPr>
            <p:ph type="title"/>
          </p:nvPr>
        </p:nvSpPr>
        <p:spPr>
          <a:xfrm>
            <a:off x="998375" y="276689"/>
            <a:ext cx="11433167" cy="986860"/>
          </a:xfrm>
        </p:spPr>
        <p:txBody>
          <a:bodyPr>
            <a:normAutofit fontScale="90000"/>
          </a:bodyPr>
          <a:lstStyle/>
          <a:p>
            <a:r>
              <a:rPr lang="en-US" dirty="0">
                <a:latin typeface="Arial Black" panose="020B0A04020102020204" pitchFamily="34" charset="0"/>
              </a:rPr>
              <a:t>Sex Differences in Cardiovascular Effectiveness of Glucose ‐Lowering Drugs Added to Metformin in T2D (real world data) </a:t>
            </a:r>
            <a:br>
              <a:rPr lang="en-US" dirty="0"/>
            </a:br>
            <a:endParaRPr lang="en-US" dirty="0"/>
          </a:p>
        </p:txBody>
      </p:sp>
      <p:pic>
        <p:nvPicPr>
          <p:cNvPr id="3" name="Main graphic">
            <a:extLst>
              <a:ext uri="{FF2B5EF4-FFF2-40B4-BE49-F238E27FC236}">
                <a16:creationId xmlns:a16="http://schemas.microsoft.com/office/drawing/2014/main" id="{4C13BA41-DFA4-4CFF-9550-A68ABC51E9DF}"/>
              </a:ext>
            </a:extLst>
          </p:cNvPr>
          <p:cNvPicPr/>
          <p:nvPr/>
        </p:nvPicPr>
        <p:blipFill>
          <a:blip r:embed="rId2"/>
          <a:stretch/>
        </p:blipFill>
        <p:spPr>
          <a:xfrm>
            <a:off x="4645906" y="1228437"/>
            <a:ext cx="5610688" cy="4935983"/>
          </a:xfrm>
          <a:prstGeom prst="rect">
            <a:avLst/>
          </a:prstGeom>
          <a:ln>
            <a:noFill/>
          </a:ln>
        </p:spPr>
      </p:pic>
      <p:pic>
        <p:nvPicPr>
          <p:cNvPr id="4" name="Main graphic">
            <a:extLst>
              <a:ext uri="{FF2B5EF4-FFF2-40B4-BE49-F238E27FC236}">
                <a16:creationId xmlns:a16="http://schemas.microsoft.com/office/drawing/2014/main" id="{6B98C301-DAC7-46F6-BE4D-AE2F7155C663}"/>
              </a:ext>
            </a:extLst>
          </p:cNvPr>
          <p:cNvPicPr/>
          <p:nvPr/>
        </p:nvPicPr>
        <p:blipFill>
          <a:blip r:embed="rId3"/>
          <a:stretch/>
        </p:blipFill>
        <p:spPr>
          <a:xfrm>
            <a:off x="217625" y="1402336"/>
            <a:ext cx="4259775" cy="4605735"/>
          </a:xfrm>
          <a:prstGeom prst="rect">
            <a:avLst/>
          </a:prstGeom>
          <a:ln>
            <a:noFill/>
          </a:ln>
        </p:spPr>
      </p:pic>
      <p:sp>
        <p:nvSpPr>
          <p:cNvPr id="5" name="TextBox 4">
            <a:extLst>
              <a:ext uri="{FF2B5EF4-FFF2-40B4-BE49-F238E27FC236}">
                <a16:creationId xmlns:a16="http://schemas.microsoft.com/office/drawing/2014/main" id="{73BAAD9A-0FD4-487C-873A-18A969E464F0}"/>
              </a:ext>
            </a:extLst>
          </p:cNvPr>
          <p:cNvSpPr txBox="1"/>
          <p:nvPr/>
        </p:nvSpPr>
        <p:spPr>
          <a:xfrm>
            <a:off x="897874" y="1190327"/>
            <a:ext cx="3205537" cy="287258"/>
          </a:xfrm>
          <a:prstGeom prst="rect">
            <a:avLst/>
          </a:prstGeom>
          <a:noFill/>
        </p:spPr>
        <p:txBody>
          <a:bodyPr wrap="none" lIns="0" tIns="0" rIns="0" bIns="0" rtlCol="0">
            <a:noAutofit/>
          </a:bodyPr>
          <a:lstStyle/>
          <a:p>
            <a:r>
              <a:rPr lang="en-US" sz="1200" b="1" dirty="0" err="1">
                <a:latin typeface="Arial"/>
                <a:cs typeface="Arial"/>
              </a:rPr>
              <a:t>Marketscan</a:t>
            </a:r>
            <a:r>
              <a:rPr lang="en-US" sz="1200" b="1" dirty="0">
                <a:latin typeface="Arial"/>
                <a:cs typeface="Arial"/>
              </a:rPr>
              <a:t> Database 2011-2017</a:t>
            </a:r>
          </a:p>
        </p:txBody>
      </p:sp>
      <p:sp>
        <p:nvSpPr>
          <p:cNvPr id="6" name="TextBox 5">
            <a:extLst>
              <a:ext uri="{FF2B5EF4-FFF2-40B4-BE49-F238E27FC236}">
                <a16:creationId xmlns:a16="http://schemas.microsoft.com/office/drawing/2014/main" id="{F81C6E55-9417-4457-A714-6068945B5C7C}"/>
              </a:ext>
            </a:extLst>
          </p:cNvPr>
          <p:cNvSpPr txBox="1"/>
          <p:nvPr/>
        </p:nvSpPr>
        <p:spPr>
          <a:xfrm>
            <a:off x="291063" y="6285646"/>
            <a:ext cx="9380305" cy="549607"/>
          </a:xfrm>
          <a:prstGeom prst="rect">
            <a:avLst/>
          </a:prstGeom>
          <a:noFill/>
        </p:spPr>
        <p:txBody>
          <a:bodyPr wrap="square" lIns="0" tIns="0" rIns="0" bIns="0" rtlCol="0">
            <a:noAutofit/>
          </a:bodyPr>
          <a:lstStyle/>
          <a:p>
            <a:r>
              <a:rPr lang="en-US" sz="1000" dirty="0"/>
              <a:t>Compared with sulfonylureas, hazard ratios (HRs) for cardiovascular events were lower with GLP‐1RA (adjusted HR‐women: 0.57, 95% CI: 0.48–0.68; </a:t>
            </a:r>
            <a:r>
              <a:rPr lang="en-US" sz="1000" dirty="0" err="1"/>
              <a:t>aHR</a:t>
            </a:r>
            <a:r>
              <a:rPr lang="en-US" sz="1000" dirty="0"/>
              <a:t>‐men: 0.82, 0.71–0.95), dipeptidyl peptidase‐4 inhibitors (</a:t>
            </a:r>
            <a:r>
              <a:rPr lang="en-US" sz="1000" dirty="0" err="1"/>
              <a:t>aHR</a:t>
            </a:r>
            <a:r>
              <a:rPr lang="en-US" sz="1000" dirty="0"/>
              <a:t>‐women: 0.83, 0.77–0.89; </a:t>
            </a:r>
            <a:r>
              <a:rPr lang="en-US" sz="1000" dirty="0" err="1"/>
              <a:t>aHR</a:t>
            </a:r>
            <a:r>
              <a:rPr lang="en-US" sz="1000" dirty="0"/>
              <a:t>‐men: 0.85, 0.79–0.91) and SGLT‐2i (</a:t>
            </a:r>
            <a:r>
              <a:rPr lang="en-US" sz="1000" dirty="0" err="1"/>
              <a:t>aHR</a:t>
            </a:r>
            <a:r>
              <a:rPr lang="en-US" sz="1000" dirty="0"/>
              <a:t>‐women: 0.58, 0.46–0.74; </a:t>
            </a:r>
            <a:r>
              <a:rPr lang="en-US" sz="1000" dirty="0" err="1"/>
              <a:t>aHR</a:t>
            </a:r>
            <a:r>
              <a:rPr lang="en-US" sz="1000" dirty="0"/>
              <a:t>‐men: 0.69, 0.57–0.83). </a:t>
            </a:r>
            <a:r>
              <a:rPr lang="en-US" sz="1000" dirty="0">
                <a:highlight>
                  <a:srgbClr val="FFFF00"/>
                </a:highlight>
              </a:rPr>
              <a:t>A sex‐by‐drug interaction was statistically significant only for GLP‐1RA (</a:t>
            </a:r>
            <a:r>
              <a:rPr lang="en-US" sz="1000" i="1" dirty="0">
                <a:highlight>
                  <a:srgbClr val="FFFF00"/>
                </a:highlight>
              </a:rPr>
              <a:t>P</a:t>
            </a:r>
            <a:r>
              <a:rPr lang="en-US" sz="1000" dirty="0">
                <a:highlight>
                  <a:srgbClr val="FFFF00"/>
                </a:highlight>
              </a:rPr>
              <a:t>=0.002), suggesting greater cardiovascular effectiveness in women.</a:t>
            </a:r>
            <a:r>
              <a:rPr lang="en-US" sz="1000" dirty="0"/>
              <a:t> </a:t>
            </a:r>
            <a:endParaRPr lang="en-US" sz="1000" b="1" dirty="0">
              <a:latin typeface="Arial"/>
              <a:cs typeface="Arial"/>
            </a:endParaRPr>
          </a:p>
        </p:txBody>
      </p:sp>
      <p:sp>
        <p:nvSpPr>
          <p:cNvPr id="7" name="TextShape 1">
            <a:extLst>
              <a:ext uri="{FF2B5EF4-FFF2-40B4-BE49-F238E27FC236}">
                <a16:creationId xmlns:a16="http://schemas.microsoft.com/office/drawing/2014/main" id="{2861B7C6-A09C-4E35-8097-B8A4B882FB4B}"/>
              </a:ext>
            </a:extLst>
          </p:cNvPr>
          <p:cNvSpPr txBox="1"/>
          <p:nvPr/>
        </p:nvSpPr>
        <p:spPr>
          <a:xfrm>
            <a:off x="10356568" y="3925718"/>
            <a:ext cx="1756664" cy="1448731"/>
          </a:xfrm>
          <a:prstGeom prst="rect">
            <a:avLst/>
          </a:prstGeom>
          <a:noFill/>
          <a:ln>
            <a:noFill/>
          </a:ln>
        </p:spPr>
        <p:txBody>
          <a:bodyPr wrap="square" lIns="36000" tIns="46800" rIns="36000" bIns="46800" anchor="b" anchorCtr="1">
            <a:spAutoFit/>
          </a:bodyPr>
          <a:lstStyle/>
          <a:p>
            <a:r>
              <a:rPr lang="en-US" sz="1100" spc="-1" dirty="0" err="1">
                <a:solidFill>
                  <a:srgbClr val="000000"/>
                </a:solidFill>
                <a:latin typeface="Arial"/>
              </a:rPr>
              <a:t>Raparelli</a:t>
            </a:r>
            <a:r>
              <a:rPr lang="en-US" sz="1100" spc="-1" dirty="0">
                <a:solidFill>
                  <a:srgbClr val="000000"/>
                </a:solidFill>
                <a:latin typeface="Arial"/>
              </a:rPr>
              <a:t> V</a:t>
            </a:r>
            <a:r>
              <a:rPr lang="en-US" sz="1100" b="0" strike="noStrike" spc="-1" dirty="0">
                <a:solidFill>
                  <a:srgbClr val="000000"/>
                </a:solidFill>
                <a:latin typeface="Arial"/>
              </a:rPr>
              <a:t> et al. Sex Differences in Cardiovascular Effectiveness of Newer Glucose‐Lowering Drugs Added to Metformin in Type 2 Diabetes Mellitus,  JAHA 2020; 9(1)</a:t>
            </a:r>
          </a:p>
        </p:txBody>
      </p:sp>
      <p:sp>
        <p:nvSpPr>
          <p:cNvPr id="8" name="Rectangle 7">
            <a:extLst>
              <a:ext uri="{FF2B5EF4-FFF2-40B4-BE49-F238E27FC236}">
                <a16:creationId xmlns:a16="http://schemas.microsoft.com/office/drawing/2014/main" id="{34967CFF-B027-4029-A12B-CCE4BE5423EE}"/>
              </a:ext>
            </a:extLst>
          </p:cNvPr>
          <p:cNvSpPr/>
          <p:nvPr/>
        </p:nvSpPr>
        <p:spPr>
          <a:xfrm>
            <a:off x="10256594" y="1972526"/>
            <a:ext cx="1756664" cy="914400"/>
          </a:xfrm>
          <a:prstGeom prst="rect">
            <a:avLst/>
          </a:prstGeom>
          <a:solidFill>
            <a:srgbClr val="C00000">
              <a:alpha val="72000"/>
            </a:srgbClr>
          </a:solidFill>
          <a:ln w="9525" cap="flat" cmpd="sng" algn="ctr">
            <a:noFill/>
            <a:prstDash val="solid"/>
          </a:ln>
          <a:effectLst/>
        </p:spPr>
        <p:txBody>
          <a:bodyPr rtlCol="0" anchor="ctr"/>
          <a:lstStyle/>
          <a:p>
            <a:pPr algn="ctr" defTabSz="914400"/>
            <a:r>
              <a:rPr lang="en-US" kern="0" dirty="0">
                <a:solidFill>
                  <a:prstClr val="white"/>
                </a:solidFill>
                <a:latin typeface="Calibri"/>
              </a:rPr>
              <a:t>GLP1RA</a:t>
            </a:r>
          </a:p>
        </p:txBody>
      </p:sp>
    </p:spTree>
    <p:extLst>
      <p:ext uri="{BB962C8B-B14F-4D97-AF65-F5344CB8AC3E}">
        <p14:creationId xmlns:p14="http://schemas.microsoft.com/office/powerpoint/2010/main" val="49536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D5BD-DA46-FF38-F287-66AE8B8F2F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3E468-8B7F-F5D7-154D-89644DB414DC}"/>
              </a:ext>
            </a:extLst>
          </p:cNvPr>
          <p:cNvSpPr>
            <a:spLocks noGrp="1"/>
          </p:cNvSpPr>
          <p:nvPr>
            <p:ph sz="quarter" idx="17"/>
          </p:nvPr>
        </p:nvSpPr>
        <p:spPr>
          <a:xfrm>
            <a:off x="228600" y="2466493"/>
            <a:ext cx="11734800" cy="2314203"/>
          </a:xfrm>
          <a:solidFill>
            <a:schemeClr val="accent1">
              <a:lumMod val="25000"/>
              <a:lumOff val="75000"/>
            </a:schemeClr>
          </a:solidFill>
        </p:spPr>
        <p:txBody>
          <a:bodyPr anchor="ctr">
            <a:normAutofit/>
          </a:bodyPr>
          <a:lstStyle/>
          <a:p>
            <a:pPr marL="0" indent="0" algn="ctr">
              <a:buNone/>
            </a:pPr>
            <a:r>
              <a:rPr lang="en-US" sz="6000" dirty="0">
                <a:latin typeface="Aptos Black" panose="020F0502020204030204" pitchFamily="34" charset="0"/>
              </a:rPr>
              <a:t>Sex-specific Risk Factors in Women</a:t>
            </a:r>
          </a:p>
        </p:txBody>
      </p:sp>
    </p:spTree>
    <p:extLst>
      <p:ext uri="{BB962C8B-B14F-4D97-AF65-F5344CB8AC3E}">
        <p14:creationId xmlns:p14="http://schemas.microsoft.com/office/powerpoint/2010/main" val="54859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latin typeface="Arial Black" panose="020B0A04020102020204" pitchFamily="34" charset="0"/>
              </a:rPr>
              <a:t> </a:t>
            </a:r>
            <a:r>
              <a:rPr lang="en-US" sz="3200" dirty="0">
                <a:latin typeface="Arial Black" panose="020B0A04020102020204" pitchFamily="34" charset="0"/>
              </a:rPr>
              <a:t>CVD Mortality is on the Rise in Women &amp; Men</a:t>
            </a:r>
            <a:endParaRPr lang="en-US" sz="3000" dirty="0">
              <a:latin typeface="Arial Black" panose="020B0A04020102020204" pitchFamily="34" charset="0"/>
            </a:endParaRPr>
          </a:p>
        </p:txBody>
      </p:sp>
      <p:sp>
        <p:nvSpPr>
          <p:cNvPr id="4" name="Text Box 3"/>
          <p:cNvSpPr txBox="1">
            <a:spLocks noChangeArrowheads="1"/>
          </p:cNvSpPr>
          <p:nvPr/>
        </p:nvSpPr>
        <p:spPr bwMode="auto">
          <a:xfrm>
            <a:off x="204736" y="6270188"/>
            <a:ext cx="10944154" cy="408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967594"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Tsao CW… </a:t>
            </a:r>
            <a:r>
              <a:rPr kumimoji="0" lang="en-US" altLang="en-US" sz="1200" b="1" i="0" u="sng"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Michos ED</a:t>
            </a:r>
            <a:r>
              <a:rPr kumimoji="0" lang="en-US" alt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Martin SS.  Heart Disease and Stroke Statistics—2023 Update: A Report From the American Heart Association, </a:t>
            </a: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Circulation. 2023</a:t>
            </a:r>
            <a:r>
              <a:rPr kumimoji="0" lang="en-US" sz="1200" b="0" i="0" u="none" strike="noStrike" kern="1200" cap="none" spc="-1" normalizeH="0" baseline="0" noProof="0" dirty="0">
                <a:ln>
                  <a:noFill/>
                </a:ln>
                <a:solidFill>
                  <a:srgbClr val="000000"/>
                </a:solidFill>
                <a:effectLst/>
                <a:uLnTx/>
                <a:uFillTx/>
                <a:latin typeface="Arial"/>
                <a:ea typeface="ＭＳ Ｐゴシック" panose="020B0600070205080204" pitchFamily="34" charset="-128"/>
                <a:cs typeface="+mn-cs"/>
              </a:rPr>
              <a:t> </a:t>
            </a:r>
            <a:endParaRPr kumimoji="0" lang="en-US" alt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 name="Content Placeholder 3"/>
          <p:cNvSpPr txBox="1">
            <a:spLocks/>
          </p:cNvSpPr>
          <p:nvPr/>
        </p:nvSpPr>
        <p:spPr>
          <a:xfrm>
            <a:off x="7550633" y="1185900"/>
            <a:ext cx="4250771" cy="4114800"/>
          </a:xfrm>
          <a:prstGeom prst="rect">
            <a:avLst/>
          </a:prstGeom>
        </p:spPr>
        <p:txBody>
          <a:bodyPr/>
          <a:lstStyle>
            <a:lvl1pPr marL="176213" indent="-176213" algn="l" defTabSz="912813" rtl="0" fontAlgn="base">
              <a:lnSpc>
                <a:spcPct val="95000"/>
              </a:lnSpc>
              <a:spcBef>
                <a:spcPts val="1800"/>
              </a:spcBef>
              <a:spcAft>
                <a:spcPct val="0"/>
              </a:spcAft>
              <a:buClr>
                <a:schemeClr val="bg2"/>
              </a:buClr>
              <a:buFont typeface="Arial" pitchFamily="34" charset="0"/>
              <a:buChar char="•"/>
              <a:defRPr sz="2400" kern="1200">
                <a:solidFill>
                  <a:schemeClr val="tx1"/>
                </a:solidFill>
                <a:latin typeface="+mn-lt"/>
                <a:ea typeface="+mn-ea"/>
                <a:cs typeface="+mn-cs"/>
              </a:defRPr>
            </a:lvl1pPr>
            <a:lvl2pPr marL="738188" indent="-280988" algn="l" defTabSz="912813" rtl="0" fontAlgn="base">
              <a:lnSpc>
                <a:spcPct val="95000"/>
              </a:lnSpc>
              <a:spcBef>
                <a:spcPts val="600"/>
              </a:spcBef>
              <a:spcAft>
                <a:spcPts val="600"/>
              </a:spcAft>
              <a:buClr>
                <a:schemeClr val="bg2"/>
              </a:buClr>
              <a:buFont typeface="Arial" pitchFamily="34" charset="0"/>
              <a:buChar char="−"/>
              <a:defRPr sz="2200" kern="1200">
                <a:solidFill>
                  <a:schemeClr val="tx1"/>
                </a:solidFill>
                <a:latin typeface="+mn-lt"/>
                <a:ea typeface="+mn-ea"/>
                <a:cs typeface="+mn-cs"/>
              </a:defRPr>
            </a:lvl2pPr>
            <a:lvl3pPr marL="1090613" indent="-176213" algn="l" defTabSz="912813" rtl="0" fontAlgn="base">
              <a:lnSpc>
                <a:spcPct val="95000"/>
              </a:lnSpc>
              <a:spcBef>
                <a:spcPts val="0"/>
              </a:spcBef>
              <a:spcAft>
                <a:spcPts val="600"/>
              </a:spcAft>
              <a:buClr>
                <a:schemeClr val="bg2"/>
              </a:buClr>
              <a:buFont typeface="Arial" pitchFamily="34" charset="0"/>
              <a:buChar char="•"/>
              <a:defRPr sz="2000" kern="1200">
                <a:solidFill>
                  <a:schemeClr val="tx1"/>
                </a:solidFill>
                <a:latin typeface="+mn-lt"/>
                <a:ea typeface="+mn-ea"/>
                <a:cs typeface="+mn-cs"/>
              </a:defRPr>
            </a:lvl3pPr>
            <a:lvl4pPr marL="1598613" indent="-227013" algn="l" defTabSz="912813" rtl="0" fontAlgn="base">
              <a:lnSpc>
                <a:spcPct val="95000"/>
              </a:lnSpc>
              <a:spcBef>
                <a:spcPts val="0"/>
              </a:spcBef>
              <a:spcAft>
                <a:spcPts val="600"/>
              </a:spcAft>
              <a:buClr>
                <a:schemeClr val="bg2"/>
              </a:buClr>
              <a:buFont typeface="Arial" pitchFamily="34" charset="0"/>
              <a:buChar char="−"/>
              <a:defRPr sz="1800" kern="1200">
                <a:solidFill>
                  <a:schemeClr val="tx1"/>
                </a:solidFill>
                <a:latin typeface="+mn-lt"/>
                <a:ea typeface="+mn-ea"/>
                <a:cs typeface="+mn-cs"/>
              </a:defRPr>
            </a:lvl4pPr>
            <a:lvl5pPr marL="2005013" indent="-176213" algn="l" defTabSz="912813" rtl="0" fontAlgn="base">
              <a:lnSpc>
                <a:spcPct val="95000"/>
              </a:lnSpc>
              <a:spcBef>
                <a:spcPts val="600"/>
              </a:spcBef>
              <a:spcAft>
                <a:spcPct val="0"/>
              </a:spcAft>
              <a:buClr>
                <a:schemeClr val="bg2"/>
              </a:buClr>
              <a:buFont typeface="Arial" pitchFamily="34" charset="0"/>
              <a:buChar char="•"/>
              <a:defRPr sz="1800" kern="1200">
                <a:solidFill>
                  <a:schemeClr val="tx1"/>
                </a:solidFill>
                <a:latin typeface="+mn-lt"/>
                <a:ea typeface="+mn-ea"/>
                <a:cs typeface="+mn-cs"/>
              </a:defRPr>
            </a:lvl5pPr>
            <a:lvl6pPr marL="2512899" indent="-228447" algn="l" defTabSz="9137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778" indent="-228447" algn="l" defTabSz="9137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6671" indent="-228447" algn="l" defTabSz="9137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3565" indent="-228447" algn="l" defTabSz="9137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marR="0" lvl="0" indent="-176213" algn="l" defTabSz="912813" rtl="0" eaLnBrk="1" fontAlgn="base" latinLnBrk="0" hangingPunct="1">
              <a:lnSpc>
                <a:spcPct val="95000"/>
              </a:lnSpc>
              <a:spcBef>
                <a:spcPts val="1800"/>
              </a:spcBef>
              <a:spcAft>
                <a:spcPct val="0"/>
              </a:spcAft>
              <a:buClr>
                <a:srgbClr val="FFFFFF"/>
              </a:buClr>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Additionally, CVD on rise in middle aged women in U.S.</a:t>
            </a:r>
          </a:p>
          <a:p>
            <a:pPr marL="176213" marR="0" lvl="0" indent="-176213" algn="l" defTabSz="912813" rtl="0" eaLnBrk="1" fontAlgn="base" latinLnBrk="0" hangingPunct="1">
              <a:lnSpc>
                <a:spcPct val="95000"/>
              </a:lnSpc>
              <a:spcBef>
                <a:spcPts val="1800"/>
              </a:spcBef>
              <a:spcAft>
                <a:spcPct val="0"/>
              </a:spcAft>
              <a:buClr>
                <a:srgbClr val="FFFFFF"/>
              </a:buClr>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heart disease death rate for </a:t>
            </a:r>
            <a:r>
              <a:rPr kumimoji="0" lang="en-US" sz="2800" b="1" i="0" u="none" strike="noStrike" kern="1200" cap="none" spc="0" normalizeH="0" baseline="0" noProof="0" dirty="0">
                <a:ln>
                  <a:noFill/>
                </a:ln>
                <a:solidFill>
                  <a:srgbClr val="000000"/>
                </a:solidFill>
                <a:effectLst/>
                <a:uLnTx/>
                <a:uFillTx/>
                <a:latin typeface="Arial"/>
                <a:ea typeface="+mn-ea"/>
                <a:cs typeface="+mn-cs"/>
              </a:rPr>
              <a:t>women aged 45–64</a:t>
            </a:r>
            <a:r>
              <a:rPr kumimoji="0" lang="en-US" sz="2800" b="0" i="0" u="none" strike="noStrike" kern="1200" cap="none" spc="0" normalizeH="0" baseline="0" noProof="0" dirty="0">
                <a:ln>
                  <a:noFill/>
                </a:ln>
                <a:solidFill>
                  <a:srgbClr val="000000"/>
                </a:solidFill>
                <a:effectLst/>
                <a:uLnTx/>
                <a:uFillTx/>
                <a:latin typeface="Arial"/>
                <a:ea typeface="+mn-ea"/>
                <a:cs typeface="+mn-cs"/>
              </a:rPr>
              <a:t> declined 23% from 1999 to 2011 but then </a:t>
            </a:r>
            <a:r>
              <a:rPr kumimoji="0" lang="en-US" sz="2800" b="1" i="0" u="none" strike="noStrike" kern="1200" cap="none" spc="0" normalizeH="0" baseline="0" noProof="0" dirty="0">
                <a:ln>
                  <a:noFill/>
                </a:ln>
                <a:solidFill>
                  <a:srgbClr val="FF0000"/>
                </a:solidFill>
                <a:effectLst/>
                <a:uLnTx/>
                <a:uFillTx/>
                <a:latin typeface="Arial"/>
                <a:ea typeface="+mn-ea"/>
                <a:cs typeface="+mn-cs"/>
              </a:rPr>
              <a:t>increased 7%</a:t>
            </a:r>
            <a:r>
              <a:rPr kumimoji="0" lang="en-US" sz="2800" b="0" i="0" u="none" strike="noStrike" kern="1200" cap="none" spc="0" normalizeH="0" baseline="0" noProof="0" dirty="0">
                <a:ln>
                  <a:noFill/>
                </a:ln>
                <a:solidFill>
                  <a:srgbClr val="000000"/>
                </a:solidFill>
                <a:effectLst/>
                <a:uLnTx/>
                <a:uFillTx/>
                <a:latin typeface="Arial"/>
                <a:ea typeface="+mn-ea"/>
                <a:cs typeface="+mn-cs"/>
              </a:rPr>
              <a:t> in 2017.</a:t>
            </a:r>
          </a:p>
        </p:txBody>
      </p:sp>
      <p:sp>
        <p:nvSpPr>
          <p:cNvPr id="8" name="TextBox 7"/>
          <p:cNvSpPr txBox="1"/>
          <p:nvPr/>
        </p:nvSpPr>
        <p:spPr>
          <a:xfrm>
            <a:off x="7912842" y="5395622"/>
            <a:ext cx="2971800" cy="400110"/>
          </a:xfrm>
          <a:prstGeom prst="rect">
            <a:avLst/>
          </a:prstGeom>
          <a:noFill/>
        </p:spPr>
        <p:txBody>
          <a:bodyPr wrap="square" rtlCol="0">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rPr>
              <a:t>Curtin SC. National Vital Statistics Reports 2019; Volume 68, Number 5 </a:t>
            </a:r>
          </a:p>
        </p:txBody>
      </p:sp>
      <p:sp>
        <p:nvSpPr>
          <p:cNvPr id="11" name="TextBox 10">
            <a:extLst>
              <a:ext uri="{FF2B5EF4-FFF2-40B4-BE49-F238E27FC236}">
                <a16:creationId xmlns:a16="http://schemas.microsoft.com/office/drawing/2014/main" id="{400110D2-0490-435B-91FB-516DFD722256}"/>
              </a:ext>
            </a:extLst>
          </p:cNvPr>
          <p:cNvSpPr txBox="1"/>
          <p:nvPr/>
        </p:nvSpPr>
        <p:spPr>
          <a:xfrm>
            <a:off x="918301" y="1097120"/>
            <a:ext cx="5177699" cy="461665"/>
          </a:xfrm>
          <a:prstGeom prst="rect">
            <a:avLst/>
          </a:prstGeom>
          <a:noFill/>
        </p:spPr>
        <p:txBody>
          <a:bodyPr wrap="none" rtlCol="0">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U.S. data from AHA Statistics Report</a:t>
            </a:r>
          </a:p>
        </p:txBody>
      </p:sp>
      <p:pic>
        <p:nvPicPr>
          <p:cNvPr id="3" name="Picture 2">
            <a:extLst>
              <a:ext uri="{FF2B5EF4-FFF2-40B4-BE49-F238E27FC236}">
                <a16:creationId xmlns:a16="http://schemas.microsoft.com/office/drawing/2014/main" id="{8C7E2A47-3E26-4A8F-AE5B-7F19AEEE471B}"/>
              </a:ext>
            </a:extLst>
          </p:cNvPr>
          <p:cNvPicPr>
            <a:picLocks noChangeAspect="1"/>
          </p:cNvPicPr>
          <p:nvPr/>
        </p:nvPicPr>
        <p:blipFill>
          <a:blip r:embed="rId2"/>
          <a:stretch>
            <a:fillRect/>
          </a:stretch>
        </p:blipFill>
        <p:spPr>
          <a:xfrm>
            <a:off x="390596" y="1500922"/>
            <a:ext cx="7074025" cy="4490194"/>
          </a:xfrm>
          <a:prstGeom prst="rect">
            <a:avLst/>
          </a:prstGeom>
        </p:spPr>
      </p:pic>
      <p:sp>
        <p:nvSpPr>
          <p:cNvPr id="13" name="TextBox 12">
            <a:extLst>
              <a:ext uri="{FF2B5EF4-FFF2-40B4-BE49-F238E27FC236}">
                <a16:creationId xmlns:a16="http://schemas.microsoft.com/office/drawing/2014/main" id="{B3B39F36-DA5E-485F-B476-55C4E0B3EBB7}"/>
              </a:ext>
            </a:extLst>
          </p:cNvPr>
          <p:cNvSpPr txBox="1"/>
          <p:nvPr/>
        </p:nvSpPr>
        <p:spPr>
          <a:xfrm>
            <a:off x="543901" y="5979565"/>
            <a:ext cx="7483872" cy="360418"/>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CVD mortality trends for US males and females, 1980 to 2020.</a:t>
            </a:r>
          </a:p>
        </p:txBody>
      </p:sp>
      <p:sp>
        <p:nvSpPr>
          <p:cNvPr id="12" name="Down Arrow 4">
            <a:extLst>
              <a:ext uri="{FF2B5EF4-FFF2-40B4-BE49-F238E27FC236}">
                <a16:creationId xmlns:a16="http://schemas.microsoft.com/office/drawing/2014/main" id="{9D300ABF-1389-4AE1-8336-2B31BBC81F37}"/>
              </a:ext>
            </a:extLst>
          </p:cNvPr>
          <p:cNvSpPr/>
          <p:nvPr/>
        </p:nvSpPr>
        <p:spPr bwMode="auto">
          <a:xfrm>
            <a:off x="5434497" y="2754096"/>
            <a:ext cx="484632" cy="97840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67594"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14" name="Straight Connector 13">
            <a:extLst>
              <a:ext uri="{FF2B5EF4-FFF2-40B4-BE49-F238E27FC236}">
                <a16:creationId xmlns:a16="http://schemas.microsoft.com/office/drawing/2014/main" id="{46042E68-794F-4C84-BE0C-0BCBDF5EFB17}"/>
              </a:ext>
            </a:extLst>
          </p:cNvPr>
          <p:cNvCxnSpPr>
            <a:cxnSpLocks/>
          </p:cNvCxnSpPr>
          <p:nvPr/>
        </p:nvCxnSpPr>
        <p:spPr>
          <a:xfrm>
            <a:off x="4168882" y="2209512"/>
            <a:ext cx="0" cy="26828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41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36A4-85F0-4AFD-8F48-3EFC6432DE64}"/>
              </a:ext>
            </a:extLst>
          </p:cNvPr>
          <p:cNvSpPr>
            <a:spLocks noGrp="1"/>
          </p:cNvSpPr>
          <p:nvPr>
            <p:ph type="title"/>
          </p:nvPr>
        </p:nvSpPr>
        <p:spPr/>
        <p:txBody>
          <a:bodyPr>
            <a:noAutofit/>
          </a:bodyPr>
          <a:lstStyle/>
          <a:p>
            <a:r>
              <a:rPr lang="en-US" dirty="0">
                <a:latin typeface="Arial Black" panose="020B0A04020102020204" pitchFamily="34" charset="0"/>
              </a:rPr>
              <a:t>Key reproductive exposures associated with future risk of cardiovascular disease in women.</a:t>
            </a:r>
          </a:p>
        </p:txBody>
      </p:sp>
      <p:pic>
        <p:nvPicPr>
          <p:cNvPr id="4" name="Picture 3">
            <a:extLst>
              <a:ext uri="{FF2B5EF4-FFF2-40B4-BE49-F238E27FC236}">
                <a16:creationId xmlns:a16="http://schemas.microsoft.com/office/drawing/2014/main" id="{2640E69A-A39D-4C42-842D-F57F35048F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961" y="1193801"/>
            <a:ext cx="10200600" cy="4254500"/>
          </a:xfrm>
          <a:prstGeom prst="rect">
            <a:avLst/>
          </a:prstGeom>
        </p:spPr>
      </p:pic>
      <p:sp>
        <p:nvSpPr>
          <p:cNvPr id="5" name="TextBox 4">
            <a:extLst>
              <a:ext uri="{FF2B5EF4-FFF2-40B4-BE49-F238E27FC236}">
                <a16:creationId xmlns:a16="http://schemas.microsoft.com/office/drawing/2014/main" id="{E07EE5EB-F52D-49F2-B6BF-5D6F5D098AF0}"/>
              </a:ext>
            </a:extLst>
          </p:cNvPr>
          <p:cNvSpPr txBox="1"/>
          <p:nvPr/>
        </p:nvSpPr>
        <p:spPr>
          <a:xfrm>
            <a:off x="574430" y="6008328"/>
            <a:ext cx="11043139" cy="307731"/>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O’ Kelly AC, </a:t>
            </a:r>
            <a:r>
              <a:rPr kumimoji="0" lang="en-US" sz="1600" b="1" i="0" u="none" strike="noStrike" kern="1200" cap="none" spc="0" normalizeH="0" baseline="0" noProof="0" dirty="0">
                <a:ln>
                  <a:noFill/>
                </a:ln>
                <a:solidFill>
                  <a:srgbClr val="000000"/>
                </a:solidFill>
                <a:effectLst/>
                <a:uLnTx/>
                <a:uFillTx/>
                <a:latin typeface="Arial"/>
                <a:ea typeface="+mn-ea"/>
                <a:cs typeface="Arial"/>
              </a:rPr>
              <a:t>Michos ED</a:t>
            </a:r>
            <a:r>
              <a:rPr kumimoji="0" lang="en-US" sz="1600" b="0" i="0" u="none" strike="noStrike" kern="1200" cap="none" spc="0" normalizeH="0" baseline="0" noProof="0" dirty="0">
                <a:ln>
                  <a:noFill/>
                </a:ln>
                <a:solidFill>
                  <a:srgbClr val="000000"/>
                </a:solidFill>
                <a:effectLst/>
                <a:uLnTx/>
                <a:uFillTx/>
                <a:latin typeface="Arial"/>
                <a:ea typeface="+mn-ea"/>
                <a:cs typeface="Arial"/>
              </a:rPr>
              <a:t>….Honigberg M.  Circ Res 2022</a:t>
            </a:r>
            <a:r>
              <a:rPr kumimoji="0" lang="en-US" sz="1600" b="0" i="0" u="none" strike="noStrike" kern="1200" cap="none" spc="-1" normalizeH="0" baseline="0" noProof="0" dirty="0">
                <a:ln>
                  <a:noFill/>
                </a:ln>
                <a:solidFill>
                  <a:srgbClr val="000000"/>
                </a:solidFill>
                <a:effectLst/>
                <a:uLnTx/>
                <a:uFillTx/>
                <a:latin typeface="Arial"/>
                <a:ea typeface="+mn-ea"/>
                <a:cs typeface="Arial"/>
              </a:rPr>
              <a:t>;</a:t>
            </a:r>
            <a:r>
              <a:rPr kumimoji="0" lang="en-US" sz="1600" b="0" i="0" u="none" strike="noStrike" kern="1200" cap="none" spc="-1" normalizeH="0" baseline="0" noProof="0" dirty="0">
                <a:ln>
                  <a:noFill/>
                </a:ln>
                <a:solidFill>
                  <a:srgbClr val="000000"/>
                </a:solidFill>
                <a:effectLst/>
                <a:uLnTx/>
                <a:uFillTx/>
                <a:latin typeface="Arial"/>
                <a:ea typeface="+mn-ea"/>
                <a:cs typeface="+mn-cs"/>
              </a:rPr>
              <a:t>130 (4): 652-672, DOI: (10.1161/CIRCRESAHA.121.319895) </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25493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EA6D-3E6B-4EC3-985E-7BC2623AE3E9}"/>
              </a:ext>
            </a:extLst>
          </p:cNvPr>
          <p:cNvSpPr>
            <a:spLocks noGrp="1"/>
          </p:cNvSpPr>
          <p:nvPr>
            <p:ph type="title"/>
          </p:nvPr>
        </p:nvSpPr>
        <p:spPr/>
        <p:txBody>
          <a:bodyPr>
            <a:noAutofit/>
          </a:bodyPr>
          <a:lstStyle/>
          <a:p>
            <a:r>
              <a:rPr lang="en-US" sz="3200" dirty="0">
                <a:latin typeface="Arial Black" panose="020B0A04020102020204" pitchFamily="34" charset="0"/>
              </a:rPr>
              <a:t>Hypertensive Disorder of Pregnancy (HDP) and Future Maternal CVD</a:t>
            </a:r>
            <a:endParaRPr lang="en-US" sz="3200" dirty="0"/>
          </a:p>
        </p:txBody>
      </p:sp>
      <p:pic>
        <p:nvPicPr>
          <p:cNvPr id="3" name="Picture 2">
            <a:extLst>
              <a:ext uri="{FF2B5EF4-FFF2-40B4-BE49-F238E27FC236}">
                <a16:creationId xmlns:a16="http://schemas.microsoft.com/office/drawing/2014/main" id="{A23FBD5D-4705-40C1-BFF6-90EFE9D7CED4}"/>
              </a:ext>
            </a:extLst>
          </p:cNvPr>
          <p:cNvPicPr>
            <a:picLocks noChangeAspect="1"/>
          </p:cNvPicPr>
          <p:nvPr/>
        </p:nvPicPr>
        <p:blipFill>
          <a:blip r:embed="rId2"/>
          <a:stretch>
            <a:fillRect/>
          </a:stretch>
        </p:blipFill>
        <p:spPr>
          <a:xfrm>
            <a:off x="652007" y="1273850"/>
            <a:ext cx="6982770" cy="4916239"/>
          </a:xfrm>
          <a:prstGeom prst="rect">
            <a:avLst/>
          </a:prstGeom>
        </p:spPr>
      </p:pic>
      <p:sp>
        <p:nvSpPr>
          <p:cNvPr id="4" name="TextBox 3">
            <a:extLst>
              <a:ext uri="{FF2B5EF4-FFF2-40B4-BE49-F238E27FC236}">
                <a16:creationId xmlns:a16="http://schemas.microsoft.com/office/drawing/2014/main" id="{09A48531-2215-4A1E-A612-D3BE21190AED}"/>
              </a:ext>
            </a:extLst>
          </p:cNvPr>
          <p:cNvSpPr txBox="1"/>
          <p:nvPr/>
        </p:nvSpPr>
        <p:spPr>
          <a:xfrm>
            <a:off x="850789" y="6559826"/>
            <a:ext cx="4436827" cy="275427"/>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Coutinho T et al.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Curr</a:t>
            </a:r>
            <a:r>
              <a:rPr kumimoji="0" lang="en-US" sz="1200" b="0" i="0" u="none" strike="noStrike" kern="1200" cap="none" spc="0" normalizeH="0" baseline="0" noProof="0" dirty="0">
                <a:ln>
                  <a:noFill/>
                </a:ln>
                <a:solidFill>
                  <a:srgbClr val="000000"/>
                </a:solidFill>
                <a:effectLst/>
                <a:uLnTx/>
                <a:uFillTx/>
                <a:latin typeface="Arial"/>
                <a:ea typeface="+mn-ea"/>
                <a:cs typeface="+mn-cs"/>
              </a:rPr>
              <a:t> Treat Options Cardio Med (2018) 20: 56</a:t>
            </a:r>
            <a:endParaRPr kumimoji="0" lang="en-US" sz="1200" b="1" i="0" u="none" strike="noStrike" kern="1200" cap="none" spc="0" normalizeH="0" baseline="0" noProof="0" dirty="0">
              <a:ln>
                <a:noFill/>
              </a:ln>
              <a:solidFill>
                <a:srgbClr val="000000"/>
              </a:solidFill>
              <a:effectLst/>
              <a:uLnTx/>
              <a:uFillTx/>
              <a:latin typeface="Arial"/>
              <a:ea typeface="+mn-ea"/>
              <a:cs typeface="Arial"/>
            </a:endParaRPr>
          </a:p>
        </p:txBody>
      </p:sp>
      <p:sp>
        <p:nvSpPr>
          <p:cNvPr id="5" name="Content Placeholder 5">
            <a:extLst>
              <a:ext uri="{FF2B5EF4-FFF2-40B4-BE49-F238E27FC236}">
                <a16:creationId xmlns:a16="http://schemas.microsoft.com/office/drawing/2014/main" id="{86EC93B8-F7B8-4834-A768-1785DA7F6149}"/>
              </a:ext>
            </a:extLst>
          </p:cNvPr>
          <p:cNvSpPr txBox="1">
            <a:spLocks/>
          </p:cNvSpPr>
          <p:nvPr/>
        </p:nvSpPr>
        <p:spPr>
          <a:xfrm>
            <a:off x="7753946" y="1797081"/>
            <a:ext cx="4052316" cy="391756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1B1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1B1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1B1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1B1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1B1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Pre-eclamptic pregnancy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4 fold </a:t>
            </a:r>
            <a:r>
              <a:rPr kumimoji="0" lang="en-US" sz="3200" b="0" i="0" u="none"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increased risk of heart failure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2 fold </a:t>
            </a:r>
            <a:r>
              <a:rPr kumimoji="0" lang="en-US" sz="3200" b="0" i="0" u="none"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increase risk of subsequent CVD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Maternal CVD risk even higher if small for gestational age infant or preterm delivery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rPr>
              <a:t>2 out of 3 women who experienced pre-eclampsia will die of CVD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67" b="0" i="0" u="none" strike="noStrike" kern="1200" cap="none" spc="0" normalizeH="0" baseline="0" noProof="0" dirty="0">
              <a:ln>
                <a:noFill/>
              </a:ln>
              <a:solidFill>
                <a:srgbClr val="231B1B"/>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163A063E-3D10-4EC5-BC3B-099081AEE4A3}"/>
              </a:ext>
            </a:extLst>
          </p:cNvPr>
          <p:cNvSpPr txBox="1"/>
          <p:nvPr/>
        </p:nvSpPr>
        <p:spPr>
          <a:xfrm>
            <a:off x="8316865" y="5306589"/>
            <a:ext cx="3425938" cy="646331"/>
          </a:xfrm>
          <a:prstGeom prst="rect">
            <a:avLst/>
          </a:prstGeom>
          <a:noFill/>
        </p:spPr>
        <p:txBody>
          <a:bodyPr wrap="none" rtlCol="0">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rPr>
              <a:t>Wu P et al. J Am Heart Assoc. 2018;7:e007809.</a:t>
            </a:r>
          </a:p>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rPr>
              <a:t>Wu P et al. Circ CQO 2017;10:e003497. </a:t>
            </a:r>
          </a:p>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rPr>
              <a:t> </a:t>
            </a:r>
          </a:p>
        </p:txBody>
      </p:sp>
      <p:pic>
        <p:nvPicPr>
          <p:cNvPr id="7" name="Picture 6">
            <a:extLst>
              <a:ext uri="{FF2B5EF4-FFF2-40B4-BE49-F238E27FC236}">
                <a16:creationId xmlns:a16="http://schemas.microsoft.com/office/drawing/2014/main" id="{3A918DD5-24EA-4FFF-B655-18A83DCE4F74}"/>
              </a:ext>
            </a:extLst>
          </p:cNvPr>
          <p:cNvPicPr>
            <a:picLocks noChangeAspect="1"/>
          </p:cNvPicPr>
          <p:nvPr/>
        </p:nvPicPr>
        <p:blipFill>
          <a:blip r:embed="rId3"/>
          <a:stretch>
            <a:fillRect/>
          </a:stretch>
        </p:blipFill>
        <p:spPr>
          <a:xfrm>
            <a:off x="11553593" y="49083"/>
            <a:ext cx="652571" cy="820760"/>
          </a:xfrm>
          <a:prstGeom prst="rect">
            <a:avLst/>
          </a:prstGeom>
        </p:spPr>
      </p:pic>
    </p:spTree>
    <p:extLst>
      <p:ext uri="{BB962C8B-B14F-4D97-AF65-F5344CB8AC3E}">
        <p14:creationId xmlns:p14="http://schemas.microsoft.com/office/powerpoint/2010/main" val="296931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4EC1-8388-49E2-82E1-7DDA885E61B6}"/>
              </a:ext>
            </a:extLst>
          </p:cNvPr>
          <p:cNvSpPr>
            <a:spLocks noGrp="1"/>
          </p:cNvSpPr>
          <p:nvPr>
            <p:ph type="title"/>
          </p:nvPr>
        </p:nvSpPr>
        <p:spPr/>
        <p:txBody>
          <a:bodyPr>
            <a:normAutofit/>
          </a:bodyPr>
          <a:lstStyle/>
          <a:p>
            <a:r>
              <a:rPr lang="en-US" sz="4400" dirty="0"/>
              <a:t>APO’s are increasing over time</a:t>
            </a:r>
          </a:p>
        </p:txBody>
      </p:sp>
      <p:pic>
        <p:nvPicPr>
          <p:cNvPr id="3" name="Main graphic">
            <a:extLst>
              <a:ext uri="{FF2B5EF4-FFF2-40B4-BE49-F238E27FC236}">
                <a16:creationId xmlns:a16="http://schemas.microsoft.com/office/drawing/2014/main" id="{CCFD102E-F89C-4326-AD53-55A8247CC4E3}"/>
              </a:ext>
            </a:extLst>
          </p:cNvPr>
          <p:cNvPicPr/>
          <p:nvPr/>
        </p:nvPicPr>
        <p:blipFill>
          <a:blip r:embed="rId2"/>
          <a:stretch/>
        </p:blipFill>
        <p:spPr>
          <a:xfrm>
            <a:off x="295274" y="2398810"/>
            <a:ext cx="5172075" cy="2908605"/>
          </a:xfrm>
          <a:prstGeom prst="rect">
            <a:avLst/>
          </a:prstGeom>
          <a:ln>
            <a:noFill/>
          </a:ln>
        </p:spPr>
      </p:pic>
      <p:sp>
        <p:nvSpPr>
          <p:cNvPr id="5" name="TextBox 4">
            <a:extLst>
              <a:ext uri="{FF2B5EF4-FFF2-40B4-BE49-F238E27FC236}">
                <a16:creationId xmlns:a16="http://schemas.microsoft.com/office/drawing/2014/main" id="{5A33E3A6-CAA4-42DA-8120-1824B5E77999}"/>
              </a:ext>
            </a:extLst>
          </p:cNvPr>
          <p:cNvSpPr txBox="1"/>
          <p:nvPr/>
        </p:nvSpPr>
        <p:spPr>
          <a:xfrm>
            <a:off x="276223" y="1236542"/>
            <a:ext cx="6143624" cy="646331"/>
          </a:xfrm>
          <a:prstGeom prst="rect">
            <a:avLst/>
          </a:prstGeom>
          <a:noFill/>
        </p:spPr>
        <p:txBody>
          <a:bodyPr wrap="square">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E00"/>
                </a:solidFill>
                <a:effectLst/>
                <a:uLnTx/>
                <a:uFillTx/>
                <a:latin typeface="Arial"/>
                <a:ea typeface="+mn-ea"/>
                <a:cs typeface="+mn-cs"/>
              </a:rPr>
              <a:t>Rate of hypertensive disorders of pregnancy more than doubled in the United States from 2007 to 2019</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DABC9CE3-3FA7-469D-A502-4A5A6534B6C4}"/>
              </a:ext>
            </a:extLst>
          </p:cNvPr>
          <p:cNvSpPr txBox="1"/>
          <p:nvPr/>
        </p:nvSpPr>
        <p:spPr>
          <a:xfrm>
            <a:off x="485188" y="6131347"/>
            <a:ext cx="10773362" cy="914400"/>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Arial"/>
                <a:ea typeface="+mn-ea"/>
                <a:cs typeface="Arial"/>
              </a:rPr>
              <a:t>Health not age is driving rise in pregnancy complications</a:t>
            </a:r>
          </a:p>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Hughes Z et al.  ACC scientific sessions 2023</a:t>
            </a:r>
          </a:p>
        </p:txBody>
      </p:sp>
      <p:pic>
        <p:nvPicPr>
          <p:cNvPr id="7" name="Picture 6">
            <a:extLst>
              <a:ext uri="{FF2B5EF4-FFF2-40B4-BE49-F238E27FC236}">
                <a16:creationId xmlns:a16="http://schemas.microsoft.com/office/drawing/2014/main" id="{19BBA934-ABA6-4552-9CF0-C196D564AD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5431" y="2272271"/>
            <a:ext cx="6425967" cy="3335150"/>
          </a:xfrm>
          <a:prstGeom prst="rect">
            <a:avLst/>
          </a:prstGeom>
        </p:spPr>
      </p:pic>
      <p:sp>
        <p:nvSpPr>
          <p:cNvPr id="8" name="TextBox 7">
            <a:extLst>
              <a:ext uri="{FF2B5EF4-FFF2-40B4-BE49-F238E27FC236}">
                <a16:creationId xmlns:a16="http://schemas.microsoft.com/office/drawing/2014/main" id="{0136E717-F2D8-48CC-A431-C3DA59C388D2}"/>
              </a:ext>
            </a:extLst>
          </p:cNvPr>
          <p:cNvSpPr txBox="1"/>
          <p:nvPr/>
        </p:nvSpPr>
        <p:spPr>
          <a:xfrm>
            <a:off x="6588177" y="5778828"/>
            <a:ext cx="5603823" cy="181112"/>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Zahid S….</a:t>
            </a:r>
            <a:r>
              <a:rPr kumimoji="0" lang="en-US" sz="1400" b="1" i="0" u="sng" strike="noStrike" kern="1200" cap="none" spc="0" normalizeH="0" baseline="0" noProof="0" dirty="0">
                <a:ln>
                  <a:noFill/>
                </a:ln>
                <a:solidFill>
                  <a:srgbClr val="000000"/>
                </a:solidFill>
                <a:effectLst/>
                <a:uLnTx/>
                <a:uFillTx/>
                <a:latin typeface="Arial"/>
                <a:ea typeface="+mn-ea"/>
                <a:cs typeface="Arial"/>
              </a:rPr>
              <a:t>Michos ED</a:t>
            </a:r>
            <a:r>
              <a:rPr kumimoji="0" lang="en-US" sz="1400" b="1" i="0" u="none" strike="noStrike" kern="1200" cap="none" spc="0" normalizeH="0" baseline="0" noProof="0" dirty="0">
                <a:ln>
                  <a:noFill/>
                </a:ln>
                <a:solidFill>
                  <a:srgbClr val="000000"/>
                </a:solidFill>
                <a:effectLst/>
                <a:uLnTx/>
                <a:uFillTx/>
                <a:latin typeface="Arial"/>
                <a:ea typeface="+mn-ea"/>
                <a:cs typeface="Arial"/>
              </a:rPr>
              <a:t>.  J Am Heart Assoc 2022;</a:t>
            </a:r>
            <a:r>
              <a:rPr kumimoji="0" lang="en-US" sz="1400" b="1" i="0" u="none" strike="noStrike" kern="1200" cap="none" spc="0" normalizeH="0" baseline="0" noProof="0" dirty="0">
                <a:ln>
                  <a:noFill/>
                </a:ln>
                <a:solidFill>
                  <a:srgbClr val="000000"/>
                </a:solidFill>
                <a:effectLst/>
                <a:uLnTx/>
                <a:uFillTx/>
                <a:latin typeface="Arial"/>
                <a:ea typeface="+mn-ea"/>
                <a:cs typeface="+mn-cs"/>
              </a:rPr>
              <a:t>11(21):e026786</a:t>
            </a:r>
            <a:endParaRPr kumimoji="0" lang="en-US" sz="1400" b="1"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EFB9C3F2-BB9A-4D0B-80F2-4272AE89405B}"/>
              </a:ext>
            </a:extLst>
          </p:cNvPr>
          <p:cNvSpPr txBox="1"/>
          <p:nvPr/>
        </p:nvSpPr>
        <p:spPr>
          <a:xfrm>
            <a:off x="1152524" y="5647454"/>
            <a:ext cx="3095625" cy="914400"/>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Freaney PM et al. JAHA </a:t>
            </a:r>
            <a:r>
              <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2022;11:e025050</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9B65846F-1A69-4AF1-B9F3-4C97E9A823B9}"/>
              </a:ext>
            </a:extLst>
          </p:cNvPr>
          <p:cNvSpPr txBox="1"/>
          <p:nvPr/>
        </p:nvSpPr>
        <p:spPr>
          <a:xfrm>
            <a:off x="6588177" y="1156995"/>
            <a:ext cx="5638803" cy="923330"/>
          </a:xfrm>
          <a:prstGeom prst="rect">
            <a:avLst/>
          </a:prstGeom>
          <a:noFill/>
        </p:spPr>
        <p:txBody>
          <a:bodyPr wrap="square">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Neue"/>
                <a:ea typeface="+mn-ea"/>
                <a:cs typeface="+mn-cs"/>
              </a:rPr>
              <a:t>4-fold rise in GDM! During the study duration, the prevalence of GDM increased from 2.1% in 2004 to 8.3% in 2019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F863937C-C53E-4A83-8C8E-8E12AEEFD168}"/>
              </a:ext>
            </a:extLst>
          </p:cNvPr>
          <p:cNvSpPr txBox="1"/>
          <p:nvPr/>
        </p:nvSpPr>
        <p:spPr>
          <a:xfrm>
            <a:off x="2057399" y="2169736"/>
            <a:ext cx="2047875" cy="914400"/>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Arial"/>
              </a:rPr>
              <a:t>HDP</a:t>
            </a:r>
          </a:p>
        </p:txBody>
      </p:sp>
      <p:sp>
        <p:nvSpPr>
          <p:cNvPr id="13" name="TextBox 12">
            <a:extLst>
              <a:ext uri="{FF2B5EF4-FFF2-40B4-BE49-F238E27FC236}">
                <a16:creationId xmlns:a16="http://schemas.microsoft.com/office/drawing/2014/main" id="{2CB33A5B-2FEE-4A36-93AE-DC6979B18FF5}"/>
              </a:ext>
            </a:extLst>
          </p:cNvPr>
          <p:cNvSpPr txBox="1"/>
          <p:nvPr/>
        </p:nvSpPr>
        <p:spPr>
          <a:xfrm>
            <a:off x="7629524" y="2806100"/>
            <a:ext cx="2047875" cy="914400"/>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Arial"/>
              </a:rPr>
              <a:t>GDM</a:t>
            </a:r>
          </a:p>
        </p:txBody>
      </p:sp>
    </p:spTree>
    <p:extLst>
      <p:ext uri="{BB962C8B-B14F-4D97-AF65-F5344CB8AC3E}">
        <p14:creationId xmlns:p14="http://schemas.microsoft.com/office/powerpoint/2010/main" val="372058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a:r>
              <a:rPr lang="en-US" sz="3600" dirty="0">
                <a:solidFill>
                  <a:schemeClr val="bg1"/>
                </a:solidFill>
                <a:latin typeface="Arial Black" panose="020B0A04020102020204" pitchFamily="34" charset="0"/>
              </a:rPr>
              <a:t>Metabolic Changes at Menopause</a:t>
            </a:r>
          </a:p>
        </p:txBody>
      </p:sp>
      <p:sp>
        <p:nvSpPr>
          <p:cNvPr id="3" name="Content Placeholder 2"/>
          <p:cNvSpPr>
            <a:spLocks noGrp="1"/>
          </p:cNvSpPr>
          <p:nvPr>
            <p:ph idx="4294967295"/>
          </p:nvPr>
        </p:nvSpPr>
        <p:spPr>
          <a:xfrm>
            <a:off x="511729" y="1312208"/>
            <a:ext cx="7718425" cy="5233988"/>
          </a:xfrm>
        </p:spPr>
        <p:txBody>
          <a:bodyPr/>
          <a:lstStyle/>
          <a:p>
            <a:r>
              <a:rPr lang="en-US" sz="3200" dirty="0"/>
              <a:t>Visceral fat: ↑ adipose deposition in abdomen and abdominal cavity</a:t>
            </a:r>
          </a:p>
          <a:p>
            <a:r>
              <a:rPr lang="en-US" sz="3200" dirty="0"/>
              <a:t> Dyslipidemia: ↑ TG, ↑ LDL-C, ↓ HDL-C</a:t>
            </a:r>
          </a:p>
          <a:p>
            <a:r>
              <a:rPr lang="en-US" sz="3200" dirty="0"/>
              <a:t>↑ </a:t>
            </a:r>
            <a:r>
              <a:rPr lang="en-US" sz="3200" dirty="0" err="1"/>
              <a:t>Lp</a:t>
            </a:r>
            <a:r>
              <a:rPr lang="en-US" sz="3200" dirty="0"/>
              <a:t>(a) at menopause</a:t>
            </a:r>
          </a:p>
          <a:p>
            <a:r>
              <a:rPr lang="en-US" sz="3200" dirty="0"/>
              <a:t>Insulin dysregulation: ↑ Insulin resistance, ↓ insulin secretion</a:t>
            </a:r>
          </a:p>
          <a:p>
            <a:r>
              <a:rPr lang="en-US" sz="3200" dirty="0"/>
              <a:t>Endothelial dysfunction</a:t>
            </a:r>
          </a:p>
          <a:p>
            <a:r>
              <a:rPr lang="en-US" sz="3200" dirty="0"/>
              <a:t>↑ Blood pressure</a:t>
            </a:r>
          </a:p>
          <a:p>
            <a:r>
              <a:rPr lang="en-US" sz="3200" dirty="0"/>
              <a:t>↑ Sympathetic tone</a:t>
            </a:r>
          </a:p>
          <a:p>
            <a:endParaRPr lang="en-US" dirty="0"/>
          </a:p>
        </p:txBody>
      </p:sp>
      <p:pic>
        <p:nvPicPr>
          <p:cNvPr id="7" name="Picture 6"/>
          <p:cNvPicPr>
            <a:picLocks noChangeAspect="1"/>
          </p:cNvPicPr>
          <p:nvPr/>
        </p:nvPicPr>
        <p:blipFill>
          <a:blip r:embed="rId2"/>
          <a:stretch>
            <a:fillRect/>
          </a:stretch>
        </p:blipFill>
        <p:spPr>
          <a:xfrm>
            <a:off x="8061206" y="1795248"/>
            <a:ext cx="2105025" cy="4648200"/>
          </a:xfrm>
          <a:prstGeom prst="rect">
            <a:avLst/>
          </a:prstGeom>
        </p:spPr>
      </p:pic>
      <p:pic>
        <p:nvPicPr>
          <p:cNvPr id="5" name="Picture 4"/>
          <p:cNvPicPr>
            <a:picLocks noChangeAspect="1"/>
          </p:cNvPicPr>
          <p:nvPr/>
        </p:nvPicPr>
        <p:blipFill>
          <a:blip r:embed="rId3"/>
          <a:stretch>
            <a:fillRect/>
          </a:stretch>
        </p:blipFill>
        <p:spPr>
          <a:xfrm>
            <a:off x="10166231" y="1929896"/>
            <a:ext cx="1701961" cy="4199914"/>
          </a:xfrm>
          <a:prstGeom prst="rect">
            <a:avLst/>
          </a:prstGeom>
        </p:spPr>
      </p:pic>
      <p:pic>
        <p:nvPicPr>
          <p:cNvPr id="6" name="Picture 5">
            <a:extLst>
              <a:ext uri="{FF2B5EF4-FFF2-40B4-BE49-F238E27FC236}">
                <a16:creationId xmlns:a16="http://schemas.microsoft.com/office/drawing/2014/main" id="{5404B59D-1197-49D9-94D7-D7728604892F}"/>
              </a:ext>
            </a:extLst>
          </p:cNvPr>
          <p:cNvPicPr>
            <a:picLocks noChangeAspect="1"/>
          </p:cNvPicPr>
          <p:nvPr/>
        </p:nvPicPr>
        <p:blipFill>
          <a:blip r:embed="rId4"/>
          <a:stretch>
            <a:fillRect/>
          </a:stretch>
        </p:blipFill>
        <p:spPr>
          <a:xfrm>
            <a:off x="11345752" y="9067"/>
            <a:ext cx="724601" cy="954885"/>
          </a:xfrm>
          <a:prstGeom prst="rect">
            <a:avLst/>
          </a:prstGeom>
        </p:spPr>
      </p:pic>
    </p:spTree>
    <p:extLst>
      <p:ext uri="{BB962C8B-B14F-4D97-AF65-F5344CB8AC3E}">
        <p14:creationId xmlns:p14="http://schemas.microsoft.com/office/powerpoint/2010/main" val="270125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altLang="en-US" sz="3600" dirty="0">
                <a:latin typeface="Arial Black" panose="020B0A04020102020204" pitchFamily="34" charset="0"/>
              </a:rPr>
              <a:t>Premature Menopause and incident CVD</a:t>
            </a:r>
          </a:p>
        </p:txBody>
      </p:sp>
      <p:sp>
        <p:nvSpPr>
          <p:cNvPr id="32771" name="Text Box 4"/>
          <p:cNvSpPr txBox="1">
            <a:spLocks noChangeArrowheads="1"/>
          </p:cNvSpPr>
          <p:nvPr/>
        </p:nvSpPr>
        <p:spPr bwMode="auto">
          <a:xfrm>
            <a:off x="6773955" y="5611365"/>
            <a:ext cx="4131469" cy="255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chemeClr val="tx1"/>
                </a:solidFill>
                <a:latin typeface="Calibri" panose="020F0502020204030204" pitchFamily="34" charset="0"/>
              </a:defRPr>
            </a:lvl9pPr>
          </a:lstStyle>
          <a:p>
            <a:pPr marL="0" marR="0" lvl="0" indent="0" algn="l" defTabSz="912791" rtl="0" eaLnBrk="1" fontAlgn="auto" latinLnBrk="0" hangingPunct="1">
              <a:lnSpc>
                <a:spcPct val="100000"/>
              </a:lnSpc>
              <a:spcBef>
                <a:spcPct val="0"/>
              </a:spcBef>
              <a:spcAft>
                <a:spcPts val="0"/>
              </a:spcAft>
              <a:buClrTx/>
              <a:buSzTx/>
              <a:buFont typeface="Arial" panose="020B0604020202020204" pitchFamily="34" charset="0"/>
              <a:buNone/>
              <a:tabLst>
                <a:tab pos="723882" algn="l"/>
                <a:tab pos="1447764" algn="l"/>
                <a:tab pos="2171646" algn="l"/>
                <a:tab pos="2895528" algn="l"/>
                <a:tab pos="3619410" algn="l"/>
              </a:tabLst>
              <a:defRPr/>
            </a:pPr>
            <a:r>
              <a:rPr kumimoji="0" lang="en-GB" altLang="en-US" sz="14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sgothic"/>
                <a:cs typeface="msgothic"/>
              </a:rPr>
              <a:t>Sanne</a:t>
            </a:r>
            <a:r>
              <a:rPr kumimoji="0" lang="en-GB" altLang="en-US" sz="14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sgothic"/>
                <a:cs typeface="msgothic"/>
              </a:rPr>
              <a:t> AE Peters, and Mark Woodward Heart 2018;104:1069-1075</a:t>
            </a:r>
          </a:p>
        </p:txBody>
      </p:sp>
      <p:sp>
        <p:nvSpPr>
          <p:cNvPr id="8" name="TextBox 7"/>
          <p:cNvSpPr txBox="1"/>
          <p:nvPr/>
        </p:nvSpPr>
        <p:spPr>
          <a:xfrm>
            <a:off x="421132" y="5768611"/>
            <a:ext cx="5221384" cy="830997"/>
          </a:xfrm>
          <a:prstGeom prst="rect">
            <a:avLst/>
          </a:prstGeom>
          <a:solidFill>
            <a:schemeClr val="accent1">
              <a:lumMod val="20000"/>
              <a:lumOff val="80000"/>
            </a:schemeClr>
          </a:solidFill>
        </p:spPr>
        <p:txBody>
          <a:bodyPr wrap="square">
            <a:spAutoFit/>
          </a:bodyPr>
          <a:lstStyle/>
          <a:p>
            <a:pPr marL="0" marR="0" lvl="0" indent="0" algn="l" defTabSz="91279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itchFamily="34" charset="0"/>
              </a:rPr>
              <a:t>Analyses are adjusted for age, Townsend deprivation index, smoking status, systolic blood pressure, history of diabetes and body mass index.</a:t>
            </a:r>
            <a:endParaRPr kumimoji="0" lang="en-US" sz="16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pic>
        <p:nvPicPr>
          <p:cNvPr id="3" name="Picture 2"/>
          <p:cNvPicPr>
            <a:picLocks noChangeAspect="1"/>
          </p:cNvPicPr>
          <p:nvPr/>
        </p:nvPicPr>
        <p:blipFill>
          <a:blip r:embed="rId3"/>
          <a:stretch>
            <a:fillRect/>
          </a:stretch>
        </p:blipFill>
        <p:spPr>
          <a:xfrm>
            <a:off x="508000" y="1158655"/>
            <a:ext cx="5047648" cy="4648721"/>
          </a:xfrm>
          <a:prstGeom prst="rect">
            <a:avLst/>
          </a:prstGeom>
        </p:spPr>
      </p:pic>
      <p:sp>
        <p:nvSpPr>
          <p:cNvPr id="6" name="TextBox 5"/>
          <p:cNvSpPr txBox="1"/>
          <p:nvPr/>
        </p:nvSpPr>
        <p:spPr>
          <a:xfrm>
            <a:off x="6327650" y="1532572"/>
            <a:ext cx="4577775" cy="3108543"/>
          </a:xfrm>
          <a:prstGeom prst="rect">
            <a:avLst/>
          </a:prstGeom>
          <a:solidFill>
            <a:srgbClr val="FFA41C"/>
          </a:solidFill>
        </p:spPr>
        <p:txBody>
          <a:bodyPr wrap="square" rtlCol="0">
            <a:spAutoFit/>
          </a:bodyPr>
          <a:lstStyle/>
          <a:p>
            <a:pPr marL="0" marR="0" lvl="0" indent="0" algn="l" defTabSz="912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Arial" pitchFamily="34" charset="0"/>
              </a:rPr>
              <a:t>Premature menopause (before age 40) was associated with a 36% increased risk of CVD (</a:t>
            </a:r>
            <a:r>
              <a:rPr kumimoji="0" lang="en-US" sz="2800" b="1" i="0" u="none" strike="noStrike" kern="1200" cap="none" spc="0" normalizeH="0" baseline="0" noProof="0" dirty="0">
                <a:ln>
                  <a:noFill/>
                </a:ln>
                <a:solidFill>
                  <a:prstClr val="black"/>
                </a:solidFill>
                <a:effectLst/>
                <a:uLnTx/>
                <a:uFillTx/>
                <a:latin typeface="Arial"/>
                <a:ea typeface="+mn-ea"/>
                <a:cs typeface="Arial" pitchFamily="34" charset="0"/>
              </a:rPr>
              <a:t>HR: 1.36; 95% CI: 1.19 to 1.56; p &lt; 0.001</a:t>
            </a:r>
            <a:r>
              <a:rPr kumimoji="0" lang="en-US" sz="2800" b="0" i="0" u="none" strike="noStrike" kern="1200" cap="none" spc="0" normalizeH="0" baseline="0" noProof="0" dirty="0">
                <a:ln>
                  <a:noFill/>
                </a:ln>
                <a:solidFill>
                  <a:prstClr val="black"/>
                </a:solidFill>
                <a:effectLst/>
                <a:uLnTx/>
                <a:uFillTx/>
                <a:latin typeface="Arial"/>
                <a:ea typeface="+mn-ea"/>
                <a:cs typeface="Arial" pitchFamily="34" charset="0"/>
              </a:rPr>
              <a:t>) after adjustment for conventional risk factors</a:t>
            </a:r>
          </a:p>
        </p:txBody>
      </p:sp>
      <p:sp>
        <p:nvSpPr>
          <p:cNvPr id="9" name="Text Placeholder 2">
            <a:extLst>
              <a:ext uri="{FF2B5EF4-FFF2-40B4-BE49-F238E27FC236}">
                <a16:creationId xmlns:a16="http://schemas.microsoft.com/office/drawing/2014/main" id="{3A05D262-6DDC-4025-90FD-F1CEC9D03A0A}"/>
              </a:ext>
            </a:extLst>
          </p:cNvPr>
          <p:cNvSpPr txBox="1"/>
          <p:nvPr>
            <p:custDataLst>
              <p:tags r:id="rId1"/>
            </p:custDataLst>
          </p:nvPr>
        </p:nvSpPr>
        <p:spPr bwMode="auto">
          <a:xfrm>
            <a:off x="6551130" y="4937453"/>
            <a:ext cx="4354295" cy="482831"/>
          </a:xfrm>
          <a:prstGeom prst="rect">
            <a:avLst/>
          </a:prstGeom>
          <a:noFill/>
          <a:ln w="9525" cap="flat" cmpd="sng" algn="ctr">
            <a:noFill/>
            <a:prstDash val="solid"/>
            <a:miter lim="800000"/>
            <a:headEnd type="none" w="med" len="med"/>
            <a:tailEnd type="none" w="med" len="med"/>
          </a:ln>
        </p:spPr>
        <p:txBody>
          <a:bodyPr lIns="254000" tIns="0" rIns="127000" bIns="63500"/>
          <a:lstStyle/>
          <a:p>
            <a:pPr marL="0" marR="0" lvl="0" indent="0" algn="l" defTabSz="912791"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kumimoji="0" lang="en-US" sz="1400" b="0" i="0" u="none" strike="noStrike" kern="1200" cap="none" spc="0" normalizeH="0" baseline="0" noProof="0" dirty="0" err="1">
                <a:ln w="9525" cap="flat" cmpd="sng" algn="ctr">
                  <a:noFill/>
                  <a:prstDash val="solid"/>
                  <a:round/>
                  <a:headEnd type="none" w="med" len="med"/>
                  <a:tailEnd type="none" w="med" len="med"/>
                </a:ln>
                <a:solidFill>
                  <a:srgbClr val="FFFFFF">
                    <a:lumMod val="50000"/>
                  </a:srgbClr>
                </a:solidFill>
                <a:effectLst/>
                <a:uLnTx/>
                <a:uFillTx/>
                <a:latin typeface="Helvetica" charset="0"/>
                <a:ea typeface="Arial"/>
                <a:cs typeface="Helvetica"/>
                <a:sym typeface="Wingdings"/>
              </a:rPr>
              <a:t>Honigberg</a:t>
            </a:r>
            <a:r>
              <a:rPr kumimoji="0" lang="en-US" sz="1400" b="0" i="0" u="none" strike="noStrike" kern="1200" cap="none" spc="0" normalizeH="0" baseline="0" noProof="0" dirty="0">
                <a:ln w="9525" cap="flat" cmpd="sng" algn="ctr">
                  <a:noFill/>
                  <a:prstDash val="solid"/>
                  <a:round/>
                  <a:headEnd type="none" w="med" len="med"/>
                  <a:tailEnd type="none" w="med" len="med"/>
                </a:ln>
                <a:solidFill>
                  <a:srgbClr val="FFFFFF">
                    <a:lumMod val="50000"/>
                  </a:srgbClr>
                </a:solidFill>
                <a:effectLst/>
                <a:uLnTx/>
                <a:uFillTx/>
                <a:latin typeface="Helvetica" charset="0"/>
                <a:ea typeface="Arial"/>
                <a:cs typeface="Helvetica"/>
                <a:sym typeface="Wingdings"/>
              </a:rPr>
              <a:t> M et al. JAMA. 2019;322(24):2411-2421. doi:10.1001/jama.2019.19191</a:t>
            </a:r>
          </a:p>
        </p:txBody>
      </p:sp>
      <p:pic>
        <p:nvPicPr>
          <p:cNvPr id="10" name="Picture 9">
            <a:extLst>
              <a:ext uri="{FF2B5EF4-FFF2-40B4-BE49-F238E27FC236}">
                <a16:creationId xmlns:a16="http://schemas.microsoft.com/office/drawing/2014/main" id="{BF257A05-D60B-46EE-97AF-A5BD6447FCDB}"/>
              </a:ext>
            </a:extLst>
          </p:cNvPr>
          <p:cNvPicPr>
            <a:picLocks noChangeAspect="1"/>
          </p:cNvPicPr>
          <p:nvPr/>
        </p:nvPicPr>
        <p:blipFill>
          <a:blip r:embed="rId4"/>
          <a:stretch>
            <a:fillRect/>
          </a:stretch>
        </p:blipFill>
        <p:spPr>
          <a:xfrm>
            <a:off x="11467399" y="0"/>
            <a:ext cx="724601" cy="954885"/>
          </a:xfrm>
          <a:prstGeom prst="rect">
            <a:avLst/>
          </a:prstGeom>
        </p:spPr>
      </p:pic>
    </p:spTree>
    <p:extLst>
      <p:ext uri="{BB962C8B-B14F-4D97-AF65-F5344CB8AC3E}">
        <p14:creationId xmlns:p14="http://schemas.microsoft.com/office/powerpoint/2010/main" val="261791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935C4-EEBC-420D-A98A-5A47C59B1FF3}"/>
              </a:ext>
            </a:extLst>
          </p:cNvPr>
          <p:cNvSpPr>
            <a:spLocks noGrp="1"/>
          </p:cNvSpPr>
          <p:nvPr>
            <p:ph type="title"/>
          </p:nvPr>
        </p:nvSpPr>
        <p:spPr/>
        <p:txBody>
          <a:bodyPr/>
          <a:lstStyle/>
          <a:p>
            <a:r>
              <a:rPr lang="en-US" dirty="0">
                <a:latin typeface="Arial Black" panose="020B0A04020102020204" pitchFamily="34" charset="0"/>
              </a:rPr>
              <a:t>More than Hot Flashes: Vasomotor symptoms – not benign, associated with incident CVD</a:t>
            </a:r>
          </a:p>
        </p:txBody>
      </p:sp>
      <p:pic>
        <p:nvPicPr>
          <p:cNvPr id="9" name="Main graphic">
            <a:extLst>
              <a:ext uri="{FF2B5EF4-FFF2-40B4-BE49-F238E27FC236}">
                <a16:creationId xmlns:a16="http://schemas.microsoft.com/office/drawing/2014/main" id="{5A687F6C-66EB-4CD1-9373-ABAB72068ACA}"/>
              </a:ext>
            </a:extLst>
          </p:cNvPr>
          <p:cNvPicPr>
            <a:picLocks noGrp="1"/>
          </p:cNvPicPr>
          <p:nvPr>
            <p:ph sz="half" idx="4294967295"/>
          </p:nvPr>
        </p:nvPicPr>
        <p:blipFill>
          <a:blip r:embed="rId2"/>
          <a:stretch/>
        </p:blipFill>
        <p:spPr>
          <a:xfrm>
            <a:off x="0" y="2039938"/>
            <a:ext cx="5591175" cy="3938587"/>
          </a:xfrm>
          <a:prstGeom prst="rect">
            <a:avLst/>
          </a:prstGeom>
          <a:ln>
            <a:noFill/>
          </a:ln>
        </p:spPr>
      </p:pic>
      <p:pic>
        <p:nvPicPr>
          <p:cNvPr id="10" name="Main graphic">
            <a:extLst>
              <a:ext uri="{FF2B5EF4-FFF2-40B4-BE49-F238E27FC236}">
                <a16:creationId xmlns:a16="http://schemas.microsoft.com/office/drawing/2014/main" id="{FD38DE46-64DD-4EF2-8326-A67F11408FC3}"/>
              </a:ext>
            </a:extLst>
          </p:cNvPr>
          <p:cNvPicPr>
            <a:picLocks noGrp="1"/>
          </p:cNvPicPr>
          <p:nvPr>
            <p:ph sz="half" idx="4294967295"/>
          </p:nvPr>
        </p:nvPicPr>
        <p:blipFill>
          <a:blip r:embed="rId3"/>
          <a:stretch/>
        </p:blipFill>
        <p:spPr>
          <a:xfrm>
            <a:off x="6291263" y="2039938"/>
            <a:ext cx="5900737" cy="3859212"/>
          </a:xfrm>
          <a:prstGeom prst="rect">
            <a:avLst/>
          </a:prstGeom>
          <a:ln>
            <a:noFill/>
          </a:ln>
        </p:spPr>
      </p:pic>
      <p:sp>
        <p:nvSpPr>
          <p:cNvPr id="11" name="TextBox 10">
            <a:extLst>
              <a:ext uri="{FF2B5EF4-FFF2-40B4-BE49-F238E27FC236}">
                <a16:creationId xmlns:a16="http://schemas.microsoft.com/office/drawing/2014/main" id="{3AB56CCD-E535-4FCD-8D90-6C894151C19A}"/>
              </a:ext>
            </a:extLst>
          </p:cNvPr>
          <p:cNvSpPr txBox="1"/>
          <p:nvPr/>
        </p:nvSpPr>
        <p:spPr>
          <a:xfrm>
            <a:off x="656493" y="1178171"/>
            <a:ext cx="10078915" cy="914400"/>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SWAN: a total of 3083 women, aged 42 to 52 years at baseline, underwent up to 16 in‐person visits over 22 years.</a:t>
            </a:r>
            <a:endParaRPr kumimoji="0" lang="en-US" sz="2000" b="1"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TextBox 11">
            <a:extLst>
              <a:ext uri="{FF2B5EF4-FFF2-40B4-BE49-F238E27FC236}">
                <a16:creationId xmlns:a16="http://schemas.microsoft.com/office/drawing/2014/main" id="{D03A1DD5-D6A0-4316-9D6E-2F0E67EAA9AE}"/>
              </a:ext>
            </a:extLst>
          </p:cNvPr>
          <p:cNvSpPr txBox="1"/>
          <p:nvPr/>
        </p:nvSpPr>
        <p:spPr>
          <a:xfrm>
            <a:off x="6878515" y="3261946"/>
            <a:ext cx="4079632" cy="545123"/>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HR 1.77 (95% CI 1.33-2.35)</a:t>
            </a:r>
          </a:p>
        </p:txBody>
      </p:sp>
      <p:sp>
        <p:nvSpPr>
          <p:cNvPr id="13" name="TextBox 12">
            <a:extLst>
              <a:ext uri="{FF2B5EF4-FFF2-40B4-BE49-F238E27FC236}">
                <a16:creationId xmlns:a16="http://schemas.microsoft.com/office/drawing/2014/main" id="{1C45CE4A-D21C-4DAD-A58A-AB7C8E43803F}"/>
              </a:ext>
            </a:extLst>
          </p:cNvPr>
          <p:cNvSpPr txBox="1"/>
          <p:nvPr/>
        </p:nvSpPr>
        <p:spPr>
          <a:xfrm>
            <a:off x="1286607" y="3414346"/>
            <a:ext cx="4079632" cy="545123"/>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HR 1.51 (95% CI 1.05-2.17)</a:t>
            </a:r>
          </a:p>
        </p:txBody>
      </p:sp>
      <p:sp>
        <p:nvSpPr>
          <p:cNvPr id="14" name="TextShape 1">
            <a:extLst>
              <a:ext uri="{FF2B5EF4-FFF2-40B4-BE49-F238E27FC236}">
                <a16:creationId xmlns:a16="http://schemas.microsoft.com/office/drawing/2014/main" id="{A59AA03D-8113-43DB-9A7C-FDE8D4050F26}"/>
              </a:ext>
            </a:extLst>
          </p:cNvPr>
          <p:cNvSpPr txBox="1"/>
          <p:nvPr/>
        </p:nvSpPr>
        <p:spPr>
          <a:xfrm>
            <a:off x="463061" y="6353264"/>
            <a:ext cx="9320829" cy="340735"/>
          </a:xfrm>
          <a:prstGeom prst="rect">
            <a:avLst/>
          </a:prstGeom>
          <a:noFill/>
          <a:ln>
            <a:noFill/>
          </a:ln>
        </p:spPr>
        <p:txBody>
          <a:bodyPr wrap="square" lIns="36000" tIns="46800" rIns="36000" bIns="46800" anchor="b" anchorCtr="1">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Thurston RC et al . Journal of the American Heart Association. 2021;10:e017416</a:t>
            </a:r>
            <a:endParaRPr kumimoji="0" lang="en-US" sz="1600" b="0" i="0" u="none" strike="noStrike" kern="1200" cap="none" spc="-1" normalizeH="0" baseline="0" noProof="0" dirty="0">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428EEF8A-79AB-4F19-B85A-CD627BB02D83}"/>
              </a:ext>
            </a:extLst>
          </p:cNvPr>
          <p:cNvPicPr>
            <a:picLocks noChangeAspect="1"/>
          </p:cNvPicPr>
          <p:nvPr/>
        </p:nvPicPr>
        <p:blipFill>
          <a:blip r:embed="rId4"/>
          <a:stretch>
            <a:fillRect/>
          </a:stretch>
        </p:blipFill>
        <p:spPr>
          <a:xfrm>
            <a:off x="11467399" y="0"/>
            <a:ext cx="724601" cy="954885"/>
          </a:xfrm>
          <a:prstGeom prst="rect">
            <a:avLst/>
          </a:prstGeom>
        </p:spPr>
      </p:pic>
    </p:spTree>
    <p:extLst>
      <p:ext uri="{BB962C8B-B14F-4D97-AF65-F5344CB8AC3E}">
        <p14:creationId xmlns:p14="http://schemas.microsoft.com/office/powerpoint/2010/main" val="10558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2C60-4546-41AF-977F-18B547DC503B}"/>
              </a:ext>
            </a:extLst>
          </p:cNvPr>
          <p:cNvSpPr>
            <a:spLocks noGrp="1"/>
          </p:cNvSpPr>
          <p:nvPr>
            <p:ph type="title"/>
          </p:nvPr>
        </p:nvSpPr>
        <p:spPr/>
        <p:txBody>
          <a:bodyPr>
            <a:normAutofit/>
          </a:bodyPr>
          <a:lstStyle/>
          <a:p>
            <a:r>
              <a:rPr lang="en-US" dirty="0">
                <a:latin typeface="Arial Black" panose="020B0A04020102020204" pitchFamily="34" charset="0"/>
              </a:rPr>
              <a:t>Contemporary approach to prescribing menopausal hormone therapy (MHT) and MHT risk assessment.</a:t>
            </a:r>
          </a:p>
        </p:txBody>
      </p:sp>
      <p:pic>
        <p:nvPicPr>
          <p:cNvPr id="3" name="Picture 2">
            <a:extLst>
              <a:ext uri="{FF2B5EF4-FFF2-40B4-BE49-F238E27FC236}">
                <a16:creationId xmlns:a16="http://schemas.microsoft.com/office/drawing/2014/main" id="{1A38AD79-9782-44C6-88E4-12A865FFE498}"/>
              </a:ext>
            </a:extLst>
          </p:cNvPr>
          <p:cNvPicPr>
            <a:picLocks noChangeAspect="1"/>
          </p:cNvPicPr>
          <p:nvPr/>
        </p:nvPicPr>
        <p:blipFill>
          <a:blip r:embed="rId2"/>
          <a:stretch>
            <a:fillRect/>
          </a:stretch>
        </p:blipFill>
        <p:spPr>
          <a:xfrm>
            <a:off x="430822" y="1271581"/>
            <a:ext cx="9607061" cy="4883049"/>
          </a:xfrm>
          <a:prstGeom prst="rect">
            <a:avLst/>
          </a:prstGeom>
        </p:spPr>
      </p:pic>
      <p:sp>
        <p:nvSpPr>
          <p:cNvPr id="4" name="TextBox 3">
            <a:extLst>
              <a:ext uri="{FF2B5EF4-FFF2-40B4-BE49-F238E27FC236}">
                <a16:creationId xmlns:a16="http://schemas.microsoft.com/office/drawing/2014/main" id="{CD519D82-48B1-4F54-9430-177F145EF354}"/>
              </a:ext>
            </a:extLst>
          </p:cNvPr>
          <p:cNvSpPr txBox="1"/>
          <p:nvPr/>
        </p:nvSpPr>
        <p:spPr>
          <a:xfrm>
            <a:off x="1045073" y="6410623"/>
            <a:ext cx="11043139" cy="307730"/>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Kelly AC, </a:t>
            </a:r>
            <a:r>
              <a:rPr kumimoji="0" lang="en-US" sz="1200" b="1" i="0" u="none" strike="noStrike" kern="1200" cap="none" spc="0" normalizeH="0" baseline="0" noProof="0" dirty="0">
                <a:ln>
                  <a:noFill/>
                </a:ln>
                <a:solidFill>
                  <a:srgbClr val="000000"/>
                </a:solidFill>
                <a:effectLst/>
                <a:uLnTx/>
                <a:uFillTx/>
                <a:latin typeface="Arial"/>
                <a:ea typeface="+mn-ea"/>
                <a:cs typeface="Arial"/>
              </a:rPr>
              <a:t>Michos ED</a:t>
            </a:r>
            <a:r>
              <a:rPr kumimoji="0" lang="en-US" sz="1200" b="0" i="0" u="none" strike="noStrike" kern="1200" cap="none" spc="0" normalizeH="0" baseline="0" noProof="0" dirty="0">
                <a:ln>
                  <a:noFill/>
                </a:ln>
                <a:solidFill>
                  <a:srgbClr val="000000"/>
                </a:solidFill>
                <a:effectLst/>
                <a:uLnTx/>
                <a:uFillTx/>
                <a:latin typeface="Arial"/>
                <a:ea typeface="+mn-ea"/>
                <a:cs typeface="Arial"/>
              </a:rPr>
              <a:t>….Honigberg M.  Circ Res 2022</a:t>
            </a:r>
            <a:r>
              <a:rPr kumimoji="0" lang="en-US" sz="1200" b="0" i="0" u="none" strike="noStrike" kern="1200" cap="none" spc="-1" normalizeH="0" baseline="0" noProof="0" dirty="0">
                <a:ln>
                  <a:noFill/>
                </a:ln>
                <a:solidFill>
                  <a:srgbClr val="000000"/>
                </a:solidFill>
                <a:effectLst/>
                <a:uLnTx/>
                <a:uFillTx/>
                <a:latin typeface="Arial"/>
                <a:ea typeface="+mn-ea"/>
                <a:cs typeface="Arial"/>
              </a:rPr>
              <a:t>;</a:t>
            </a:r>
            <a:r>
              <a:rPr kumimoji="0" lang="en-US" sz="1200" b="0" i="0" u="none" strike="noStrike" kern="1200" cap="none" spc="-1" normalizeH="0" baseline="0" noProof="0" dirty="0">
                <a:ln>
                  <a:noFill/>
                </a:ln>
                <a:solidFill>
                  <a:srgbClr val="000000"/>
                </a:solidFill>
                <a:effectLst/>
                <a:uLnTx/>
                <a:uFillTx/>
                <a:latin typeface="Arial"/>
                <a:ea typeface="+mn-ea"/>
                <a:cs typeface="+mn-cs"/>
              </a:rPr>
              <a:t>130 (4): 652-672, DOI: (10.1161/CIRCRESAHA.121.319895) </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5" name="Picture 4">
            <a:extLst>
              <a:ext uri="{FF2B5EF4-FFF2-40B4-BE49-F238E27FC236}">
                <a16:creationId xmlns:a16="http://schemas.microsoft.com/office/drawing/2014/main" id="{7DB3DE81-8258-45DF-8888-CF4FAF742DA7}"/>
              </a:ext>
            </a:extLst>
          </p:cNvPr>
          <p:cNvPicPr>
            <a:picLocks noChangeAspect="1"/>
          </p:cNvPicPr>
          <p:nvPr/>
        </p:nvPicPr>
        <p:blipFill>
          <a:blip r:embed="rId3"/>
          <a:stretch>
            <a:fillRect/>
          </a:stretch>
        </p:blipFill>
        <p:spPr>
          <a:xfrm>
            <a:off x="11467399" y="0"/>
            <a:ext cx="724601" cy="954885"/>
          </a:xfrm>
          <a:prstGeom prst="rect">
            <a:avLst/>
          </a:prstGeom>
        </p:spPr>
      </p:pic>
    </p:spTree>
    <p:extLst>
      <p:ext uri="{BB962C8B-B14F-4D97-AF65-F5344CB8AC3E}">
        <p14:creationId xmlns:p14="http://schemas.microsoft.com/office/powerpoint/2010/main" val="2986578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00F6-2C0D-4979-BC23-0984D7DA2DAF}"/>
              </a:ext>
            </a:extLst>
          </p:cNvPr>
          <p:cNvSpPr>
            <a:spLocks noGrp="1"/>
          </p:cNvSpPr>
          <p:nvPr>
            <p:ph type="title"/>
          </p:nvPr>
        </p:nvSpPr>
        <p:spPr/>
        <p:txBody>
          <a:bodyPr>
            <a:normAutofit/>
          </a:bodyPr>
          <a:lstStyle/>
          <a:p>
            <a:pPr algn="l"/>
            <a:r>
              <a:rPr lang="en-US" sz="4000" dirty="0"/>
              <a:t>  Risk-Enhancing Factors</a:t>
            </a:r>
          </a:p>
        </p:txBody>
      </p:sp>
      <p:pic>
        <p:nvPicPr>
          <p:cNvPr id="5" name="Picture 4">
            <a:extLst>
              <a:ext uri="{FF2B5EF4-FFF2-40B4-BE49-F238E27FC236}">
                <a16:creationId xmlns:a16="http://schemas.microsoft.com/office/drawing/2014/main" id="{C332F59B-E190-47A5-AE58-F90FA071E06F}"/>
              </a:ext>
            </a:extLst>
          </p:cNvPr>
          <p:cNvPicPr>
            <a:picLocks noChangeAspect="1"/>
          </p:cNvPicPr>
          <p:nvPr/>
        </p:nvPicPr>
        <p:blipFill>
          <a:blip r:embed="rId2"/>
          <a:stretch>
            <a:fillRect/>
          </a:stretch>
        </p:blipFill>
        <p:spPr>
          <a:xfrm>
            <a:off x="115927" y="1110111"/>
            <a:ext cx="12192000" cy="5352030"/>
          </a:xfrm>
          <a:prstGeom prst="rect">
            <a:avLst/>
          </a:prstGeom>
        </p:spPr>
      </p:pic>
      <p:sp>
        <p:nvSpPr>
          <p:cNvPr id="3" name="Arrow: Right 2">
            <a:extLst>
              <a:ext uri="{FF2B5EF4-FFF2-40B4-BE49-F238E27FC236}">
                <a16:creationId xmlns:a16="http://schemas.microsoft.com/office/drawing/2014/main" id="{74A605F7-905A-4D33-827A-686EDA1BB830}"/>
              </a:ext>
            </a:extLst>
          </p:cNvPr>
          <p:cNvSpPr/>
          <p:nvPr/>
        </p:nvSpPr>
        <p:spPr>
          <a:xfrm rot="18535888">
            <a:off x="1619250" y="6038392"/>
            <a:ext cx="978408" cy="484632"/>
          </a:xfrm>
          <a:prstGeom prst="rightArrow">
            <a:avLst/>
          </a:prstGeom>
          <a:solidFill>
            <a:srgbClr val="C00000"/>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1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CF04BBA5-0C94-41A4-A685-FBDD6EF71748}"/>
              </a:ext>
            </a:extLst>
          </p:cNvPr>
          <p:cNvSpPr txBox="1"/>
          <p:nvPr/>
        </p:nvSpPr>
        <p:spPr>
          <a:xfrm>
            <a:off x="3003532" y="6611779"/>
            <a:ext cx="4526661" cy="246221"/>
          </a:xfrm>
          <a:prstGeom prst="rect">
            <a:avLst/>
          </a:prstGeom>
          <a:noFill/>
        </p:spPr>
        <p:txBody>
          <a:bodyPr wrap="square" rtlCol="0">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Lloyd-Jones DM, et al. </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 Am Coll Cardiol</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2022 Oct 4;80(14):1366-1418.</a:t>
            </a:r>
          </a:p>
        </p:txBody>
      </p:sp>
      <p:sp>
        <p:nvSpPr>
          <p:cNvPr id="6" name="Arrow: Right 5">
            <a:extLst>
              <a:ext uri="{FF2B5EF4-FFF2-40B4-BE49-F238E27FC236}">
                <a16:creationId xmlns:a16="http://schemas.microsoft.com/office/drawing/2014/main" id="{ECEC2DBB-C33A-4AC7-9656-823C25C34CC9}"/>
              </a:ext>
            </a:extLst>
          </p:cNvPr>
          <p:cNvSpPr/>
          <p:nvPr/>
        </p:nvSpPr>
        <p:spPr>
          <a:xfrm rot="18535888">
            <a:off x="1787147" y="3543810"/>
            <a:ext cx="978408" cy="484632"/>
          </a:xfrm>
          <a:prstGeom prst="rightArrow">
            <a:avLst/>
          </a:prstGeom>
          <a:solidFill>
            <a:srgbClr val="C00000"/>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1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55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rPr>
              <a:t>How to stay young</a:t>
            </a:r>
          </a:p>
        </p:txBody>
      </p:sp>
      <p:sp>
        <p:nvSpPr>
          <p:cNvPr id="11" name="Content Placeholder 10"/>
          <p:cNvSpPr>
            <a:spLocks noGrp="1"/>
          </p:cNvSpPr>
          <p:nvPr>
            <p:ph sz="half" idx="4294967295"/>
          </p:nvPr>
        </p:nvSpPr>
        <p:spPr bwMode="auto">
          <a:xfrm>
            <a:off x="6534719" y="1383506"/>
            <a:ext cx="5087937" cy="4090988"/>
          </a:xfrm>
          <a:prstGeom prst="beve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a:bodyPr>
          <a:lstStyle/>
          <a:p>
            <a:r>
              <a:rPr lang="en-US" sz="3200" dirty="0">
                <a:solidFill>
                  <a:schemeClr val="bg1"/>
                </a:solidFill>
              </a:rPr>
              <a:t>“</a:t>
            </a:r>
            <a:r>
              <a:rPr lang="en-US" sz="3200" b="1" i="1" dirty="0">
                <a:solidFill>
                  <a:schemeClr val="bg1"/>
                </a:solidFill>
              </a:rPr>
              <a:t>Old age is like everything else. To make a success of it, you’ve got to start young</a:t>
            </a:r>
            <a:r>
              <a:rPr lang="en-US" sz="3200" b="1" dirty="0">
                <a:solidFill>
                  <a:schemeClr val="bg1"/>
                </a:solidFill>
              </a:rPr>
              <a:t>.”</a:t>
            </a:r>
          </a:p>
          <a:p>
            <a:r>
              <a:rPr lang="en-US" sz="3200" dirty="0">
                <a:solidFill>
                  <a:schemeClr val="bg1"/>
                </a:solidFill>
              </a:rPr>
              <a:t>- Theodore Roosevelt </a:t>
            </a:r>
          </a:p>
        </p:txBody>
      </p:sp>
      <p:sp>
        <p:nvSpPr>
          <p:cNvPr id="13" name="Content Placeholder 2"/>
          <p:cNvSpPr>
            <a:spLocks noGrp="1"/>
          </p:cNvSpPr>
          <p:nvPr>
            <p:ph sz="half" idx="4294967295"/>
          </p:nvPr>
        </p:nvSpPr>
        <p:spPr>
          <a:xfrm>
            <a:off x="6776588" y="5474494"/>
            <a:ext cx="5191125" cy="1127125"/>
          </a:xfrm>
        </p:spPr>
        <p:txBody>
          <a:bodyPr>
            <a:noAutofit/>
          </a:bodyPr>
          <a:lstStyle/>
          <a:p>
            <a:r>
              <a:rPr lang="en-US" sz="1400" b="1" dirty="0"/>
              <a:t>Mapping Hyperlipidemia in Young Adulthood to Coronary Risk</a:t>
            </a:r>
            <a:r>
              <a:rPr lang="en-US" sz="1400" dirty="0"/>
              <a:t>: Importance of Cumulative Exposure and How to Stay Young</a:t>
            </a:r>
          </a:p>
          <a:p>
            <a:pPr lvl="1"/>
            <a:r>
              <a:rPr lang="en-US" sz="1400" dirty="0">
                <a:latin typeface="Arial" panose="020B0604020202020204" pitchFamily="34" charset="0"/>
                <a:cs typeface="Arial" panose="020B0604020202020204" pitchFamily="34" charset="0"/>
              </a:rPr>
              <a:t>Seth S. Martin, </a:t>
            </a:r>
            <a:r>
              <a:rPr lang="en-US" sz="1400" b="1" u="sng" dirty="0">
                <a:latin typeface="Arial" panose="020B0604020202020204" pitchFamily="34" charset="0"/>
                <a:cs typeface="Arial" panose="020B0604020202020204" pitchFamily="34" charset="0"/>
              </a:rPr>
              <a:t>Erin D. Michos</a:t>
            </a:r>
            <a:endParaRPr lang="en-US" sz="1600" b="1" u="sng"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0EE20AE9-E297-4599-8DC8-AC14C8F9F884}"/>
              </a:ext>
            </a:extLst>
          </p:cNvPr>
          <p:cNvSpPr txBox="1">
            <a:spLocks/>
          </p:cNvSpPr>
          <p:nvPr/>
        </p:nvSpPr>
        <p:spPr bwMode="black">
          <a:xfrm>
            <a:off x="688837" y="1737406"/>
            <a:ext cx="5384800" cy="4525963"/>
          </a:xfrm>
          <a:prstGeom prst="rect">
            <a:avLst/>
          </a:prstGeom>
        </p:spPr>
        <p:txBody>
          <a:bodyPr vert="horz" lIns="0" tIns="0" rIns="0" bIns="0" rtlCol="0">
            <a:normAutofit fontScale="92500"/>
          </a:bodyPr>
          <a:lstStyle>
            <a:lvl1pPr marL="171446" indent="-171446" algn="l" defTabSz="342892" rtl="0" eaLnBrk="1" latinLnBrk="0" hangingPunct="1">
              <a:spcBef>
                <a:spcPts val="450"/>
              </a:spcBef>
              <a:buClr>
                <a:srgbClr val="FFA41C"/>
              </a:buClr>
              <a:buFont typeface="Arial"/>
              <a:buChar char="•"/>
              <a:defRPr sz="2200" kern="1200">
                <a:solidFill>
                  <a:schemeClr val="tx1"/>
                </a:solidFill>
                <a:latin typeface="Arial"/>
                <a:ea typeface="+mn-ea"/>
                <a:cs typeface="Arial"/>
              </a:defRPr>
            </a:lvl1pPr>
            <a:lvl2pPr marL="557199" indent="-214308" algn="l" defTabSz="342892" rtl="0" eaLnBrk="1" latinLnBrk="0" hangingPunct="1">
              <a:spcBef>
                <a:spcPts val="450"/>
              </a:spcBef>
              <a:buClr>
                <a:srgbClr val="FFA41C"/>
              </a:buClr>
              <a:buFont typeface="Arial"/>
              <a:buChar char="–"/>
              <a:defRPr sz="2200" kern="1200">
                <a:solidFill>
                  <a:schemeClr val="tx1"/>
                </a:solidFill>
                <a:latin typeface="Arial"/>
                <a:ea typeface="+mn-ea"/>
                <a:cs typeface="Arial"/>
              </a:defRPr>
            </a:lvl2pPr>
            <a:lvl3pPr marL="857228" indent="-171446" algn="l" defTabSz="342892" rtl="0" eaLnBrk="1" latinLnBrk="0" hangingPunct="1">
              <a:spcBef>
                <a:spcPts val="450"/>
              </a:spcBef>
              <a:buClr>
                <a:srgbClr val="FFA41C"/>
              </a:buClr>
              <a:buFont typeface="Arial"/>
              <a:buChar char="•"/>
              <a:defRPr sz="2200" kern="1200">
                <a:solidFill>
                  <a:schemeClr val="tx1"/>
                </a:solidFill>
                <a:latin typeface="Arial"/>
                <a:ea typeface="+mn-ea"/>
                <a:cs typeface="Arial"/>
              </a:defRPr>
            </a:lvl3pPr>
            <a:lvl4pPr marL="1200120" indent="-171446" algn="l" defTabSz="342892" rtl="0" eaLnBrk="1" latinLnBrk="0" hangingPunct="1">
              <a:spcBef>
                <a:spcPts val="450"/>
              </a:spcBef>
              <a:buClr>
                <a:srgbClr val="FFA41C"/>
              </a:buClr>
              <a:buFont typeface="Arial"/>
              <a:buChar char="–"/>
              <a:defRPr sz="2200" kern="1200">
                <a:solidFill>
                  <a:schemeClr val="tx1"/>
                </a:solidFill>
                <a:latin typeface="Arial"/>
                <a:ea typeface="+mn-ea"/>
                <a:cs typeface="Arial"/>
              </a:defRPr>
            </a:lvl4pPr>
            <a:lvl5pPr marL="1543012" indent="-171446" algn="l" defTabSz="342892" rtl="0" eaLnBrk="1" latinLnBrk="0" hangingPunct="1">
              <a:spcBef>
                <a:spcPts val="450"/>
              </a:spcBef>
              <a:buClr>
                <a:srgbClr val="FFA41C"/>
              </a:buClr>
              <a:buFont typeface="Arial"/>
              <a:buChar char="»"/>
              <a:defRPr sz="220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35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35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35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350" kern="1200">
                <a:solidFill>
                  <a:schemeClr val="tx1"/>
                </a:solidFill>
                <a:latin typeface="+mn-lt"/>
                <a:ea typeface="+mn-ea"/>
                <a:cs typeface="+mn-cs"/>
              </a:defRPr>
            </a:lvl9pPr>
          </a:lstStyle>
          <a:p>
            <a:r>
              <a:rPr lang="en-US" sz="3600" dirty="0"/>
              <a:t>Younger people, particularly young women, has a lower 10-year risk on average</a:t>
            </a:r>
          </a:p>
          <a:p>
            <a:r>
              <a:rPr lang="en-US" sz="3600" dirty="0"/>
              <a:t>Because of greater potential life-year at risk, they also have more to gain</a:t>
            </a:r>
          </a:p>
          <a:p>
            <a:r>
              <a:rPr lang="en-US" sz="3600" dirty="0"/>
              <a:t>Risk-treatment” paradox</a:t>
            </a:r>
          </a:p>
        </p:txBody>
      </p:sp>
    </p:spTree>
    <p:extLst>
      <p:ext uri="{BB962C8B-B14F-4D97-AF65-F5344CB8AC3E}">
        <p14:creationId xmlns:p14="http://schemas.microsoft.com/office/powerpoint/2010/main" val="3611833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0A74-A49D-DFB8-60E2-7E6A84A912CA}"/>
              </a:ext>
            </a:extLst>
          </p:cNvPr>
          <p:cNvSpPr>
            <a:spLocks noGrp="1"/>
          </p:cNvSpPr>
          <p:nvPr>
            <p:ph type="title"/>
          </p:nvPr>
        </p:nvSpPr>
        <p:spPr>
          <a:xfrm>
            <a:off x="1063690" y="0"/>
            <a:ext cx="10664895" cy="1037058"/>
          </a:xfrm>
        </p:spPr>
        <p:txBody>
          <a:bodyPr/>
          <a:lstStyle/>
          <a:p>
            <a:r>
              <a:rPr lang="en-US" sz="3600" dirty="0">
                <a:solidFill>
                  <a:schemeClr val="bg1"/>
                </a:solidFill>
                <a:latin typeface="Arial Black" panose="020B0A04020102020204" pitchFamily="34" charset="0"/>
              </a:rPr>
              <a:t>Prevention of CVD in women</a:t>
            </a:r>
          </a:p>
        </p:txBody>
      </p:sp>
      <p:sp>
        <p:nvSpPr>
          <p:cNvPr id="3" name="Text Placeholder 2">
            <a:extLst>
              <a:ext uri="{FF2B5EF4-FFF2-40B4-BE49-F238E27FC236}">
                <a16:creationId xmlns:a16="http://schemas.microsoft.com/office/drawing/2014/main" id="{FFB3B2D7-49E0-A10A-5FA6-0AFC7B89DC78}"/>
              </a:ext>
            </a:extLst>
          </p:cNvPr>
          <p:cNvSpPr>
            <a:spLocks noGrp="1"/>
          </p:cNvSpPr>
          <p:nvPr>
            <p:ph type="body" sz="quarter" idx="13"/>
          </p:nvPr>
        </p:nvSpPr>
        <p:spPr>
          <a:xfrm>
            <a:off x="317796" y="1265542"/>
            <a:ext cx="11271387" cy="5278345"/>
          </a:xfrm>
        </p:spPr>
        <p:txBody>
          <a:bodyPr>
            <a:normAutofit lnSpcReduction="10000"/>
          </a:bodyPr>
          <a:lstStyle/>
          <a:p>
            <a:pPr>
              <a:lnSpc>
                <a:spcPct val="100000"/>
              </a:lnSpc>
              <a:spcAft>
                <a:spcPts val="800"/>
              </a:spcAft>
              <a:buClr>
                <a:srgbClr val="FFC000"/>
              </a:buClr>
              <a:buFont typeface="Wingdings" panose="05000000000000000000" pitchFamily="2" charset="2"/>
              <a:buChar char="v"/>
            </a:pPr>
            <a:r>
              <a:rPr lang="en-US" sz="2400" dirty="0">
                <a:solidFill>
                  <a:schemeClr val="tx1"/>
                </a:solidFill>
              </a:rPr>
              <a:t>High blood pressure (hypertension), unhealthy lipid levels (hyperlipidemia), and diabetes all independently increase the risk of CVD, with the risks being additive when they occur together</a:t>
            </a:r>
          </a:p>
          <a:p>
            <a:pPr lvl="1">
              <a:lnSpc>
                <a:spcPct val="100000"/>
              </a:lnSpc>
              <a:spcAft>
                <a:spcPts val="800"/>
              </a:spcAft>
              <a:buClr>
                <a:srgbClr val="FFC000"/>
              </a:buClr>
              <a:buFont typeface="Wingdings" panose="05000000000000000000" pitchFamily="2" charset="2"/>
              <a:buChar char="Ø"/>
            </a:pPr>
            <a:r>
              <a:rPr lang="en-US" sz="2000" dirty="0">
                <a:solidFill>
                  <a:schemeClr val="tx1"/>
                </a:solidFill>
              </a:rPr>
              <a:t>These risk factors confer similar if not GREATER relative risk in women as in men</a:t>
            </a:r>
          </a:p>
          <a:p>
            <a:pPr lvl="1">
              <a:lnSpc>
                <a:spcPct val="100000"/>
              </a:lnSpc>
              <a:spcAft>
                <a:spcPts val="800"/>
              </a:spcAft>
              <a:buClr>
                <a:srgbClr val="FFC000"/>
              </a:buClr>
              <a:buFont typeface="Wingdings" panose="05000000000000000000" pitchFamily="2" charset="2"/>
              <a:buChar char="Ø"/>
            </a:pPr>
            <a:r>
              <a:rPr lang="en-US" sz="2000" dirty="0">
                <a:solidFill>
                  <a:schemeClr val="tx1"/>
                </a:solidFill>
              </a:rPr>
              <a:t>Women continue to be undertreated compared to their male counterparts, perhaps because of (falsely) presumed lower risk</a:t>
            </a:r>
          </a:p>
          <a:p>
            <a:pPr>
              <a:lnSpc>
                <a:spcPct val="100000"/>
              </a:lnSpc>
              <a:spcAft>
                <a:spcPts val="800"/>
              </a:spcAft>
              <a:buClr>
                <a:srgbClr val="FFC000"/>
              </a:buClr>
              <a:buFont typeface="Wingdings" panose="05000000000000000000" pitchFamily="2" charset="2"/>
              <a:buChar char="v"/>
            </a:pPr>
            <a:r>
              <a:rPr lang="en-US" sz="2400" dirty="0">
                <a:solidFill>
                  <a:schemeClr val="tx1"/>
                </a:solidFill>
              </a:rPr>
              <a:t>Lifestyle is always the foundation of all preventive efforts.  However high-risk individuals may also need pharmacotherapy plus lifestyle to reduce their risk of CVD, the leading cause of mortality in women</a:t>
            </a:r>
          </a:p>
          <a:p>
            <a:pPr>
              <a:lnSpc>
                <a:spcPct val="100000"/>
              </a:lnSpc>
              <a:spcAft>
                <a:spcPts val="800"/>
              </a:spcAft>
              <a:buClr>
                <a:srgbClr val="FFC000"/>
              </a:buClr>
              <a:buFont typeface="Wingdings" panose="05000000000000000000" pitchFamily="2" charset="2"/>
              <a:buChar char="v"/>
            </a:pPr>
            <a:r>
              <a:rPr lang="en-US" sz="2400" dirty="0">
                <a:solidFill>
                  <a:schemeClr val="tx1"/>
                </a:solidFill>
              </a:rPr>
              <a:t>Randomized clinical trials across therapeutics for BP, lipids, &amp; DM indicate women benefit as much as men do for CV risk reduction</a:t>
            </a:r>
          </a:p>
          <a:p>
            <a:pPr>
              <a:lnSpc>
                <a:spcPct val="100000"/>
              </a:lnSpc>
              <a:spcAft>
                <a:spcPts val="800"/>
              </a:spcAft>
              <a:buClr>
                <a:srgbClr val="FFC000"/>
              </a:buClr>
              <a:buFont typeface="Wingdings" panose="05000000000000000000" pitchFamily="2" charset="2"/>
              <a:buChar char="v"/>
            </a:pPr>
            <a:r>
              <a:rPr lang="en-US" sz="2400" dirty="0">
                <a:solidFill>
                  <a:schemeClr val="tx1"/>
                </a:solidFill>
              </a:rPr>
              <a:t>90% of attributable risk for MI is due to modifiable risk factors. The best intervention is prevention! </a:t>
            </a:r>
          </a:p>
        </p:txBody>
      </p:sp>
    </p:spTree>
    <p:extLst>
      <p:ext uri="{BB962C8B-B14F-4D97-AF65-F5344CB8AC3E}">
        <p14:creationId xmlns:p14="http://schemas.microsoft.com/office/powerpoint/2010/main" val="29096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5"/>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 dirty="0"/>
              <a:t>STEMI on the rise among Young Women &lt;45 in U.S.</a:t>
            </a:r>
            <a:endParaRPr dirty="0"/>
          </a:p>
        </p:txBody>
      </p:sp>
      <p:sp>
        <p:nvSpPr>
          <p:cNvPr id="406" name="Google Shape;406;p65"/>
          <p:cNvSpPr txBox="1">
            <a:spLocks noGrp="1"/>
          </p:cNvSpPr>
          <p:nvPr>
            <p:ph type="body" idx="4294967295"/>
          </p:nvPr>
        </p:nvSpPr>
        <p:spPr>
          <a:xfrm>
            <a:off x="6827838" y="1243013"/>
            <a:ext cx="5364162" cy="4937125"/>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2133" dirty="0">
                <a:latin typeface="Lato Black"/>
                <a:ea typeface="Lato Black"/>
                <a:cs typeface="Lato Black"/>
                <a:sym typeface="Lato Black"/>
              </a:rPr>
              <a:t>Over this 12-year period</a:t>
            </a:r>
            <a:endParaRPr sz="2133" dirty="0">
              <a:latin typeface="Lato Black"/>
              <a:ea typeface="Lato Black"/>
              <a:cs typeface="Lato Black"/>
              <a:sym typeface="Lato Black"/>
            </a:endParaRPr>
          </a:p>
          <a:p>
            <a:pPr marL="0" indent="0">
              <a:spcBef>
                <a:spcPts val="1600"/>
              </a:spcBef>
              <a:buNone/>
            </a:pPr>
            <a:r>
              <a:rPr lang="en" sz="1733" dirty="0"/>
              <a:t>Increase in STEMI among women aged &lt;45 years</a:t>
            </a:r>
            <a:endParaRPr sz="1733" dirty="0"/>
          </a:p>
          <a:p>
            <a:pPr marL="0" indent="0">
              <a:spcBef>
                <a:spcPts val="3333"/>
              </a:spcBef>
              <a:buNone/>
            </a:pPr>
            <a:r>
              <a:rPr lang="en" sz="1733" dirty="0"/>
              <a:t>Adverse trends likely due to increasing prevalence of:</a:t>
            </a:r>
            <a:endParaRPr sz="1733" dirty="0"/>
          </a:p>
          <a:p>
            <a:pPr marL="609585" indent="-414856">
              <a:spcBef>
                <a:spcPts val="1600"/>
              </a:spcBef>
              <a:buSzPts val="1300"/>
              <a:buChar char="●"/>
            </a:pPr>
            <a:r>
              <a:rPr lang="en" sz="1733" dirty="0"/>
              <a:t>Traditional risk factors</a:t>
            </a:r>
            <a:endParaRPr sz="1733" dirty="0"/>
          </a:p>
          <a:p>
            <a:pPr marL="609585" indent="-414856">
              <a:spcBef>
                <a:spcPts val="0"/>
              </a:spcBef>
              <a:buSzPts val="1300"/>
              <a:buChar char="●"/>
            </a:pPr>
            <a:r>
              <a:rPr lang="en" sz="1733" dirty="0"/>
              <a:t>Female-specific risk factors</a:t>
            </a:r>
            <a:endParaRPr sz="1733" dirty="0"/>
          </a:p>
          <a:p>
            <a:pPr marL="609585" indent="-414856">
              <a:spcBef>
                <a:spcPts val="0"/>
              </a:spcBef>
              <a:buSzPts val="1300"/>
              <a:buChar char="●"/>
            </a:pPr>
            <a:r>
              <a:rPr lang="en" sz="1733" dirty="0"/>
              <a:t>Female-predominant risk factors</a:t>
            </a:r>
            <a:endParaRPr sz="1733" dirty="0"/>
          </a:p>
          <a:p>
            <a:pPr marL="0" indent="0">
              <a:spcBef>
                <a:spcPts val="3333"/>
              </a:spcBef>
              <a:buNone/>
            </a:pPr>
            <a:r>
              <a:rPr lang="en" sz="1733" dirty="0"/>
              <a:t>Unchanged in-hospital mortality while in-hospital complications are rising among women aged 18-55 admitted with STEMI</a:t>
            </a:r>
            <a:endParaRPr sz="1733" dirty="0"/>
          </a:p>
          <a:p>
            <a:pPr marL="0" indent="0">
              <a:spcBef>
                <a:spcPts val="3333"/>
              </a:spcBef>
              <a:spcAft>
                <a:spcPts val="1600"/>
              </a:spcAft>
              <a:buNone/>
            </a:pPr>
            <a:r>
              <a:rPr lang="en" sz="1733" dirty="0"/>
              <a:t>Future studies focusing on CVD prevention &amp; treatment in young women are urgently needed</a:t>
            </a:r>
            <a:endParaRPr sz="1733" dirty="0"/>
          </a:p>
        </p:txBody>
      </p:sp>
      <p:sp>
        <p:nvSpPr>
          <p:cNvPr id="408" name="Google Shape;408;p65"/>
          <p:cNvSpPr txBox="1">
            <a:spLocks noGrp="1"/>
          </p:cNvSpPr>
          <p:nvPr>
            <p:ph type="body" idx="4294967295"/>
          </p:nvPr>
        </p:nvSpPr>
        <p:spPr>
          <a:xfrm>
            <a:off x="314000" y="5595938"/>
            <a:ext cx="5589588" cy="584200"/>
          </a:xfrm>
          <a:prstGeom prst="rect">
            <a:avLst/>
          </a:prstGeom>
        </p:spPr>
        <p:txBody>
          <a:bodyPr spcFirstLastPara="1" vert="horz" wrap="square" lIns="121900" tIns="121900" rIns="121900" bIns="121900" rtlCol="0" anchor="t" anchorCtr="0">
            <a:noAutofit/>
          </a:bodyPr>
          <a:lstStyle/>
          <a:p>
            <a:pPr marL="0" indent="0">
              <a:spcBef>
                <a:spcPts val="0"/>
              </a:spcBef>
              <a:spcAft>
                <a:spcPts val="1600"/>
              </a:spcAft>
              <a:buNone/>
            </a:pPr>
            <a:r>
              <a:rPr lang="en" sz="2000" dirty="0"/>
              <a:t>STEMI = ST elevation myocardial infarction</a:t>
            </a:r>
            <a:endParaRPr sz="2000" dirty="0"/>
          </a:p>
        </p:txBody>
      </p:sp>
      <p:pic>
        <p:nvPicPr>
          <p:cNvPr id="407" name="Google Shape;407;p65"/>
          <p:cNvPicPr preferRelativeResize="0"/>
          <p:nvPr/>
        </p:nvPicPr>
        <p:blipFill rotWithShape="1">
          <a:blip r:embed="rId3">
            <a:alphaModFix/>
          </a:blip>
          <a:srcRect t="1657" r="1361" b="2003"/>
          <a:stretch/>
        </p:blipFill>
        <p:spPr>
          <a:xfrm>
            <a:off x="389599" y="1341783"/>
            <a:ext cx="5959133" cy="4174433"/>
          </a:xfrm>
          <a:prstGeom prst="rect">
            <a:avLst/>
          </a:prstGeom>
          <a:noFill/>
          <a:ln>
            <a:noFill/>
          </a:ln>
        </p:spPr>
      </p:pic>
      <p:grpSp>
        <p:nvGrpSpPr>
          <p:cNvPr id="409" name="Google Shape;409;p65"/>
          <p:cNvGrpSpPr/>
          <p:nvPr/>
        </p:nvGrpSpPr>
        <p:grpSpPr>
          <a:xfrm>
            <a:off x="6492639" y="2523003"/>
            <a:ext cx="5080400" cy="2868064"/>
            <a:chOff x="4869479" y="1892252"/>
            <a:chExt cx="3810300" cy="2151048"/>
          </a:xfrm>
        </p:grpSpPr>
        <p:cxnSp>
          <p:nvCxnSpPr>
            <p:cNvPr id="410" name="Google Shape;410;p65"/>
            <p:cNvCxnSpPr/>
            <p:nvPr/>
          </p:nvCxnSpPr>
          <p:spPr>
            <a:xfrm>
              <a:off x="4869479" y="1892252"/>
              <a:ext cx="38103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65"/>
            <p:cNvCxnSpPr/>
            <p:nvPr/>
          </p:nvCxnSpPr>
          <p:spPr>
            <a:xfrm>
              <a:off x="4869479" y="3139425"/>
              <a:ext cx="38103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65"/>
            <p:cNvCxnSpPr/>
            <p:nvPr/>
          </p:nvCxnSpPr>
          <p:spPr>
            <a:xfrm>
              <a:off x="4869479" y="4043300"/>
              <a:ext cx="3810300" cy="0"/>
            </a:xfrm>
            <a:prstGeom prst="straightConnector1">
              <a:avLst/>
            </a:prstGeom>
            <a:noFill/>
            <a:ln w="9525" cap="flat" cmpd="sng">
              <a:solidFill>
                <a:schemeClr val="dk2"/>
              </a:solidFill>
              <a:prstDash val="solid"/>
              <a:round/>
              <a:headEnd type="none" w="med" len="med"/>
              <a:tailEnd type="none" w="med" len="med"/>
            </a:ln>
          </p:spPr>
        </p:cxnSp>
      </p:grpSp>
      <p:sp>
        <p:nvSpPr>
          <p:cNvPr id="413" name="Google Shape;413;p65"/>
          <p:cNvSpPr txBox="1"/>
          <p:nvPr/>
        </p:nvSpPr>
        <p:spPr>
          <a:xfrm>
            <a:off x="202267" y="6486698"/>
            <a:ext cx="7124400" cy="276944"/>
          </a:xfrm>
          <a:prstGeom prst="rect">
            <a:avLst/>
          </a:prstGeom>
          <a:noFill/>
          <a:ln>
            <a:noFill/>
          </a:ln>
        </p:spPr>
        <p:txBody>
          <a:bodyPr spcFirstLastPara="1" wrap="square" lIns="0" tIns="60933" rIns="121900" bIns="60933" anchor="t" anchorCtr="0">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Lato"/>
                <a:ea typeface="Lato"/>
                <a:cs typeface="Lato"/>
                <a:sym typeface="Lato"/>
              </a:rPr>
              <a:t>Abe T…. </a:t>
            </a:r>
            <a:r>
              <a:rPr kumimoji="0" lang="en" sz="1000" b="1" i="0" u="sng" strike="noStrike" kern="1200" cap="none" spc="0" normalizeH="0" baseline="0" noProof="0">
                <a:ln>
                  <a:noFill/>
                </a:ln>
                <a:solidFill>
                  <a:srgbClr val="000000"/>
                </a:solidFill>
                <a:effectLst/>
                <a:uLnTx/>
                <a:uFillTx/>
                <a:latin typeface="Lato"/>
                <a:ea typeface="Lato"/>
                <a:cs typeface="Lato"/>
                <a:sym typeface="Lato"/>
              </a:rPr>
              <a:t>Michos ED.</a:t>
            </a:r>
            <a:r>
              <a:rPr kumimoji="0" lang="en" sz="1000" b="0" i="0" u="none" strike="noStrike" kern="1200" cap="none" spc="0" normalizeH="0" baseline="0" noProof="0">
                <a:ln>
                  <a:noFill/>
                </a:ln>
                <a:solidFill>
                  <a:srgbClr val="000000"/>
                </a:solidFill>
                <a:effectLst/>
                <a:uLnTx/>
                <a:uFillTx/>
                <a:latin typeface="Lato"/>
                <a:ea typeface="Lato"/>
                <a:cs typeface="Lato"/>
                <a:sym typeface="Lato"/>
              </a:rPr>
              <a:t> J Am Heart Assoc 2023. https://doi.org/10.1161/JAHA.122.026811</a:t>
            </a:r>
            <a:endParaRPr kumimoji="0" sz="1000" b="0" i="0" u="none" strike="noStrike" kern="1200" cap="none" spc="0" normalizeH="0" baseline="0" noProof="0">
              <a:ln>
                <a:noFill/>
              </a:ln>
              <a:solidFill>
                <a:srgbClr val="000000"/>
              </a:solidFill>
              <a:effectLst/>
              <a:uLnTx/>
              <a:uFillTx/>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FF7C-77F8-4F06-8A51-42CD977D269A}"/>
              </a:ext>
            </a:extLst>
          </p:cNvPr>
          <p:cNvSpPr>
            <a:spLocks noGrp="1"/>
          </p:cNvSpPr>
          <p:nvPr>
            <p:ph type="title"/>
          </p:nvPr>
        </p:nvSpPr>
        <p:spPr/>
        <p:txBody>
          <a:bodyPr>
            <a:normAutofit/>
          </a:bodyPr>
          <a:lstStyle/>
          <a:p>
            <a:r>
              <a:rPr lang="en-US" sz="4800" dirty="0">
                <a:latin typeface="Arial Black" panose="020B0A04020102020204" pitchFamily="34" charset="0"/>
              </a:rPr>
              <a:t>Conclusions: CVD in Women</a:t>
            </a:r>
            <a:endParaRPr lang="en-US" sz="4800" dirty="0"/>
          </a:p>
        </p:txBody>
      </p:sp>
      <p:pic>
        <p:nvPicPr>
          <p:cNvPr id="4" name="Picture 3">
            <a:extLst>
              <a:ext uri="{FF2B5EF4-FFF2-40B4-BE49-F238E27FC236}">
                <a16:creationId xmlns:a16="http://schemas.microsoft.com/office/drawing/2014/main" id="{76E181AB-071B-4C83-BA99-C3A210566B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375" y="1102002"/>
            <a:ext cx="6208219" cy="5640971"/>
          </a:xfrm>
          <a:prstGeom prst="rect">
            <a:avLst/>
          </a:prstGeom>
        </p:spPr>
      </p:pic>
      <p:sp>
        <p:nvSpPr>
          <p:cNvPr id="5" name="TextBox 4">
            <a:extLst>
              <a:ext uri="{FF2B5EF4-FFF2-40B4-BE49-F238E27FC236}">
                <a16:creationId xmlns:a16="http://schemas.microsoft.com/office/drawing/2014/main" id="{B5687823-1AC7-490E-A6D3-7BE8A0F1095D}"/>
              </a:ext>
            </a:extLst>
          </p:cNvPr>
          <p:cNvSpPr txBox="1"/>
          <p:nvPr/>
        </p:nvSpPr>
        <p:spPr>
          <a:xfrm>
            <a:off x="4283978" y="6117994"/>
            <a:ext cx="1812022" cy="524853"/>
          </a:xfrm>
          <a:prstGeom prst="rect">
            <a:avLst/>
          </a:prstGeom>
          <a:noFill/>
        </p:spPr>
        <p:txBody>
          <a:bodyPr wrap="squar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Rajendran A…</a:t>
            </a:r>
            <a:r>
              <a:rPr kumimoji="0" lang="en-US" sz="1200" b="1" i="0" u="none" strike="noStrike" kern="1200" cap="none" spc="0" normalizeH="0" baseline="0" noProof="0" dirty="0">
                <a:ln>
                  <a:noFill/>
                </a:ln>
                <a:solidFill>
                  <a:srgbClr val="000000"/>
                </a:solidFill>
                <a:effectLst/>
                <a:uLnTx/>
                <a:uFillTx/>
                <a:latin typeface="Arial"/>
                <a:ea typeface="+mn-ea"/>
                <a:cs typeface="+mn-cs"/>
              </a:rPr>
              <a:t>Michos ED. </a:t>
            </a:r>
            <a:r>
              <a:rPr kumimoji="0" lang="en-US" sz="1200" b="0" i="0" u="none" strike="noStrike" kern="1200" cap="none" spc="0" normalizeH="0" baseline="0" noProof="0" dirty="0">
                <a:ln>
                  <a:noFill/>
                </a:ln>
                <a:solidFill>
                  <a:srgbClr val="000000"/>
                </a:solidFill>
                <a:effectLst/>
                <a:uLnTx/>
                <a:uFillTx/>
                <a:latin typeface="Arial"/>
                <a:ea typeface="+mn-ea"/>
                <a:cs typeface="+mn-cs"/>
              </a:rPr>
              <a:t>Atherosclerosis 2023</a:t>
            </a:r>
            <a:endParaRPr kumimoji="0" lang="en-US" sz="1200" b="1" i="0" u="none" strike="noStrike" kern="1200" cap="none" spc="0" normalizeH="0" baseline="0" noProof="0" dirty="0">
              <a:ln>
                <a:noFill/>
              </a:ln>
              <a:solidFill>
                <a:srgbClr val="000000"/>
              </a:solidFill>
              <a:effectLst/>
              <a:uLnTx/>
              <a:uFillTx/>
              <a:latin typeface="Arial"/>
              <a:ea typeface="+mn-ea"/>
              <a:cs typeface="Arial"/>
            </a:endParaRPr>
          </a:p>
        </p:txBody>
      </p:sp>
      <p:sp>
        <p:nvSpPr>
          <p:cNvPr id="6" name="Content Placeholder 2">
            <a:extLst>
              <a:ext uri="{FF2B5EF4-FFF2-40B4-BE49-F238E27FC236}">
                <a16:creationId xmlns:a16="http://schemas.microsoft.com/office/drawing/2014/main" id="{94988102-D1B7-4FBA-850F-902B0FCA0801}"/>
              </a:ext>
            </a:extLst>
          </p:cNvPr>
          <p:cNvSpPr txBox="1">
            <a:spLocks/>
          </p:cNvSpPr>
          <p:nvPr/>
        </p:nvSpPr>
        <p:spPr>
          <a:xfrm>
            <a:off x="6462080" y="1291180"/>
            <a:ext cx="5729920" cy="5262613"/>
          </a:xfrm>
          <a:prstGeom prst="rect">
            <a:avLst/>
          </a:prstGeom>
        </p:spPr>
        <p:txBody>
          <a:bodyPr>
            <a:noAutofit/>
          </a:bodyPr>
          <a:lstStyle>
            <a:lvl1pPr marL="171446" indent="-171446" algn="l" defTabSz="342892" rtl="0" eaLnBrk="1" latinLnBrk="0" hangingPunct="1">
              <a:spcBef>
                <a:spcPts val="450"/>
              </a:spcBef>
              <a:buClr>
                <a:srgbClr val="FFA41C"/>
              </a:buClr>
              <a:buFont typeface="Arial"/>
              <a:buChar char="•"/>
              <a:defRPr sz="1800" kern="1200">
                <a:solidFill>
                  <a:schemeClr val="tx1"/>
                </a:solidFill>
                <a:latin typeface="Arial"/>
                <a:ea typeface="+mn-ea"/>
                <a:cs typeface="Arial"/>
              </a:defRPr>
            </a:lvl1pPr>
            <a:lvl2pPr marL="557199" indent="-214308"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2pPr>
            <a:lvl3pPr marL="857228"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3pPr>
            <a:lvl4pPr marL="1200120"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4pPr>
            <a:lvl5pPr marL="1543012" indent="-171446" algn="l" defTabSz="342892" rtl="0" eaLnBrk="1" latinLnBrk="0" hangingPunct="1">
              <a:spcBef>
                <a:spcPts val="450"/>
              </a:spcBef>
              <a:buClr>
                <a:srgbClr val="FFA41C"/>
              </a:buClr>
              <a:buFont typeface="Arial"/>
              <a:buChar char="»"/>
              <a:defRPr sz="16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CVD is the major cause of death in women worldwide</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Women &amp; men share most risk factors, but several are unique to women</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Reproductive history is important for early prevention &amp; treatment of CVD</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Atherosclerotic plaque is prevalent &amp; prognostic in women</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Coronary microvascular dysfunction may be present if no obstructive lesions found</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Women under-represented in clinical trials and results often not reported by sex</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Listen to women – patient-centered outcomes</a:t>
            </a:r>
          </a:p>
          <a:p>
            <a:pPr marL="171446" marR="0" lvl="0" indent="-171446" algn="l" defTabSz="342892" rtl="0" eaLnBrk="1" fontAlgn="auto" latinLnBrk="0" hangingPunct="1">
              <a:lnSpc>
                <a:spcPct val="100000"/>
              </a:lnSpc>
              <a:spcBef>
                <a:spcPts val="450"/>
              </a:spcBef>
              <a:spcAft>
                <a:spcPts val="0"/>
              </a:spcAft>
              <a:buClr>
                <a:srgbClr val="FFA41C"/>
              </a:buClr>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1689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E4B80-9137-23C8-2306-BBFF1EE80D5B}"/>
              </a:ext>
            </a:extLst>
          </p:cNvPr>
          <p:cNvSpPr>
            <a:spLocks noGrp="1"/>
          </p:cNvSpPr>
          <p:nvPr>
            <p:ph sz="quarter" idx="17"/>
          </p:nvPr>
        </p:nvSpPr>
        <p:spPr>
          <a:xfrm>
            <a:off x="228600" y="2466493"/>
            <a:ext cx="11734800" cy="2314203"/>
          </a:xfrm>
          <a:solidFill>
            <a:schemeClr val="accent1">
              <a:lumMod val="25000"/>
              <a:lumOff val="75000"/>
            </a:schemeClr>
          </a:solidFill>
        </p:spPr>
        <p:txBody>
          <a:bodyPr anchor="ctr">
            <a:normAutofit/>
          </a:bodyPr>
          <a:lstStyle/>
          <a:p>
            <a:pPr marL="0" indent="0" algn="ctr">
              <a:buNone/>
            </a:pPr>
            <a:r>
              <a:rPr lang="en-US" sz="6000" dirty="0">
                <a:latin typeface="Aptos Black" panose="020F0502020204030204" pitchFamily="34" charset="0"/>
              </a:rPr>
              <a:t>THANK YOU</a:t>
            </a:r>
          </a:p>
        </p:txBody>
      </p:sp>
    </p:spTree>
    <p:extLst>
      <p:ext uri="{BB962C8B-B14F-4D97-AF65-F5344CB8AC3E}">
        <p14:creationId xmlns:p14="http://schemas.microsoft.com/office/powerpoint/2010/main" val="36267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B432-737A-4499-B558-1781F681AE0E}"/>
              </a:ext>
            </a:extLst>
          </p:cNvPr>
          <p:cNvSpPr>
            <a:spLocks noGrp="1"/>
          </p:cNvSpPr>
          <p:nvPr>
            <p:ph type="title"/>
          </p:nvPr>
        </p:nvSpPr>
        <p:spPr>
          <a:xfrm>
            <a:off x="998616" y="55099"/>
            <a:ext cx="10718641" cy="986860"/>
          </a:xfrm>
        </p:spPr>
        <p:txBody>
          <a:bodyPr>
            <a:noAutofit/>
          </a:bodyPr>
          <a:lstStyle/>
          <a:p>
            <a:r>
              <a:rPr lang="en-US" sz="3200" dirty="0"/>
              <a:t>Prevalence of Obesity and Diabetes increasing in young adults (age 20-44 years): NHANES</a:t>
            </a:r>
          </a:p>
        </p:txBody>
      </p:sp>
      <p:pic>
        <p:nvPicPr>
          <p:cNvPr id="4" name="Picture 3">
            <a:extLst>
              <a:ext uri="{FF2B5EF4-FFF2-40B4-BE49-F238E27FC236}">
                <a16:creationId xmlns:a16="http://schemas.microsoft.com/office/drawing/2014/main" id="{A9C6DF3F-A04E-4F63-8B5B-1AD2895D48E6}"/>
              </a:ext>
            </a:extLst>
          </p:cNvPr>
          <p:cNvPicPr>
            <a:picLocks noChangeAspect="1"/>
          </p:cNvPicPr>
          <p:nvPr/>
        </p:nvPicPr>
        <p:blipFill>
          <a:blip r:embed="rId2"/>
          <a:stretch>
            <a:fillRect/>
          </a:stretch>
        </p:blipFill>
        <p:spPr>
          <a:xfrm>
            <a:off x="600075" y="1095423"/>
            <a:ext cx="5757862" cy="4327382"/>
          </a:xfrm>
          <a:prstGeom prst="rect">
            <a:avLst/>
          </a:prstGeom>
        </p:spPr>
      </p:pic>
      <p:pic>
        <p:nvPicPr>
          <p:cNvPr id="6" name="Picture 5">
            <a:extLst>
              <a:ext uri="{FF2B5EF4-FFF2-40B4-BE49-F238E27FC236}">
                <a16:creationId xmlns:a16="http://schemas.microsoft.com/office/drawing/2014/main" id="{544AFE94-3AB7-49FD-BD0F-FB46BD25E76C}"/>
              </a:ext>
            </a:extLst>
          </p:cNvPr>
          <p:cNvPicPr>
            <a:picLocks noChangeAspect="1"/>
          </p:cNvPicPr>
          <p:nvPr/>
        </p:nvPicPr>
        <p:blipFill>
          <a:blip r:embed="rId3"/>
          <a:stretch>
            <a:fillRect/>
          </a:stretch>
        </p:blipFill>
        <p:spPr>
          <a:xfrm>
            <a:off x="6205704" y="1126989"/>
            <a:ext cx="5636692" cy="4327382"/>
          </a:xfrm>
          <a:prstGeom prst="rect">
            <a:avLst/>
          </a:prstGeom>
        </p:spPr>
      </p:pic>
      <p:sp>
        <p:nvSpPr>
          <p:cNvPr id="8" name="TextBox 7">
            <a:extLst>
              <a:ext uri="{FF2B5EF4-FFF2-40B4-BE49-F238E27FC236}">
                <a16:creationId xmlns:a16="http://schemas.microsoft.com/office/drawing/2014/main" id="{3171FF59-3072-413E-87E4-8B5B993400D8}"/>
              </a:ext>
            </a:extLst>
          </p:cNvPr>
          <p:cNvSpPr txBox="1"/>
          <p:nvPr/>
        </p:nvSpPr>
        <p:spPr>
          <a:xfrm>
            <a:off x="506934" y="5217757"/>
            <a:ext cx="11084991" cy="1323439"/>
          </a:xfrm>
          <a:prstGeom prst="rect">
            <a:avLst/>
          </a:prstGeom>
          <a:noFill/>
        </p:spPr>
        <p:txBody>
          <a:bodyPr wrap="square">
            <a:spAutoFit/>
          </a:bodyPr>
          <a:lstStyle/>
          <a:p>
            <a:pPr marL="285750" marR="0" lvl="0" indent="-285750" algn="l" defTabSz="967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In the US, diabetes and obesity increased among young adults from 2009 to March 2020, while hypertension did not change and hyperlipidemia declined.</a:t>
            </a:r>
          </a:p>
          <a:p>
            <a:pPr marL="285750" marR="0" lvl="0" indent="-285750" algn="l" defTabSz="967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There was no significant differences in the prevalence of diabetes or obesity between men and women </a:t>
            </a:r>
          </a:p>
        </p:txBody>
      </p:sp>
      <p:sp>
        <p:nvSpPr>
          <p:cNvPr id="10" name="TextBox 9">
            <a:extLst>
              <a:ext uri="{FF2B5EF4-FFF2-40B4-BE49-F238E27FC236}">
                <a16:creationId xmlns:a16="http://schemas.microsoft.com/office/drawing/2014/main" id="{5CBBFB0D-11C7-4653-B8FB-0D4AF9D87F65}"/>
              </a:ext>
            </a:extLst>
          </p:cNvPr>
          <p:cNvSpPr txBox="1"/>
          <p:nvPr/>
        </p:nvSpPr>
        <p:spPr>
          <a:xfrm>
            <a:off x="2109788" y="6516594"/>
            <a:ext cx="6143624" cy="246221"/>
          </a:xfrm>
          <a:prstGeom prst="rect">
            <a:avLst/>
          </a:prstGeom>
          <a:noFill/>
        </p:spPr>
        <p:txBody>
          <a:bodyPr wrap="square">
            <a:sp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Aggrawal</a:t>
            </a:r>
            <a:r>
              <a:rPr kumimoji="0" lang="en-US" sz="1000" b="0" i="0" u="none" strike="noStrike" kern="1200" cap="none" spc="0" normalizeH="0" baseline="0" noProof="0" dirty="0">
                <a:ln>
                  <a:noFill/>
                </a:ln>
                <a:solidFill>
                  <a:srgbClr val="000000"/>
                </a:solidFill>
                <a:effectLst/>
                <a:uLnTx/>
                <a:uFillTx/>
                <a:latin typeface="Arial"/>
                <a:ea typeface="+mn-ea"/>
                <a:cs typeface="+mn-cs"/>
              </a:rPr>
              <a:t>  R et al. JAMA. 2023;329(11):899-909</a:t>
            </a:r>
          </a:p>
        </p:txBody>
      </p:sp>
      <p:sp>
        <p:nvSpPr>
          <p:cNvPr id="11" name="Arrow: Down 10">
            <a:extLst>
              <a:ext uri="{FF2B5EF4-FFF2-40B4-BE49-F238E27FC236}">
                <a16:creationId xmlns:a16="http://schemas.microsoft.com/office/drawing/2014/main" id="{3C02DFA5-2CB4-4D78-97EC-2607A16CD6BF}"/>
              </a:ext>
            </a:extLst>
          </p:cNvPr>
          <p:cNvSpPr/>
          <p:nvPr/>
        </p:nvSpPr>
        <p:spPr>
          <a:xfrm>
            <a:off x="5564797" y="1238250"/>
            <a:ext cx="484632" cy="876300"/>
          </a:xfrm>
          <a:prstGeom prst="downArrow">
            <a:avLst/>
          </a:prstGeom>
          <a:solidFill>
            <a:schemeClr val="accent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10" b="0" i="0" u="none" strike="noStrike" kern="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C60900D-7293-482E-A606-9B9434D0D5BC}"/>
              </a:ext>
            </a:extLst>
          </p:cNvPr>
          <p:cNvSpPr txBox="1"/>
          <p:nvPr/>
        </p:nvSpPr>
        <p:spPr>
          <a:xfrm>
            <a:off x="4650397" y="1301893"/>
            <a:ext cx="914400" cy="914400"/>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prevalence</a:t>
            </a:r>
          </a:p>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Arial"/>
              </a:rPr>
              <a:t>40%</a:t>
            </a:r>
          </a:p>
        </p:txBody>
      </p:sp>
      <p:sp>
        <p:nvSpPr>
          <p:cNvPr id="13" name="TextBox 12">
            <a:extLst>
              <a:ext uri="{FF2B5EF4-FFF2-40B4-BE49-F238E27FC236}">
                <a16:creationId xmlns:a16="http://schemas.microsoft.com/office/drawing/2014/main" id="{0F624D7E-49CE-4F69-90EB-AAB8FF6A4D04}"/>
              </a:ext>
            </a:extLst>
          </p:cNvPr>
          <p:cNvSpPr txBox="1"/>
          <p:nvPr/>
        </p:nvSpPr>
        <p:spPr>
          <a:xfrm>
            <a:off x="1743075" y="1371600"/>
            <a:ext cx="914400" cy="595207"/>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Obesity</a:t>
            </a:r>
          </a:p>
        </p:txBody>
      </p:sp>
      <p:sp>
        <p:nvSpPr>
          <p:cNvPr id="14" name="TextBox 13">
            <a:extLst>
              <a:ext uri="{FF2B5EF4-FFF2-40B4-BE49-F238E27FC236}">
                <a16:creationId xmlns:a16="http://schemas.microsoft.com/office/drawing/2014/main" id="{89EC8BF8-6A3F-4BDF-8B3F-472C388EC2A6}"/>
              </a:ext>
            </a:extLst>
          </p:cNvPr>
          <p:cNvSpPr txBox="1"/>
          <p:nvPr/>
        </p:nvSpPr>
        <p:spPr>
          <a:xfrm>
            <a:off x="7411632" y="1362075"/>
            <a:ext cx="914400" cy="595207"/>
          </a:xfrm>
          <a:prstGeom prst="rect">
            <a:avLst/>
          </a:prstGeom>
          <a:noFill/>
        </p:spPr>
        <p:txBody>
          <a:bodyPr wrap="none" lIns="0" tIns="0" rIns="0" bIns="0" rtlCol="0">
            <a:noAutofit/>
          </a:bodyPr>
          <a:lstStyle/>
          <a:p>
            <a:pPr marL="0" marR="0" lvl="0" indent="0" algn="l" defTabSz="96759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Diabetes</a:t>
            </a:r>
          </a:p>
        </p:txBody>
      </p:sp>
    </p:spTree>
    <p:extLst>
      <p:ext uri="{BB962C8B-B14F-4D97-AF65-F5344CB8AC3E}">
        <p14:creationId xmlns:p14="http://schemas.microsoft.com/office/powerpoint/2010/main" val="411357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2E4C9-0784-AA0C-C6A2-DA38CB697E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86C71-4BCF-0B57-49EA-4FC89D0F8831}"/>
              </a:ext>
            </a:extLst>
          </p:cNvPr>
          <p:cNvSpPr>
            <a:spLocks noGrp="1"/>
          </p:cNvSpPr>
          <p:nvPr>
            <p:ph sz="quarter" idx="17"/>
          </p:nvPr>
        </p:nvSpPr>
        <p:spPr>
          <a:xfrm>
            <a:off x="228600" y="2466493"/>
            <a:ext cx="11734800" cy="2314203"/>
          </a:xfrm>
          <a:solidFill>
            <a:schemeClr val="accent1">
              <a:lumMod val="25000"/>
              <a:lumOff val="75000"/>
            </a:schemeClr>
          </a:solidFill>
        </p:spPr>
        <p:txBody>
          <a:bodyPr anchor="ctr">
            <a:normAutofit/>
          </a:bodyPr>
          <a:lstStyle/>
          <a:p>
            <a:pPr marL="0" indent="0" algn="ctr">
              <a:buNone/>
            </a:pPr>
            <a:r>
              <a:rPr lang="en-US" sz="6000" dirty="0">
                <a:latin typeface="Aptos Black" panose="020F0502020204030204" pitchFamily="34" charset="0"/>
              </a:rPr>
              <a:t>Hypertension in Women</a:t>
            </a:r>
          </a:p>
        </p:txBody>
      </p:sp>
    </p:spTree>
    <p:extLst>
      <p:ext uri="{BB962C8B-B14F-4D97-AF65-F5344CB8AC3E}">
        <p14:creationId xmlns:p14="http://schemas.microsoft.com/office/powerpoint/2010/main" val="272978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3A0E-DD9B-4227-8FB9-2E9335EF46CF}"/>
              </a:ext>
            </a:extLst>
          </p:cNvPr>
          <p:cNvSpPr>
            <a:spLocks noGrp="1"/>
          </p:cNvSpPr>
          <p:nvPr>
            <p:ph type="title"/>
          </p:nvPr>
        </p:nvSpPr>
        <p:spPr>
          <a:xfrm>
            <a:off x="942392" y="0"/>
            <a:ext cx="10587787" cy="1037058"/>
          </a:xfrm>
        </p:spPr>
        <p:txBody>
          <a:bodyPr/>
          <a:lstStyle/>
          <a:p>
            <a:r>
              <a:rPr lang="en-US" b="1" i="0" dirty="0">
                <a:solidFill>
                  <a:srgbClr val="000000"/>
                </a:solidFill>
                <a:effectLst/>
                <a:latin typeface="Nunito" pitchFamily="2" charset="0"/>
              </a:rPr>
              <a:t> </a:t>
            </a:r>
            <a:r>
              <a:rPr lang="en-US" sz="2400" b="1" i="0" dirty="0">
                <a:solidFill>
                  <a:schemeClr val="bg1"/>
                </a:solidFill>
                <a:effectLst/>
                <a:latin typeface="Arial Black" panose="020B0A04020102020204" pitchFamily="34" charset="0"/>
              </a:rPr>
              <a:t>Prevalence of hypertension in adults age 18 and older, by sex and age: United States, August 2021–August 2023</a:t>
            </a:r>
            <a:endParaRPr lang="en-US"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3A5D1DA1-1833-44E3-A141-542B9475A5BB}"/>
              </a:ext>
            </a:extLst>
          </p:cNvPr>
          <p:cNvSpPr txBox="1"/>
          <p:nvPr/>
        </p:nvSpPr>
        <p:spPr>
          <a:xfrm>
            <a:off x="493058" y="6398167"/>
            <a:ext cx="6096000" cy="276999"/>
          </a:xfrm>
          <a:prstGeom prst="rect">
            <a:avLst/>
          </a:prstGeom>
          <a:noFill/>
        </p:spPr>
        <p:txBody>
          <a:bodyPr wrap="square">
            <a:spAutoFit/>
          </a:bodyPr>
          <a:lstStyle/>
          <a:p>
            <a:r>
              <a:rPr lang="en-US" sz="1200" b="0" i="0" dirty="0">
                <a:effectLst/>
              </a:rPr>
              <a:t>Fryar CD et al. NCHS Data Brief No. 511, October 2024</a:t>
            </a:r>
            <a:endParaRPr lang="en-US" sz="1200" dirty="0"/>
          </a:p>
        </p:txBody>
      </p:sp>
      <p:sp>
        <p:nvSpPr>
          <p:cNvPr id="6" name="TextBox 5">
            <a:extLst>
              <a:ext uri="{FF2B5EF4-FFF2-40B4-BE49-F238E27FC236}">
                <a16:creationId xmlns:a16="http://schemas.microsoft.com/office/drawing/2014/main" id="{3DAB7F2F-AF44-4927-A791-F414C0F8D54D}"/>
              </a:ext>
            </a:extLst>
          </p:cNvPr>
          <p:cNvSpPr txBox="1"/>
          <p:nvPr/>
        </p:nvSpPr>
        <p:spPr>
          <a:xfrm>
            <a:off x="1792816" y="1178159"/>
            <a:ext cx="8358717" cy="369332"/>
          </a:xfrm>
          <a:prstGeom prst="rect">
            <a:avLst/>
          </a:prstGeom>
          <a:noFill/>
        </p:spPr>
        <p:txBody>
          <a:bodyPr wrap="square">
            <a:spAutoFit/>
          </a:bodyPr>
          <a:lstStyle/>
          <a:p>
            <a:r>
              <a:rPr lang="en-US" dirty="0"/>
              <a:t>More than 70% of adults age 60 and older having hypertension. </a:t>
            </a:r>
          </a:p>
        </p:txBody>
      </p:sp>
      <p:sp>
        <p:nvSpPr>
          <p:cNvPr id="8" name="TextBox 7">
            <a:extLst>
              <a:ext uri="{FF2B5EF4-FFF2-40B4-BE49-F238E27FC236}">
                <a16:creationId xmlns:a16="http://schemas.microsoft.com/office/drawing/2014/main" id="{1F148E4C-0FC7-458C-8A69-296E26231ACB}"/>
              </a:ext>
            </a:extLst>
          </p:cNvPr>
          <p:cNvSpPr txBox="1"/>
          <p:nvPr/>
        </p:nvSpPr>
        <p:spPr>
          <a:xfrm>
            <a:off x="9433557" y="3544279"/>
            <a:ext cx="2609850" cy="2585323"/>
          </a:xfrm>
          <a:prstGeom prst="rect">
            <a:avLst/>
          </a:prstGeom>
          <a:noFill/>
        </p:spPr>
        <p:txBody>
          <a:bodyPr wrap="square">
            <a:spAutoFit/>
          </a:bodyPr>
          <a:lstStyle/>
          <a:p>
            <a:r>
              <a:rPr lang="en-US" dirty="0"/>
              <a:t>Hypertension is defined as systolic blood pressure of 130 mm Hg or above or diastolic blood pressure of 80 mm Hg or above, or currently taking medication to lower blood pressure</a:t>
            </a:r>
          </a:p>
        </p:txBody>
      </p:sp>
      <p:pic>
        <p:nvPicPr>
          <p:cNvPr id="9" name="Picture 8">
            <a:extLst>
              <a:ext uri="{FF2B5EF4-FFF2-40B4-BE49-F238E27FC236}">
                <a16:creationId xmlns:a16="http://schemas.microsoft.com/office/drawing/2014/main" id="{4C23C33D-932F-4167-8FFB-410414BD2A3C}"/>
              </a:ext>
            </a:extLst>
          </p:cNvPr>
          <p:cNvPicPr>
            <a:picLocks noChangeAspect="1"/>
          </p:cNvPicPr>
          <p:nvPr/>
        </p:nvPicPr>
        <p:blipFill>
          <a:blip r:embed="rId2"/>
          <a:stretch>
            <a:fillRect/>
          </a:stretch>
        </p:blipFill>
        <p:spPr>
          <a:xfrm>
            <a:off x="148593" y="1549631"/>
            <a:ext cx="8919207" cy="4656765"/>
          </a:xfrm>
          <a:prstGeom prst="rect">
            <a:avLst/>
          </a:prstGeom>
        </p:spPr>
      </p:pic>
      <p:sp>
        <p:nvSpPr>
          <p:cNvPr id="3" name="Oval 2">
            <a:extLst>
              <a:ext uri="{FF2B5EF4-FFF2-40B4-BE49-F238E27FC236}">
                <a16:creationId xmlns:a16="http://schemas.microsoft.com/office/drawing/2014/main" id="{1EE7C3AC-4EF5-2B62-C721-A6726CA5F0A3}"/>
              </a:ext>
            </a:extLst>
          </p:cNvPr>
          <p:cNvSpPr/>
          <p:nvPr/>
        </p:nvSpPr>
        <p:spPr>
          <a:xfrm>
            <a:off x="7165910" y="2612570"/>
            <a:ext cx="1567543" cy="3275045"/>
          </a:xfrm>
          <a:prstGeom prst="ellipse">
            <a:avLst/>
          </a:prstGeom>
          <a:noFill/>
          <a:ln w="793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284087-D7EB-AD36-77E2-5A16C9FDABE7}"/>
              </a:ext>
            </a:extLst>
          </p:cNvPr>
          <p:cNvSpPr/>
          <p:nvPr/>
        </p:nvSpPr>
        <p:spPr>
          <a:xfrm>
            <a:off x="9265297" y="1037058"/>
            <a:ext cx="2453951" cy="227666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Majority of women mid- life and beyond have hypertension</a:t>
            </a:r>
          </a:p>
        </p:txBody>
      </p:sp>
    </p:spTree>
    <p:extLst>
      <p:ext uri="{BB962C8B-B14F-4D97-AF65-F5344CB8AC3E}">
        <p14:creationId xmlns:p14="http://schemas.microsoft.com/office/powerpoint/2010/main" val="31440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59F6-113C-4DA0-9DFC-D50B6A83C2B5}"/>
              </a:ext>
            </a:extLst>
          </p:cNvPr>
          <p:cNvSpPr>
            <a:spLocks noGrp="1"/>
          </p:cNvSpPr>
          <p:nvPr>
            <p:ph type="title"/>
          </p:nvPr>
        </p:nvSpPr>
        <p:spPr>
          <a:xfrm>
            <a:off x="1071509" y="58737"/>
            <a:ext cx="11271387" cy="1037058"/>
          </a:xfrm>
        </p:spPr>
        <p:txBody>
          <a:bodyPr>
            <a:noAutofit/>
          </a:bodyPr>
          <a:lstStyle/>
          <a:p>
            <a:r>
              <a:rPr lang="en-US" sz="2000" dirty="0">
                <a:solidFill>
                  <a:schemeClr val="bg1"/>
                </a:solidFill>
                <a:latin typeface="Arial Black" panose="020B0A04020102020204" pitchFamily="34" charset="0"/>
              </a:rPr>
              <a:t>Prevalence of hypertension </a:t>
            </a:r>
            <a:r>
              <a:rPr lang="en-US" sz="2000" u="sng" dirty="0">
                <a:solidFill>
                  <a:schemeClr val="bg1"/>
                </a:solidFill>
                <a:latin typeface="Arial Black" panose="020B0A04020102020204" pitchFamily="34" charset="0"/>
              </a:rPr>
              <a:t>control</a:t>
            </a:r>
            <a:r>
              <a:rPr lang="en-US" sz="2000" dirty="0">
                <a:solidFill>
                  <a:schemeClr val="bg1"/>
                </a:solidFill>
                <a:latin typeface="Arial Black" panose="020B0A04020102020204" pitchFamily="34" charset="0"/>
              </a:rPr>
              <a:t> among adults age 18 and older with hypertension, by sex and age: United States, August 2021–August 2023</a:t>
            </a:r>
          </a:p>
        </p:txBody>
      </p:sp>
      <p:pic>
        <p:nvPicPr>
          <p:cNvPr id="4" name="Picture 3">
            <a:extLst>
              <a:ext uri="{FF2B5EF4-FFF2-40B4-BE49-F238E27FC236}">
                <a16:creationId xmlns:a16="http://schemas.microsoft.com/office/drawing/2014/main" id="{B7FCF5FC-7195-4C31-98E5-110C76C5ACB9}"/>
              </a:ext>
            </a:extLst>
          </p:cNvPr>
          <p:cNvPicPr>
            <a:picLocks noChangeAspect="1"/>
          </p:cNvPicPr>
          <p:nvPr/>
        </p:nvPicPr>
        <p:blipFill>
          <a:blip r:embed="rId2"/>
          <a:stretch>
            <a:fillRect/>
          </a:stretch>
        </p:blipFill>
        <p:spPr>
          <a:xfrm>
            <a:off x="849453" y="1800452"/>
            <a:ext cx="8354591" cy="4525006"/>
          </a:xfrm>
          <a:prstGeom prst="rect">
            <a:avLst/>
          </a:prstGeom>
        </p:spPr>
      </p:pic>
      <p:sp>
        <p:nvSpPr>
          <p:cNvPr id="5" name="TextBox 4">
            <a:extLst>
              <a:ext uri="{FF2B5EF4-FFF2-40B4-BE49-F238E27FC236}">
                <a16:creationId xmlns:a16="http://schemas.microsoft.com/office/drawing/2014/main" id="{70FFCE02-ABD7-4C7F-9BC5-42E6DCB75F2E}"/>
              </a:ext>
            </a:extLst>
          </p:cNvPr>
          <p:cNvSpPr txBox="1"/>
          <p:nvPr/>
        </p:nvSpPr>
        <p:spPr>
          <a:xfrm>
            <a:off x="493058" y="6398167"/>
            <a:ext cx="6096000" cy="276999"/>
          </a:xfrm>
          <a:prstGeom prst="rect">
            <a:avLst/>
          </a:prstGeom>
          <a:noFill/>
        </p:spPr>
        <p:txBody>
          <a:bodyPr wrap="square">
            <a:spAutoFit/>
          </a:bodyPr>
          <a:lstStyle/>
          <a:p>
            <a:r>
              <a:rPr lang="en-US" sz="1200" b="0" i="0" dirty="0">
                <a:effectLst/>
              </a:rPr>
              <a:t>Fryar CD et al. NCHS Data Brief No. 511, October 2024</a:t>
            </a:r>
            <a:endParaRPr lang="en-US" sz="1200" dirty="0"/>
          </a:p>
        </p:txBody>
      </p:sp>
      <p:sp>
        <p:nvSpPr>
          <p:cNvPr id="7" name="TextBox 6">
            <a:extLst>
              <a:ext uri="{FF2B5EF4-FFF2-40B4-BE49-F238E27FC236}">
                <a16:creationId xmlns:a16="http://schemas.microsoft.com/office/drawing/2014/main" id="{FBF33809-219C-4739-8EFD-09FBA3D25E54}"/>
              </a:ext>
            </a:extLst>
          </p:cNvPr>
          <p:cNvSpPr txBox="1"/>
          <p:nvPr/>
        </p:nvSpPr>
        <p:spPr>
          <a:xfrm>
            <a:off x="493058" y="1175595"/>
            <a:ext cx="9789583" cy="369332"/>
          </a:xfrm>
          <a:prstGeom prst="rect">
            <a:avLst/>
          </a:prstGeom>
          <a:solidFill>
            <a:schemeClr val="accent2">
              <a:lumMod val="40000"/>
              <a:lumOff val="60000"/>
            </a:schemeClr>
          </a:solidFill>
        </p:spPr>
        <p:txBody>
          <a:bodyPr wrap="square">
            <a:spAutoFit/>
          </a:bodyPr>
          <a:lstStyle/>
          <a:p>
            <a:r>
              <a:rPr lang="en-US" dirty="0"/>
              <a:t>Among adults with hypertension, only 20.7% had controlled hypertension during 2021–2023</a:t>
            </a:r>
          </a:p>
        </p:txBody>
      </p:sp>
      <p:sp>
        <p:nvSpPr>
          <p:cNvPr id="3" name="Oval 2">
            <a:extLst>
              <a:ext uri="{FF2B5EF4-FFF2-40B4-BE49-F238E27FC236}">
                <a16:creationId xmlns:a16="http://schemas.microsoft.com/office/drawing/2014/main" id="{BE8001D1-3E08-14BD-16D3-3227432454AA}"/>
              </a:ext>
            </a:extLst>
          </p:cNvPr>
          <p:cNvSpPr/>
          <p:nvPr/>
        </p:nvSpPr>
        <p:spPr>
          <a:xfrm>
            <a:off x="7651102" y="3918857"/>
            <a:ext cx="1315616" cy="2034072"/>
          </a:xfrm>
          <a:prstGeom prst="ellipse">
            <a:avLst/>
          </a:prstGeom>
          <a:noFill/>
          <a:ln w="793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B7FC45-81D8-4E47-4418-5486BBAFD4FD}"/>
              </a:ext>
            </a:extLst>
          </p:cNvPr>
          <p:cNvSpPr/>
          <p:nvPr/>
        </p:nvSpPr>
        <p:spPr>
          <a:xfrm>
            <a:off x="9470572" y="2038219"/>
            <a:ext cx="2453951" cy="227666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Only ~1 in 4 of women with HTN have it controlled</a:t>
            </a:r>
          </a:p>
        </p:txBody>
      </p:sp>
    </p:spTree>
    <p:extLst>
      <p:ext uri="{BB962C8B-B14F-4D97-AF65-F5344CB8AC3E}">
        <p14:creationId xmlns:p14="http://schemas.microsoft.com/office/powerpoint/2010/main" val="46227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7EDF-F6FF-4812-8173-DED735A7C319}"/>
              </a:ext>
            </a:extLst>
          </p:cNvPr>
          <p:cNvSpPr>
            <a:spLocks noGrp="1"/>
          </p:cNvSpPr>
          <p:nvPr>
            <p:ph type="title"/>
          </p:nvPr>
        </p:nvSpPr>
        <p:spPr>
          <a:xfrm>
            <a:off x="999930" y="-17027"/>
            <a:ext cx="10365115" cy="1143000"/>
          </a:xfrm>
        </p:spPr>
        <p:txBody>
          <a:bodyPr/>
          <a:lstStyle/>
          <a:p>
            <a:r>
              <a:rPr lang="en-US" sz="3200" dirty="0">
                <a:latin typeface="Arial Black" panose="020B0A04020102020204" pitchFamily="34" charset="0"/>
              </a:rPr>
              <a:t>SBP and HTN confer greater relative hazard of MI in women than in men (UK Biobank)</a:t>
            </a:r>
          </a:p>
        </p:txBody>
      </p:sp>
      <p:pic>
        <p:nvPicPr>
          <p:cNvPr id="5122" name="Picture 2" descr="Fig 1">
            <a:extLst>
              <a:ext uri="{FF2B5EF4-FFF2-40B4-BE49-F238E27FC236}">
                <a16:creationId xmlns:a16="http://schemas.microsoft.com/office/drawing/2014/main" id="{C71F082C-F2F5-4C3A-9C4A-AEF793C93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1236040"/>
            <a:ext cx="7664823" cy="5344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DC32BA-E27F-4370-B7B8-7F2794D565F0}"/>
              </a:ext>
            </a:extLst>
          </p:cNvPr>
          <p:cNvSpPr/>
          <p:nvPr/>
        </p:nvSpPr>
        <p:spPr>
          <a:xfrm>
            <a:off x="1210234" y="1685365"/>
            <a:ext cx="8507507" cy="1320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100D71-473F-4B18-86A6-BED0ED9D9C36}"/>
              </a:ext>
            </a:extLst>
          </p:cNvPr>
          <p:cNvSpPr txBox="1"/>
          <p:nvPr/>
        </p:nvSpPr>
        <p:spPr>
          <a:xfrm>
            <a:off x="170330" y="6581001"/>
            <a:ext cx="6096000" cy="276999"/>
          </a:xfrm>
          <a:prstGeom prst="rect">
            <a:avLst/>
          </a:prstGeom>
          <a:noFill/>
        </p:spPr>
        <p:txBody>
          <a:bodyPr wrap="square">
            <a:spAutoFit/>
          </a:bodyPr>
          <a:lstStyle/>
          <a:p>
            <a:r>
              <a:rPr lang="en-US" sz="1200" dirty="0"/>
              <a:t>Millett ERC et al. BMJ 2018;363:k4247</a:t>
            </a:r>
          </a:p>
        </p:txBody>
      </p:sp>
      <p:sp>
        <p:nvSpPr>
          <p:cNvPr id="4" name="TextBox 3">
            <a:extLst>
              <a:ext uri="{FF2B5EF4-FFF2-40B4-BE49-F238E27FC236}">
                <a16:creationId xmlns:a16="http://schemas.microsoft.com/office/drawing/2014/main" id="{FF8D2A81-E018-4A2D-8463-4A1C8C8533F7}"/>
              </a:ext>
            </a:extLst>
          </p:cNvPr>
          <p:cNvSpPr txBox="1"/>
          <p:nvPr/>
        </p:nvSpPr>
        <p:spPr>
          <a:xfrm>
            <a:off x="4660899" y="1888316"/>
            <a:ext cx="537634" cy="253751"/>
          </a:xfrm>
          <a:prstGeom prst="rect">
            <a:avLst/>
          </a:prstGeom>
          <a:noFill/>
        </p:spPr>
        <p:txBody>
          <a:bodyPr wrap="square" lIns="0" tIns="0" rIns="0" bIns="0" rtlCol="0">
            <a:noAutofit/>
          </a:bodyPr>
          <a:lstStyle/>
          <a:p>
            <a:pPr algn="ctr"/>
            <a:r>
              <a:rPr lang="en-US" sz="1400" b="1" dirty="0">
                <a:solidFill>
                  <a:srgbClr val="C00000"/>
                </a:solidFill>
                <a:latin typeface="Arial"/>
                <a:cs typeface="Arial"/>
              </a:rPr>
              <a:t>39%</a:t>
            </a:r>
          </a:p>
        </p:txBody>
      </p:sp>
      <p:sp>
        <p:nvSpPr>
          <p:cNvPr id="7" name="TextBox 6">
            <a:extLst>
              <a:ext uri="{FF2B5EF4-FFF2-40B4-BE49-F238E27FC236}">
                <a16:creationId xmlns:a16="http://schemas.microsoft.com/office/drawing/2014/main" id="{1CBC4933-3771-407C-9008-7245F0587134}"/>
              </a:ext>
            </a:extLst>
          </p:cNvPr>
          <p:cNvSpPr txBox="1"/>
          <p:nvPr/>
        </p:nvSpPr>
        <p:spPr>
          <a:xfrm>
            <a:off x="7649633" y="1905499"/>
            <a:ext cx="537634" cy="253751"/>
          </a:xfrm>
          <a:prstGeom prst="rect">
            <a:avLst/>
          </a:prstGeom>
          <a:noFill/>
        </p:spPr>
        <p:txBody>
          <a:bodyPr wrap="square" lIns="0" tIns="0" rIns="0" bIns="0" rtlCol="0">
            <a:noAutofit/>
          </a:bodyPr>
          <a:lstStyle/>
          <a:p>
            <a:pPr algn="ctr"/>
            <a:r>
              <a:rPr lang="en-US" sz="1400" b="1" dirty="0">
                <a:solidFill>
                  <a:srgbClr val="C00000"/>
                </a:solidFill>
                <a:latin typeface="Arial"/>
                <a:cs typeface="Arial"/>
              </a:rPr>
              <a:t>28%</a:t>
            </a:r>
          </a:p>
        </p:txBody>
      </p:sp>
      <p:sp>
        <p:nvSpPr>
          <p:cNvPr id="8" name="TextBox 7">
            <a:extLst>
              <a:ext uri="{FF2B5EF4-FFF2-40B4-BE49-F238E27FC236}">
                <a16:creationId xmlns:a16="http://schemas.microsoft.com/office/drawing/2014/main" id="{AEE77A47-50FC-4112-8ECD-8651CF93F9E7}"/>
              </a:ext>
            </a:extLst>
          </p:cNvPr>
          <p:cNvSpPr txBox="1"/>
          <p:nvPr/>
        </p:nvSpPr>
        <p:spPr>
          <a:xfrm>
            <a:off x="4745566" y="2726517"/>
            <a:ext cx="537634" cy="253751"/>
          </a:xfrm>
          <a:prstGeom prst="rect">
            <a:avLst/>
          </a:prstGeom>
          <a:noFill/>
        </p:spPr>
        <p:txBody>
          <a:bodyPr wrap="square" lIns="0" tIns="0" rIns="0" bIns="0" rtlCol="0">
            <a:noAutofit/>
          </a:bodyPr>
          <a:lstStyle/>
          <a:p>
            <a:pPr algn="ctr"/>
            <a:r>
              <a:rPr lang="en-US" sz="1400" b="1" dirty="0">
                <a:solidFill>
                  <a:srgbClr val="C00000"/>
                </a:solidFill>
                <a:latin typeface="Arial"/>
                <a:cs typeface="Arial"/>
              </a:rPr>
              <a:t>2.5x</a:t>
            </a:r>
          </a:p>
        </p:txBody>
      </p:sp>
      <p:sp>
        <p:nvSpPr>
          <p:cNvPr id="9" name="TextBox 8">
            <a:extLst>
              <a:ext uri="{FF2B5EF4-FFF2-40B4-BE49-F238E27FC236}">
                <a16:creationId xmlns:a16="http://schemas.microsoft.com/office/drawing/2014/main" id="{87C07236-6226-4548-8877-F0839E69F315}"/>
              </a:ext>
            </a:extLst>
          </p:cNvPr>
          <p:cNvSpPr txBox="1"/>
          <p:nvPr/>
        </p:nvSpPr>
        <p:spPr>
          <a:xfrm>
            <a:off x="7588250" y="2763790"/>
            <a:ext cx="537634" cy="253751"/>
          </a:xfrm>
          <a:prstGeom prst="rect">
            <a:avLst/>
          </a:prstGeom>
          <a:noFill/>
        </p:spPr>
        <p:txBody>
          <a:bodyPr wrap="square" lIns="0" tIns="0" rIns="0" bIns="0" rtlCol="0">
            <a:noAutofit/>
          </a:bodyPr>
          <a:lstStyle/>
          <a:p>
            <a:pPr algn="ctr"/>
            <a:r>
              <a:rPr lang="en-US" sz="1400" b="1" dirty="0">
                <a:solidFill>
                  <a:srgbClr val="C00000"/>
                </a:solidFill>
                <a:latin typeface="Arial"/>
                <a:cs typeface="Arial"/>
              </a:rPr>
              <a:t>1.7x</a:t>
            </a:r>
          </a:p>
        </p:txBody>
      </p:sp>
    </p:spTree>
    <p:extLst>
      <p:ext uri="{BB962C8B-B14F-4D97-AF65-F5344CB8AC3E}">
        <p14:creationId xmlns:p14="http://schemas.microsoft.com/office/powerpoint/2010/main" val="2462983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S_UNIQUEID" val="85"/>
</p:tagLst>
</file>

<file path=ppt/theme/theme1.xml><?xml version="1.0" encoding="utf-8"?>
<a:theme xmlns:a="http://schemas.openxmlformats.org/drawingml/2006/main" name="1_Office Theme">
  <a:themeElements>
    <a:clrScheme name="NLA">
      <a:dk1>
        <a:srgbClr val="000000"/>
      </a:dk1>
      <a:lt1>
        <a:srgbClr val="FFFFFF"/>
      </a:lt1>
      <a:dk2>
        <a:srgbClr val="000000"/>
      </a:dk2>
      <a:lt2>
        <a:srgbClr val="FFFFFF"/>
      </a:lt2>
      <a:accent1>
        <a:srgbClr val="061F32"/>
      </a:accent1>
      <a:accent2>
        <a:srgbClr val="FAA41A"/>
      </a:accent2>
      <a:accent3>
        <a:srgbClr val="125E97"/>
      </a:accent3>
      <a:accent4>
        <a:srgbClr val="ED4B1F"/>
      </a:accent4>
      <a:accent5>
        <a:srgbClr val="A5A5A5"/>
      </a:accent5>
      <a:accent6>
        <a:srgbClr val="7C9CE8"/>
      </a:accent6>
      <a:hlink>
        <a:srgbClr val="7C9CE8"/>
      </a:hlink>
      <a:folHlink>
        <a:srgbClr val="7C9CE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cap="flat" cmpd="sng" algn="ctr">
          <a:noFill/>
          <a:prstDash val="solid"/>
        </a:ln>
        <a:effectLst/>
      </a:spPr>
      <a:bodyPr rtlCol="0" anchor="ctr"/>
      <a:lstStyle>
        <a:defPPr algn="ctr" defTabSz="914400">
          <a:defRPr kern="0">
            <a:solidFill>
              <a:prstClr val="white"/>
            </a:solidFill>
            <a:latin typeface="Calibri"/>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200" b="1"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3145</Words>
  <Application>Microsoft Office PowerPoint</Application>
  <PresentationFormat>Widescreen</PresentationFormat>
  <Paragraphs>277</Paragraphs>
  <Slides>41</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41</vt:i4>
      </vt:variant>
    </vt:vector>
  </HeadingPairs>
  <TitlesOfParts>
    <vt:vector size="59" baseType="lpstr">
      <vt:lpstr>ＭＳ Ｐゴシック</vt:lpstr>
      <vt:lpstr>Aptos Black</vt:lpstr>
      <vt:lpstr>Arial</vt:lpstr>
      <vt:lpstr>Arial Black</vt:lpstr>
      <vt:lpstr>BlinkMacSystemFont</vt:lpstr>
      <vt:lpstr>Calibri</vt:lpstr>
      <vt:lpstr>Helvetica</vt:lpstr>
      <vt:lpstr>HelveticaNeue</vt:lpstr>
      <vt:lpstr>Lato</vt:lpstr>
      <vt:lpstr>Lato Black</vt:lpstr>
      <vt:lpstr>Merriweather</vt:lpstr>
      <vt:lpstr>New Order</vt:lpstr>
      <vt:lpstr>New Order Bold</vt:lpstr>
      <vt:lpstr>Nunito</vt:lpstr>
      <vt:lpstr>Source Sans Pro</vt:lpstr>
      <vt:lpstr>Times</vt:lpstr>
      <vt:lpstr>Wingdings</vt:lpstr>
      <vt:lpstr>1_Office Theme</vt:lpstr>
      <vt:lpstr>Assessing and Addressing the Cardiometabolic Health of Women Throughout the Lifecourse  </vt:lpstr>
      <vt:lpstr>Disclosures</vt:lpstr>
      <vt:lpstr> CVD Mortality is on the Rise in Women &amp; Men</vt:lpstr>
      <vt:lpstr>STEMI on the rise among Young Women &lt;45 in U.S.</vt:lpstr>
      <vt:lpstr>Prevalence of Obesity and Diabetes increasing in young adults (age 20-44 years): NHANES</vt:lpstr>
      <vt:lpstr>PowerPoint Presentation</vt:lpstr>
      <vt:lpstr> Prevalence of hypertension in adults age 18 and older, by sex and age: United States, August 2021–August 2023</vt:lpstr>
      <vt:lpstr>Prevalence of hypertension control among adults age 18 and older with hypertension, by sex and age: United States, August 2021–August 2023</vt:lpstr>
      <vt:lpstr>SBP and HTN confer greater relative hazard of MI in women than in men (UK Biobank)</vt:lpstr>
      <vt:lpstr>CVD risk increases at a lower BP threshold in females (red) than in males (blue)</vt:lpstr>
      <vt:lpstr>Sex-Differences in BP Trajectories </vt:lpstr>
      <vt:lpstr>Role of Menopause: Effects of the decline in estrogen levels on blood pressure</vt:lpstr>
      <vt:lpstr>Lowering SBP reduces major cardiovascular events similarly in women and men</vt:lpstr>
      <vt:lpstr>PowerPoint Presentation</vt:lpstr>
      <vt:lpstr>Genetic Studies Support Causal Role of LDL-C for Women </vt:lpstr>
      <vt:lpstr>Familial Hypercholesterolemia (FH) in Women and CVD Risk</vt:lpstr>
      <vt:lpstr>Change in Lipids After Menopause</vt:lpstr>
      <vt:lpstr>Too much of a good thing? The myth around HDL-C</vt:lpstr>
      <vt:lpstr>Lipoprotein (a) in women</vt:lpstr>
      <vt:lpstr>Statins: Similar Benefit for Women and Men</vt:lpstr>
      <vt:lpstr>Non-statin therapies for LDL-C lowering  benefit women similar to men</vt:lpstr>
      <vt:lpstr>Disparities in Lipid Management in Women</vt:lpstr>
      <vt:lpstr>PowerPoint Presentation</vt:lpstr>
      <vt:lpstr>Diabetes Confers Greater Relative Risk of CVD in Women compared to Diabetes in Men</vt:lpstr>
      <vt:lpstr>Early menopause associated with increased risk of type 2 diabetes (T2D): the Rotterdam study</vt:lpstr>
      <vt:lpstr>Effect of SGLT2i compared to control on the risk for the primary composite cardiorenal endpoint in men (A) and women (B).</vt:lpstr>
      <vt:lpstr>GLP1-RA in Women with T2D: Meta-analysis</vt:lpstr>
      <vt:lpstr>Sex Differences in Cardiovascular Effectiveness of Glucose ‐Lowering Drugs Added to Metformin in T2D (real world data)  </vt:lpstr>
      <vt:lpstr>PowerPoint Presentation</vt:lpstr>
      <vt:lpstr>Key reproductive exposures associated with future risk of cardiovascular disease in women.</vt:lpstr>
      <vt:lpstr>Hypertensive Disorder of Pregnancy (HDP) and Future Maternal CVD</vt:lpstr>
      <vt:lpstr>APO’s are increasing over time</vt:lpstr>
      <vt:lpstr>Metabolic Changes at Menopause</vt:lpstr>
      <vt:lpstr>Premature Menopause and incident CVD</vt:lpstr>
      <vt:lpstr>More than Hot Flashes: Vasomotor symptoms – not benign, associated with incident CVD</vt:lpstr>
      <vt:lpstr>Contemporary approach to prescribing menopausal hormone therapy (MHT) and MHT risk assessment.</vt:lpstr>
      <vt:lpstr>  Risk-Enhancing Factors</vt:lpstr>
      <vt:lpstr>How to stay young</vt:lpstr>
      <vt:lpstr>Prevention of CVD in women</vt:lpstr>
      <vt:lpstr>Conclusions: CVD in Women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specific factors that enhance women’s cardiovascular risk across the lifespan</dc:title>
  <dc:creator>Erin Michos</dc:creator>
  <cp:lastModifiedBy>Erin Michos</cp:lastModifiedBy>
  <cp:revision>7</cp:revision>
  <dcterms:created xsi:type="dcterms:W3CDTF">2024-11-23T01:31:51Z</dcterms:created>
  <dcterms:modified xsi:type="dcterms:W3CDTF">2025-11-23T23:15:29Z</dcterms:modified>
</cp:coreProperties>
</file>