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56" r:id="rId5"/>
    <p:sldId id="269" r:id="rId6"/>
    <p:sldId id="322" r:id="rId7"/>
    <p:sldId id="391" r:id="rId8"/>
    <p:sldId id="397" r:id="rId9"/>
    <p:sldId id="398" r:id="rId10"/>
    <p:sldId id="399" r:id="rId11"/>
    <p:sldId id="270" r:id="rId12"/>
    <p:sldId id="364" r:id="rId13"/>
    <p:sldId id="365" r:id="rId14"/>
    <p:sldId id="370" r:id="rId15"/>
    <p:sldId id="324" r:id="rId16"/>
    <p:sldId id="367" r:id="rId17"/>
    <p:sldId id="368" r:id="rId18"/>
    <p:sldId id="363" r:id="rId19"/>
    <p:sldId id="323" r:id="rId20"/>
    <p:sldId id="380" r:id="rId21"/>
    <p:sldId id="268" r:id="rId22"/>
    <p:sldId id="381" r:id="rId23"/>
    <p:sldId id="376" r:id="rId24"/>
    <p:sldId id="378" r:id="rId25"/>
    <p:sldId id="325" r:id="rId26"/>
    <p:sldId id="326" r:id="rId27"/>
    <p:sldId id="379" r:id="rId28"/>
    <p:sldId id="377" r:id="rId29"/>
    <p:sldId id="385" r:id="rId30"/>
    <p:sldId id="382" r:id="rId31"/>
    <p:sldId id="383" r:id="rId32"/>
    <p:sldId id="384" r:id="rId33"/>
    <p:sldId id="386" r:id="rId34"/>
    <p:sldId id="389" r:id="rId35"/>
    <p:sldId id="387" r:id="rId36"/>
    <p:sldId id="388" r:id="rId37"/>
    <p:sldId id="390" r:id="rId38"/>
    <p:sldId id="393" r:id="rId39"/>
    <p:sldId id="392" r:id="rId40"/>
    <p:sldId id="310" r:id="rId41"/>
    <p:sldId id="395" r:id="rId42"/>
    <p:sldId id="394" r:id="rId43"/>
    <p:sldId id="375" r:id="rId44"/>
    <p:sldId id="396" r:id="rId45"/>
    <p:sldId id="362" r:id="rId46"/>
    <p:sldId id="267" r:id="rId47"/>
    <p:sldId id="352" r:id="rId48"/>
    <p:sldId id="353" r:id="rId49"/>
    <p:sldId id="360" r:id="rId50"/>
    <p:sldId id="31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72190-7827-4169-A1DF-0B7B5D3BDCD2}" v="143" dt="2025-12-01T04:04:30.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1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n, Mirza S" userId="c72408ab-7aed-43b7-bb3b-dc6eacf38f19" providerId="ADAL" clId="{E6C72190-7827-4169-A1DF-0B7B5D3BDCD2}"/>
    <pc:docChg chg="undo custSel addSld delSld modSld sldOrd">
      <pc:chgData name="Khan, Mirza S" userId="c72408ab-7aed-43b7-bb3b-dc6eacf38f19" providerId="ADAL" clId="{E6C72190-7827-4169-A1DF-0B7B5D3BDCD2}" dt="2025-12-01T04:04:30.338" v="260"/>
      <pc:docMkLst>
        <pc:docMk/>
      </pc:docMkLst>
      <pc:sldChg chg="del">
        <pc:chgData name="Khan, Mirza S" userId="c72408ab-7aed-43b7-bb3b-dc6eacf38f19" providerId="ADAL" clId="{E6C72190-7827-4169-A1DF-0B7B5D3BDCD2}" dt="2025-12-01T02:31:26.030" v="48" actId="2696"/>
        <pc:sldMkLst>
          <pc:docMk/>
          <pc:sldMk cId="2897523969" sldId="257"/>
        </pc:sldMkLst>
      </pc:sldChg>
      <pc:sldChg chg="del">
        <pc:chgData name="Khan, Mirza S" userId="c72408ab-7aed-43b7-bb3b-dc6eacf38f19" providerId="ADAL" clId="{E6C72190-7827-4169-A1DF-0B7B5D3BDCD2}" dt="2025-12-01T02:31:12.232" v="47" actId="2696"/>
        <pc:sldMkLst>
          <pc:docMk/>
          <pc:sldMk cId="3019820179" sldId="259"/>
        </pc:sldMkLst>
      </pc:sldChg>
      <pc:sldChg chg="del">
        <pc:chgData name="Khan, Mirza S" userId="c72408ab-7aed-43b7-bb3b-dc6eacf38f19" providerId="ADAL" clId="{E6C72190-7827-4169-A1DF-0B7B5D3BDCD2}" dt="2025-12-01T02:31:12.232" v="47" actId="2696"/>
        <pc:sldMkLst>
          <pc:docMk/>
          <pc:sldMk cId="1058031407" sldId="260"/>
        </pc:sldMkLst>
      </pc:sldChg>
      <pc:sldChg chg="del">
        <pc:chgData name="Khan, Mirza S" userId="c72408ab-7aed-43b7-bb3b-dc6eacf38f19" providerId="ADAL" clId="{E6C72190-7827-4169-A1DF-0B7B5D3BDCD2}" dt="2025-12-01T02:31:12.232" v="47" actId="2696"/>
        <pc:sldMkLst>
          <pc:docMk/>
          <pc:sldMk cId="2641797737" sldId="261"/>
        </pc:sldMkLst>
      </pc:sldChg>
      <pc:sldChg chg="del">
        <pc:chgData name="Khan, Mirza S" userId="c72408ab-7aed-43b7-bb3b-dc6eacf38f19" providerId="ADAL" clId="{E6C72190-7827-4169-A1DF-0B7B5D3BDCD2}" dt="2025-12-01T02:31:12.232" v="47" actId="2696"/>
        <pc:sldMkLst>
          <pc:docMk/>
          <pc:sldMk cId="1561834712" sldId="262"/>
        </pc:sldMkLst>
      </pc:sldChg>
      <pc:sldChg chg="del">
        <pc:chgData name="Khan, Mirza S" userId="c72408ab-7aed-43b7-bb3b-dc6eacf38f19" providerId="ADAL" clId="{E6C72190-7827-4169-A1DF-0B7B5D3BDCD2}" dt="2025-12-01T02:31:12.232" v="47" actId="2696"/>
        <pc:sldMkLst>
          <pc:docMk/>
          <pc:sldMk cId="3987365893" sldId="263"/>
        </pc:sldMkLst>
      </pc:sldChg>
      <pc:sldChg chg="del">
        <pc:chgData name="Khan, Mirza S" userId="c72408ab-7aed-43b7-bb3b-dc6eacf38f19" providerId="ADAL" clId="{E6C72190-7827-4169-A1DF-0B7B5D3BDCD2}" dt="2025-12-01T02:31:12.232" v="47" actId="2696"/>
        <pc:sldMkLst>
          <pc:docMk/>
          <pc:sldMk cId="2443746773" sldId="264"/>
        </pc:sldMkLst>
      </pc:sldChg>
      <pc:sldChg chg="del">
        <pc:chgData name="Khan, Mirza S" userId="c72408ab-7aed-43b7-bb3b-dc6eacf38f19" providerId="ADAL" clId="{E6C72190-7827-4169-A1DF-0B7B5D3BDCD2}" dt="2025-12-01T02:31:12.232" v="47" actId="2696"/>
        <pc:sldMkLst>
          <pc:docMk/>
          <pc:sldMk cId="2856358238" sldId="265"/>
        </pc:sldMkLst>
      </pc:sldChg>
      <pc:sldChg chg="del">
        <pc:chgData name="Khan, Mirza S" userId="c72408ab-7aed-43b7-bb3b-dc6eacf38f19" providerId="ADAL" clId="{E6C72190-7827-4169-A1DF-0B7B5D3BDCD2}" dt="2025-12-01T02:31:12.232" v="47" actId="2696"/>
        <pc:sldMkLst>
          <pc:docMk/>
          <pc:sldMk cId="2526427476" sldId="266"/>
        </pc:sldMkLst>
      </pc:sldChg>
      <pc:sldChg chg="mod ord modShow">
        <pc:chgData name="Khan, Mirza S" userId="c72408ab-7aed-43b7-bb3b-dc6eacf38f19" providerId="ADAL" clId="{E6C72190-7827-4169-A1DF-0B7B5D3BDCD2}" dt="2025-12-01T03:53:46.849" v="180" actId="729"/>
        <pc:sldMkLst>
          <pc:docMk/>
          <pc:sldMk cId="1560642300" sldId="267"/>
        </pc:sldMkLst>
      </pc:sldChg>
      <pc:sldChg chg="mod modShow">
        <pc:chgData name="Khan, Mirza S" userId="c72408ab-7aed-43b7-bb3b-dc6eacf38f19" providerId="ADAL" clId="{E6C72190-7827-4169-A1DF-0B7B5D3BDCD2}" dt="2025-12-01T02:29:11.673" v="46" actId="729"/>
        <pc:sldMkLst>
          <pc:docMk/>
          <pc:sldMk cId="4258555232" sldId="268"/>
        </pc:sldMkLst>
      </pc:sldChg>
      <pc:sldChg chg="modSp mod">
        <pc:chgData name="Khan, Mirza S" userId="c72408ab-7aed-43b7-bb3b-dc6eacf38f19" providerId="ADAL" clId="{E6C72190-7827-4169-A1DF-0B7B5D3BDCD2}" dt="2025-12-01T02:32:11.933" v="51" actId="20577"/>
        <pc:sldMkLst>
          <pc:docMk/>
          <pc:sldMk cId="1437196872" sldId="270"/>
        </pc:sldMkLst>
        <pc:spChg chg="mod">
          <ac:chgData name="Khan, Mirza S" userId="c72408ab-7aed-43b7-bb3b-dc6eacf38f19" providerId="ADAL" clId="{E6C72190-7827-4169-A1DF-0B7B5D3BDCD2}" dt="2025-12-01T02:23:17.095" v="6" actId="20577"/>
          <ac:spMkLst>
            <pc:docMk/>
            <pc:sldMk cId="1437196872" sldId="270"/>
            <ac:spMk id="2" creationId="{A07289C9-8C2E-B969-C784-AAF252ED90C5}"/>
          </ac:spMkLst>
        </pc:spChg>
        <pc:spChg chg="mod">
          <ac:chgData name="Khan, Mirza S" userId="c72408ab-7aed-43b7-bb3b-dc6eacf38f19" providerId="ADAL" clId="{E6C72190-7827-4169-A1DF-0B7B5D3BDCD2}" dt="2025-12-01T02:32:11.933" v="51" actId="20577"/>
          <ac:spMkLst>
            <pc:docMk/>
            <pc:sldMk cId="1437196872" sldId="270"/>
            <ac:spMk id="3" creationId="{B05D064A-0828-0013-D504-EC9EE7F464BB}"/>
          </ac:spMkLst>
        </pc:spChg>
      </pc:sldChg>
      <pc:sldChg chg="del">
        <pc:chgData name="Khan, Mirza S" userId="c72408ab-7aed-43b7-bb3b-dc6eacf38f19" providerId="ADAL" clId="{E6C72190-7827-4169-A1DF-0B7B5D3BDCD2}" dt="2025-12-01T02:31:36.788" v="49" actId="2696"/>
        <pc:sldMkLst>
          <pc:docMk/>
          <pc:sldMk cId="3890144078" sldId="284"/>
        </pc:sldMkLst>
      </pc:sldChg>
      <pc:sldChg chg="del">
        <pc:chgData name="Khan, Mirza S" userId="c72408ab-7aed-43b7-bb3b-dc6eacf38f19" providerId="ADAL" clId="{E6C72190-7827-4169-A1DF-0B7B5D3BDCD2}" dt="2025-12-01T02:31:36.788" v="49" actId="2696"/>
        <pc:sldMkLst>
          <pc:docMk/>
          <pc:sldMk cId="3670687470" sldId="299"/>
        </pc:sldMkLst>
      </pc:sldChg>
      <pc:sldChg chg="del">
        <pc:chgData name="Khan, Mirza S" userId="c72408ab-7aed-43b7-bb3b-dc6eacf38f19" providerId="ADAL" clId="{E6C72190-7827-4169-A1DF-0B7B5D3BDCD2}" dt="2025-12-01T02:31:26.030" v="48" actId="2696"/>
        <pc:sldMkLst>
          <pc:docMk/>
          <pc:sldMk cId="617439208" sldId="305"/>
        </pc:sldMkLst>
      </pc:sldChg>
      <pc:sldChg chg="del">
        <pc:chgData name="Khan, Mirza S" userId="c72408ab-7aed-43b7-bb3b-dc6eacf38f19" providerId="ADAL" clId="{E6C72190-7827-4169-A1DF-0B7B5D3BDCD2}" dt="2025-12-01T02:31:26.030" v="48" actId="2696"/>
        <pc:sldMkLst>
          <pc:docMk/>
          <pc:sldMk cId="1245349378" sldId="306"/>
        </pc:sldMkLst>
      </pc:sldChg>
      <pc:sldChg chg="del">
        <pc:chgData name="Khan, Mirza S" userId="c72408ab-7aed-43b7-bb3b-dc6eacf38f19" providerId="ADAL" clId="{E6C72190-7827-4169-A1DF-0B7B5D3BDCD2}" dt="2025-12-01T02:31:26.030" v="48" actId="2696"/>
        <pc:sldMkLst>
          <pc:docMk/>
          <pc:sldMk cId="2256200812" sldId="307"/>
        </pc:sldMkLst>
      </pc:sldChg>
      <pc:sldChg chg="del">
        <pc:chgData name="Khan, Mirza S" userId="c72408ab-7aed-43b7-bb3b-dc6eacf38f19" providerId="ADAL" clId="{E6C72190-7827-4169-A1DF-0B7B5D3BDCD2}" dt="2025-12-01T02:31:36.788" v="49" actId="2696"/>
        <pc:sldMkLst>
          <pc:docMk/>
          <pc:sldMk cId="2750933320" sldId="308"/>
        </pc:sldMkLst>
      </pc:sldChg>
      <pc:sldChg chg="addSp modSp mod modAnim">
        <pc:chgData name="Khan, Mirza S" userId="c72408ab-7aed-43b7-bb3b-dc6eacf38f19" providerId="ADAL" clId="{E6C72190-7827-4169-A1DF-0B7B5D3BDCD2}" dt="2025-12-01T02:49:08.467" v="111" actId="1076"/>
        <pc:sldMkLst>
          <pc:docMk/>
          <pc:sldMk cId="2661074512" sldId="310"/>
        </pc:sldMkLst>
        <pc:spChg chg="mod">
          <ac:chgData name="Khan, Mirza S" userId="c72408ab-7aed-43b7-bb3b-dc6eacf38f19" providerId="ADAL" clId="{E6C72190-7827-4169-A1DF-0B7B5D3BDCD2}" dt="2025-12-01T02:49:03.272" v="110" actId="20577"/>
          <ac:spMkLst>
            <pc:docMk/>
            <pc:sldMk cId="2661074512" sldId="310"/>
            <ac:spMk id="3" creationId="{4C34C52D-21DE-9EA1-66AE-0B87138F74BD}"/>
          </ac:spMkLst>
        </pc:spChg>
        <pc:picChg chg="mod">
          <ac:chgData name="Khan, Mirza S" userId="c72408ab-7aed-43b7-bb3b-dc6eacf38f19" providerId="ADAL" clId="{E6C72190-7827-4169-A1DF-0B7B5D3BDCD2}" dt="2025-12-01T02:49:08.467" v="111" actId="1076"/>
          <ac:picMkLst>
            <pc:docMk/>
            <pc:sldMk cId="2661074512" sldId="310"/>
            <ac:picMk id="4" creationId="{A6D3E1EF-B88C-DB16-7C9E-6F8A2713D396}"/>
          </ac:picMkLst>
        </pc:picChg>
        <pc:picChg chg="add mod">
          <ac:chgData name="Khan, Mirza S" userId="c72408ab-7aed-43b7-bb3b-dc6eacf38f19" providerId="ADAL" clId="{E6C72190-7827-4169-A1DF-0B7B5D3BDCD2}" dt="2025-12-01T02:44:31.632" v="72" actId="1076"/>
          <ac:picMkLst>
            <pc:docMk/>
            <pc:sldMk cId="2661074512" sldId="310"/>
            <ac:picMk id="6" creationId="{E0A9926F-ADE7-2A1D-B820-EB6B0B205BC8}"/>
          </ac:picMkLst>
        </pc:picChg>
      </pc:sldChg>
      <pc:sldChg chg="del">
        <pc:chgData name="Khan, Mirza S" userId="c72408ab-7aed-43b7-bb3b-dc6eacf38f19" providerId="ADAL" clId="{E6C72190-7827-4169-A1DF-0B7B5D3BDCD2}" dt="2025-12-01T02:25:30.775" v="24" actId="2696"/>
        <pc:sldMkLst>
          <pc:docMk/>
          <pc:sldMk cId="1510409609" sldId="321"/>
        </pc:sldMkLst>
      </pc:sldChg>
      <pc:sldChg chg="modSp mod">
        <pc:chgData name="Khan, Mirza S" userId="c72408ab-7aed-43b7-bb3b-dc6eacf38f19" providerId="ADAL" clId="{E6C72190-7827-4169-A1DF-0B7B5D3BDCD2}" dt="2025-12-01T02:27:28.802" v="44" actId="1076"/>
        <pc:sldMkLst>
          <pc:docMk/>
          <pc:sldMk cId="21754103" sldId="323"/>
        </pc:sldMkLst>
        <pc:spChg chg="mod">
          <ac:chgData name="Khan, Mirza S" userId="c72408ab-7aed-43b7-bb3b-dc6eacf38f19" providerId="ADAL" clId="{E6C72190-7827-4169-A1DF-0B7B5D3BDCD2}" dt="2025-12-01T02:27:28.802" v="44" actId="1076"/>
          <ac:spMkLst>
            <pc:docMk/>
            <pc:sldMk cId="21754103" sldId="323"/>
            <ac:spMk id="4" creationId="{9F449FB6-05A1-65EE-D6B9-11738662AC28}"/>
          </ac:spMkLst>
        </pc:spChg>
      </pc:sldChg>
      <pc:sldChg chg="mod ord modShow">
        <pc:chgData name="Khan, Mirza S" userId="c72408ab-7aed-43b7-bb3b-dc6eacf38f19" providerId="ADAL" clId="{E6C72190-7827-4169-A1DF-0B7B5D3BDCD2}" dt="2025-12-01T03:53:46.849" v="180" actId="729"/>
        <pc:sldMkLst>
          <pc:docMk/>
          <pc:sldMk cId="3748449283" sldId="352"/>
        </pc:sldMkLst>
      </pc:sldChg>
      <pc:sldChg chg="mod ord modShow">
        <pc:chgData name="Khan, Mirza S" userId="c72408ab-7aed-43b7-bb3b-dc6eacf38f19" providerId="ADAL" clId="{E6C72190-7827-4169-A1DF-0B7B5D3BDCD2}" dt="2025-12-01T03:53:46.849" v="180" actId="729"/>
        <pc:sldMkLst>
          <pc:docMk/>
          <pc:sldMk cId="1377940401" sldId="353"/>
        </pc:sldMkLst>
      </pc:sldChg>
      <pc:sldChg chg="del">
        <pc:chgData name="Khan, Mirza S" userId="c72408ab-7aed-43b7-bb3b-dc6eacf38f19" providerId="ADAL" clId="{E6C72190-7827-4169-A1DF-0B7B5D3BDCD2}" dt="2025-12-01T02:26:10.476" v="35" actId="2696"/>
        <pc:sldMkLst>
          <pc:docMk/>
          <pc:sldMk cId="732800872" sldId="354"/>
        </pc:sldMkLst>
      </pc:sldChg>
      <pc:sldChg chg="del">
        <pc:chgData name="Khan, Mirza S" userId="c72408ab-7aed-43b7-bb3b-dc6eacf38f19" providerId="ADAL" clId="{E6C72190-7827-4169-A1DF-0B7B5D3BDCD2}" dt="2025-12-01T02:31:36.788" v="49" actId="2696"/>
        <pc:sldMkLst>
          <pc:docMk/>
          <pc:sldMk cId="2490784045" sldId="355"/>
        </pc:sldMkLst>
      </pc:sldChg>
      <pc:sldChg chg="del">
        <pc:chgData name="Khan, Mirza S" userId="c72408ab-7aed-43b7-bb3b-dc6eacf38f19" providerId="ADAL" clId="{E6C72190-7827-4169-A1DF-0B7B5D3BDCD2}" dt="2025-12-01T02:25:59.726" v="27" actId="2696"/>
        <pc:sldMkLst>
          <pc:docMk/>
          <pc:sldMk cId="1348248542" sldId="356"/>
        </pc:sldMkLst>
      </pc:sldChg>
      <pc:sldChg chg="del">
        <pc:chgData name="Khan, Mirza S" userId="c72408ab-7aed-43b7-bb3b-dc6eacf38f19" providerId="ADAL" clId="{E6C72190-7827-4169-A1DF-0B7B5D3BDCD2}" dt="2025-12-01T02:25:36.977" v="25" actId="2696"/>
        <pc:sldMkLst>
          <pc:docMk/>
          <pc:sldMk cId="257084038" sldId="358"/>
        </pc:sldMkLst>
      </pc:sldChg>
      <pc:sldChg chg="del">
        <pc:chgData name="Khan, Mirza S" userId="c72408ab-7aed-43b7-bb3b-dc6eacf38f19" providerId="ADAL" clId="{E6C72190-7827-4169-A1DF-0B7B5D3BDCD2}" dt="2025-12-01T02:25:52.310" v="26" actId="2696"/>
        <pc:sldMkLst>
          <pc:docMk/>
          <pc:sldMk cId="2734935942" sldId="359"/>
        </pc:sldMkLst>
      </pc:sldChg>
      <pc:sldChg chg="mod ord modShow">
        <pc:chgData name="Khan, Mirza S" userId="c72408ab-7aed-43b7-bb3b-dc6eacf38f19" providerId="ADAL" clId="{E6C72190-7827-4169-A1DF-0B7B5D3BDCD2}" dt="2025-12-01T03:53:46.849" v="180" actId="729"/>
        <pc:sldMkLst>
          <pc:docMk/>
          <pc:sldMk cId="1154276303" sldId="360"/>
        </pc:sldMkLst>
      </pc:sldChg>
      <pc:sldChg chg="del">
        <pc:chgData name="Khan, Mirza S" userId="c72408ab-7aed-43b7-bb3b-dc6eacf38f19" providerId="ADAL" clId="{E6C72190-7827-4169-A1DF-0B7B5D3BDCD2}" dt="2025-12-01T02:31:26.030" v="48" actId="2696"/>
        <pc:sldMkLst>
          <pc:docMk/>
          <pc:sldMk cId="3722744811" sldId="361"/>
        </pc:sldMkLst>
      </pc:sldChg>
      <pc:sldChg chg="modSp mod ord modShow">
        <pc:chgData name="Khan, Mirza S" userId="c72408ab-7aed-43b7-bb3b-dc6eacf38f19" providerId="ADAL" clId="{E6C72190-7827-4169-A1DF-0B7B5D3BDCD2}" dt="2025-12-01T03:53:46.849" v="180" actId="729"/>
        <pc:sldMkLst>
          <pc:docMk/>
          <pc:sldMk cId="4250410300" sldId="362"/>
        </pc:sldMkLst>
        <pc:spChg chg="mod">
          <ac:chgData name="Khan, Mirza S" userId="c72408ab-7aed-43b7-bb3b-dc6eacf38f19" providerId="ADAL" clId="{E6C72190-7827-4169-A1DF-0B7B5D3BDCD2}" dt="2025-12-01T02:25:10.078" v="22" actId="20577"/>
          <ac:spMkLst>
            <pc:docMk/>
            <pc:sldMk cId="4250410300" sldId="362"/>
            <ac:spMk id="2" creationId="{3A21D99C-2AA2-D269-47FF-D19FA6353CE1}"/>
          </ac:spMkLst>
        </pc:spChg>
        <pc:spChg chg="mod">
          <ac:chgData name="Khan, Mirza S" userId="c72408ab-7aed-43b7-bb3b-dc6eacf38f19" providerId="ADAL" clId="{E6C72190-7827-4169-A1DF-0B7B5D3BDCD2}" dt="2025-12-01T02:32:40.395" v="54" actId="20577"/>
          <ac:spMkLst>
            <pc:docMk/>
            <pc:sldMk cId="4250410300" sldId="362"/>
            <ac:spMk id="3" creationId="{BD564186-A01B-4C9F-53A6-E419088B9F47}"/>
          </ac:spMkLst>
        </pc:spChg>
      </pc:sldChg>
      <pc:sldChg chg="modSp mod">
        <pc:chgData name="Khan, Mirza S" userId="c72408ab-7aed-43b7-bb3b-dc6eacf38f19" providerId="ADAL" clId="{E6C72190-7827-4169-A1DF-0B7B5D3BDCD2}" dt="2025-12-01T02:33:37.426" v="60" actId="20577"/>
        <pc:sldMkLst>
          <pc:docMk/>
          <pc:sldMk cId="900984538" sldId="363"/>
        </pc:sldMkLst>
        <pc:spChg chg="mod">
          <ac:chgData name="Khan, Mirza S" userId="c72408ab-7aed-43b7-bb3b-dc6eacf38f19" providerId="ADAL" clId="{E6C72190-7827-4169-A1DF-0B7B5D3BDCD2}" dt="2025-12-01T02:26:05.689" v="34" actId="20577"/>
          <ac:spMkLst>
            <pc:docMk/>
            <pc:sldMk cId="900984538" sldId="363"/>
            <ac:spMk id="2" creationId="{7DF0F4AF-CA80-B71C-A028-04C8BA439E1B}"/>
          </ac:spMkLst>
        </pc:spChg>
        <pc:spChg chg="mod">
          <ac:chgData name="Khan, Mirza S" userId="c72408ab-7aed-43b7-bb3b-dc6eacf38f19" providerId="ADAL" clId="{E6C72190-7827-4169-A1DF-0B7B5D3BDCD2}" dt="2025-12-01T02:33:37.426" v="60" actId="20577"/>
          <ac:spMkLst>
            <pc:docMk/>
            <pc:sldMk cId="900984538" sldId="363"/>
            <ac:spMk id="3" creationId="{85B07D89-2590-FE8F-6D2A-0FEC07CE9BB3}"/>
          </ac:spMkLst>
        </pc:spChg>
      </pc:sldChg>
      <pc:sldChg chg="modSp mod">
        <pc:chgData name="Khan, Mirza S" userId="c72408ab-7aed-43b7-bb3b-dc6eacf38f19" providerId="ADAL" clId="{E6C72190-7827-4169-A1DF-0B7B5D3BDCD2}" dt="2025-12-01T02:32:17.306" v="52" actId="20577"/>
        <pc:sldMkLst>
          <pc:docMk/>
          <pc:sldMk cId="2881726400" sldId="364"/>
        </pc:sldMkLst>
        <pc:spChg chg="mod">
          <ac:chgData name="Khan, Mirza S" userId="c72408ab-7aed-43b7-bb3b-dc6eacf38f19" providerId="ADAL" clId="{E6C72190-7827-4169-A1DF-0B7B5D3BDCD2}" dt="2025-12-01T02:23:22.147" v="13" actId="20577"/>
          <ac:spMkLst>
            <pc:docMk/>
            <pc:sldMk cId="2881726400" sldId="364"/>
            <ac:spMk id="2" creationId="{5BE5EE0C-DA1C-2214-356C-2B5FE356C2EB}"/>
          </ac:spMkLst>
        </pc:spChg>
        <pc:spChg chg="mod">
          <ac:chgData name="Khan, Mirza S" userId="c72408ab-7aed-43b7-bb3b-dc6eacf38f19" providerId="ADAL" clId="{E6C72190-7827-4169-A1DF-0B7B5D3BDCD2}" dt="2025-12-01T02:32:17.306" v="52" actId="20577"/>
          <ac:spMkLst>
            <pc:docMk/>
            <pc:sldMk cId="2881726400" sldId="364"/>
            <ac:spMk id="3" creationId="{ED0ED690-50BE-2084-DBA1-5C83B7962AF7}"/>
          </ac:spMkLst>
        </pc:spChg>
      </pc:sldChg>
      <pc:sldChg chg="modSp mod">
        <pc:chgData name="Khan, Mirza S" userId="c72408ab-7aed-43b7-bb3b-dc6eacf38f19" providerId="ADAL" clId="{E6C72190-7827-4169-A1DF-0B7B5D3BDCD2}" dt="2025-12-01T02:34:55.977" v="62" actId="1076"/>
        <pc:sldMkLst>
          <pc:docMk/>
          <pc:sldMk cId="3360845449" sldId="365"/>
        </pc:sldMkLst>
        <pc:grpChg chg="mod">
          <ac:chgData name="Khan, Mirza S" userId="c72408ab-7aed-43b7-bb3b-dc6eacf38f19" providerId="ADAL" clId="{E6C72190-7827-4169-A1DF-0B7B5D3BDCD2}" dt="2025-12-01T02:34:55.977" v="62" actId="1076"/>
          <ac:grpSpMkLst>
            <pc:docMk/>
            <pc:sldMk cId="3360845449" sldId="365"/>
            <ac:grpSpMk id="6" creationId="{4FB17C94-0406-2C16-6643-418391F7BD79}"/>
          </ac:grpSpMkLst>
        </pc:grpChg>
      </pc:sldChg>
      <pc:sldChg chg="del">
        <pc:chgData name="Khan, Mirza S" userId="c72408ab-7aed-43b7-bb3b-dc6eacf38f19" providerId="ADAL" clId="{E6C72190-7827-4169-A1DF-0B7B5D3BDCD2}" dt="2025-12-01T02:25:17.453" v="23" actId="2696"/>
        <pc:sldMkLst>
          <pc:docMk/>
          <pc:sldMk cId="1445625821" sldId="366"/>
        </pc:sldMkLst>
      </pc:sldChg>
      <pc:sldChg chg="modAnim">
        <pc:chgData name="Khan, Mirza S" userId="c72408ab-7aed-43b7-bb3b-dc6eacf38f19" providerId="ADAL" clId="{E6C72190-7827-4169-A1DF-0B7B5D3BDCD2}" dt="2025-12-01T02:24:08.550" v="15"/>
        <pc:sldMkLst>
          <pc:docMk/>
          <pc:sldMk cId="607225492" sldId="367"/>
        </pc:sldMkLst>
      </pc:sldChg>
      <pc:sldChg chg="addSp modSp mod modAnim">
        <pc:chgData name="Khan, Mirza S" userId="c72408ab-7aed-43b7-bb3b-dc6eacf38f19" providerId="ADAL" clId="{E6C72190-7827-4169-A1DF-0B7B5D3BDCD2}" dt="2025-12-01T04:04:30.338" v="260"/>
        <pc:sldMkLst>
          <pc:docMk/>
          <pc:sldMk cId="1384276571" sldId="368"/>
        </pc:sldMkLst>
        <pc:picChg chg="mod modCrop">
          <ac:chgData name="Khan, Mirza S" userId="c72408ab-7aed-43b7-bb3b-dc6eacf38f19" providerId="ADAL" clId="{E6C72190-7827-4169-A1DF-0B7B5D3BDCD2}" dt="2025-12-01T04:03:25.763" v="256" actId="732"/>
          <ac:picMkLst>
            <pc:docMk/>
            <pc:sldMk cId="1384276571" sldId="368"/>
            <ac:picMk id="8" creationId="{9713153C-B889-8DA1-A38E-B8772A44D0DB}"/>
          </ac:picMkLst>
        </pc:picChg>
        <pc:picChg chg="add mod modCrop">
          <ac:chgData name="Khan, Mirza S" userId="c72408ab-7aed-43b7-bb3b-dc6eacf38f19" providerId="ADAL" clId="{E6C72190-7827-4169-A1DF-0B7B5D3BDCD2}" dt="2025-12-01T04:04:12.968" v="259" actId="1035"/>
          <ac:picMkLst>
            <pc:docMk/>
            <pc:sldMk cId="1384276571" sldId="368"/>
            <ac:picMk id="9" creationId="{22E40801-2BC5-762D-DE7E-119592805385}"/>
          </ac:picMkLst>
        </pc:picChg>
      </pc:sldChg>
      <pc:sldChg chg="del">
        <pc:chgData name="Khan, Mirza S" userId="c72408ab-7aed-43b7-bb3b-dc6eacf38f19" providerId="ADAL" clId="{E6C72190-7827-4169-A1DF-0B7B5D3BDCD2}" dt="2025-12-01T02:33:59.473" v="61" actId="2696"/>
        <pc:sldMkLst>
          <pc:docMk/>
          <pc:sldMk cId="2868184045" sldId="369"/>
        </pc:sldMkLst>
      </pc:sldChg>
      <pc:sldChg chg="del">
        <pc:chgData name="Khan, Mirza S" userId="c72408ab-7aed-43b7-bb3b-dc6eacf38f19" providerId="ADAL" clId="{E6C72190-7827-4169-A1DF-0B7B5D3BDCD2}" dt="2025-12-01T02:31:42.783" v="50" actId="2696"/>
        <pc:sldMkLst>
          <pc:docMk/>
          <pc:sldMk cId="903423515" sldId="371"/>
        </pc:sldMkLst>
      </pc:sldChg>
      <pc:sldChg chg="del">
        <pc:chgData name="Khan, Mirza S" userId="c72408ab-7aed-43b7-bb3b-dc6eacf38f19" providerId="ADAL" clId="{E6C72190-7827-4169-A1DF-0B7B5D3BDCD2}" dt="2025-12-01T02:31:42.783" v="50" actId="2696"/>
        <pc:sldMkLst>
          <pc:docMk/>
          <pc:sldMk cId="3982744020" sldId="372"/>
        </pc:sldMkLst>
      </pc:sldChg>
      <pc:sldChg chg="del">
        <pc:chgData name="Khan, Mirza S" userId="c72408ab-7aed-43b7-bb3b-dc6eacf38f19" providerId="ADAL" clId="{E6C72190-7827-4169-A1DF-0B7B5D3BDCD2}" dt="2025-12-01T02:31:42.783" v="50" actId="2696"/>
        <pc:sldMkLst>
          <pc:docMk/>
          <pc:sldMk cId="1941072556" sldId="373"/>
        </pc:sldMkLst>
      </pc:sldChg>
      <pc:sldChg chg="del">
        <pc:chgData name="Khan, Mirza S" userId="c72408ab-7aed-43b7-bb3b-dc6eacf38f19" providerId="ADAL" clId="{E6C72190-7827-4169-A1DF-0B7B5D3BDCD2}" dt="2025-12-01T02:31:42.783" v="50" actId="2696"/>
        <pc:sldMkLst>
          <pc:docMk/>
          <pc:sldMk cId="1526147524" sldId="374"/>
        </pc:sldMkLst>
      </pc:sldChg>
      <pc:sldChg chg="mod modShow">
        <pc:chgData name="Khan, Mirza S" userId="c72408ab-7aed-43b7-bb3b-dc6eacf38f19" providerId="ADAL" clId="{E6C72190-7827-4169-A1DF-0B7B5D3BDCD2}" dt="2025-12-01T02:28:40.964" v="45" actId="729"/>
        <pc:sldMkLst>
          <pc:docMk/>
          <pc:sldMk cId="3301539167" sldId="380"/>
        </pc:sldMkLst>
      </pc:sldChg>
      <pc:sldChg chg="modSp">
        <pc:chgData name="Khan, Mirza S" userId="c72408ab-7aed-43b7-bb3b-dc6eacf38f19" providerId="ADAL" clId="{E6C72190-7827-4169-A1DF-0B7B5D3BDCD2}" dt="2025-12-01T03:54:44.122" v="187" actId="1076"/>
        <pc:sldMkLst>
          <pc:docMk/>
          <pc:sldMk cId="882455263" sldId="381"/>
        </pc:sldMkLst>
        <pc:picChg chg="mod">
          <ac:chgData name="Khan, Mirza S" userId="c72408ab-7aed-43b7-bb3b-dc6eacf38f19" providerId="ADAL" clId="{E6C72190-7827-4169-A1DF-0B7B5D3BDCD2}" dt="2025-12-01T03:54:44.122" v="187" actId="1076"/>
          <ac:picMkLst>
            <pc:docMk/>
            <pc:sldMk cId="882455263" sldId="381"/>
            <ac:picMk id="3074" creationId="{6118403F-4188-938F-EE1F-95F8022012E0}"/>
          </ac:picMkLst>
        </pc:picChg>
      </pc:sldChg>
      <pc:sldChg chg="modAnim">
        <pc:chgData name="Khan, Mirza S" userId="c72408ab-7aed-43b7-bb3b-dc6eacf38f19" providerId="ADAL" clId="{E6C72190-7827-4169-A1DF-0B7B5D3BDCD2}" dt="2025-12-01T02:38:14.042" v="64"/>
        <pc:sldMkLst>
          <pc:docMk/>
          <pc:sldMk cId="3819492693" sldId="382"/>
        </pc:sldMkLst>
      </pc:sldChg>
      <pc:sldChg chg="addSp delSp modSp mod modAnim">
        <pc:chgData name="Khan, Mirza S" userId="c72408ab-7aed-43b7-bb3b-dc6eacf38f19" providerId="ADAL" clId="{E6C72190-7827-4169-A1DF-0B7B5D3BDCD2}" dt="2025-12-01T03:59:22.576" v="233"/>
        <pc:sldMkLst>
          <pc:docMk/>
          <pc:sldMk cId="2404621405" sldId="391"/>
        </pc:sldMkLst>
        <pc:spChg chg="add mod">
          <ac:chgData name="Khan, Mirza S" userId="c72408ab-7aed-43b7-bb3b-dc6eacf38f19" providerId="ADAL" clId="{E6C72190-7827-4169-A1DF-0B7B5D3BDCD2}" dt="2025-12-01T03:56:33.933" v="191" actId="1582"/>
          <ac:spMkLst>
            <pc:docMk/>
            <pc:sldMk cId="2404621405" sldId="391"/>
            <ac:spMk id="5" creationId="{FBDC6FF6-4530-8D2E-56A7-70F3515067A0}"/>
          </ac:spMkLst>
        </pc:spChg>
        <pc:spChg chg="add del mod">
          <ac:chgData name="Khan, Mirza S" userId="c72408ab-7aed-43b7-bb3b-dc6eacf38f19" providerId="ADAL" clId="{E6C72190-7827-4169-A1DF-0B7B5D3BDCD2}" dt="2025-12-01T03:58:19.448" v="218" actId="478"/>
          <ac:spMkLst>
            <pc:docMk/>
            <pc:sldMk cId="2404621405" sldId="391"/>
            <ac:spMk id="6" creationId="{9D83381D-732C-3EA8-1BFC-EEBFF7547D70}"/>
          </ac:spMkLst>
        </pc:spChg>
        <pc:spChg chg="add del mod">
          <ac:chgData name="Khan, Mirza S" userId="c72408ab-7aed-43b7-bb3b-dc6eacf38f19" providerId="ADAL" clId="{E6C72190-7827-4169-A1DF-0B7B5D3BDCD2}" dt="2025-12-01T03:58:20.594" v="219" actId="478"/>
          <ac:spMkLst>
            <pc:docMk/>
            <pc:sldMk cId="2404621405" sldId="391"/>
            <ac:spMk id="7" creationId="{828F0E15-28E9-9D82-F147-AA542C25CCB0}"/>
          </ac:spMkLst>
        </pc:spChg>
        <pc:spChg chg="add del mod">
          <ac:chgData name="Khan, Mirza S" userId="c72408ab-7aed-43b7-bb3b-dc6eacf38f19" providerId="ADAL" clId="{E6C72190-7827-4169-A1DF-0B7B5D3BDCD2}" dt="2025-12-01T03:58:21.802" v="220" actId="478"/>
          <ac:spMkLst>
            <pc:docMk/>
            <pc:sldMk cId="2404621405" sldId="391"/>
            <ac:spMk id="8" creationId="{B486466D-A09B-FE39-C4DC-ECA090874D7A}"/>
          </ac:spMkLst>
        </pc:spChg>
      </pc:sldChg>
      <pc:sldChg chg="modAnim">
        <pc:chgData name="Khan, Mirza S" userId="c72408ab-7aed-43b7-bb3b-dc6eacf38f19" providerId="ADAL" clId="{E6C72190-7827-4169-A1DF-0B7B5D3BDCD2}" dt="2025-12-01T02:41:27.559" v="65"/>
        <pc:sldMkLst>
          <pc:docMk/>
          <pc:sldMk cId="1237953647" sldId="392"/>
        </pc:sldMkLst>
      </pc:sldChg>
      <pc:sldChg chg="modSp">
        <pc:chgData name="Khan, Mirza S" userId="c72408ab-7aed-43b7-bb3b-dc6eacf38f19" providerId="ADAL" clId="{E6C72190-7827-4169-A1DF-0B7B5D3BDCD2}" dt="2025-12-01T02:50:12.850" v="172" actId="20577"/>
        <pc:sldMkLst>
          <pc:docMk/>
          <pc:sldMk cId="4211193342" sldId="394"/>
        </pc:sldMkLst>
        <pc:spChg chg="mod">
          <ac:chgData name="Khan, Mirza S" userId="c72408ab-7aed-43b7-bb3b-dc6eacf38f19" providerId="ADAL" clId="{E6C72190-7827-4169-A1DF-0B7B5D3BDCD2}" dt="2025-12-01T02:50:12.850" v="172" actId="20577"/>
          <ac:spMkLst>
            <pc:docMk/>
            <pc:sldMk cId="4211193342" sldId="394"/>
            <ac:spMk id="3" creationId="{13CA3ECD-7DBF-44DE-D3D2-8E2FA6ACF334}"/>
          </ac:spMkLst>
        </pc:spChg>
      </pc:sldChg>
      <pc:sldChg chg="modSp add mod">
        <pc:chgData name="Khan, Mirza S" userId="c72408ab-7aed-43b7-bb3b-dc6eacf38f19" providerId="ADAL" clId="{E6C72190-7827-4169-A1DF-0B7B5D3BDCD2}" dt="2025-12-01T02:49:25.899" v="125" actId="20577"/>
        <pc:sldMkLst>
          <pc:docMk/>
          <pc:sldMk cId="1629862010" sldId="395"/>
        </pc:sldMkLst>
        <pc:spChg chg="mod">
          <ac:chgData name="Khan, Mirza S" userId="c72408ab-7aed-43b7-bb3b-dc6eacf38f19" providerId="ADAL" clId="{E6C72190-7827-4169-A1DF-0B7B5D3BDCD2}" dt="2025-12-01T02:49:25.899" v="125" actId="20577"/>
          <ac:spMkLst>
            <pc:docMk/>
            <pc:sldMk cId="1629862010" sldId="395"/>
            <ac:spMk id="2" creationId="{B7ACF08C-3B86-4636-7116-40DDDBD72960}"/>
          </ac:spMkLst>
        </pc:spChg>
      </pc:sldChg>
      <pc:sldChg chg="addSp delSp modSp new mod setBg">
        <pc:chgData name="Khan, Mirza S" userId="c72408ab-7aed-43b7-bb3b-dc6eacf38f19" providerId="ADAL" clId="{E6C72190-7827-4169-A1DF-0B7B5D3BDCD2}" dt="2025-12-01T03:53:05.138" v="177" actId="26606"/>
        <pc:sldMkLst>
          <pc:docMk/>
          <pc:sldMk cId="1946621554" sldId="396"/>
        </pc:sldMkLst>
        <pc:spChg chg="add del">
          <ac:chgData name="Khan, Mirza S" userId="c72408ab-7aed-43b7-bb3b-dc6eacf38f19" providerId="ADAL" clId="{E6C72190-7827-4169-A1DF-0B7B5D3BDCD2}" dt="2025-12-01T03:53:05.138" v="177" actId="26606"/>
          <ac:spMkLst>
            <pc:docMk/>
            <pc:sldMk cId="1946621554" sldId="396"/>
            <ac:spMk id="2" creationId="{9412B8B7-41C5-0D83-A45E-805696ED80C9}"/>
          </ac:spMkLst>
        </pc:spChg>
        <pc:spChg chg="add del">
          <ac:chgData name="Khan, Mirza S" userId="c72408ab-7aed-43b7-bb3b-dc6eacf38f19" providerId="ADAL" clId="{E6C72190-7827-4169-A1DF-0B7B5D3BDCD2}" dt="2025-12-01T03:53:05.138" v="177" actId="26606"/>
          <ac:spMkLst>
            <pc:docMk/>
            <pc:sldMk cId="1946621554" sldId="396"/>
            <ac:spMk id="3" creationId="{035DFC5E-ACBE-23F0-8ED5-18893FB8CD62}"/>
          </ac:spMkLst>
        </pc:spChg>
        <pc:spChg chg="add">
          <ac:chgData name="Khan, Mirza S" userId="c72408ab-7aed-43b7-bb3b-dc6eacf38f19" providerId="ADAL" clId="{E6C72190-7827-4169-A1DF-0B7B5D3BDCD2}" dt="2025-12-01T03:53:05.138" v="177" actId="26606"/>
          <ac:spMkLst>
            <pc:docMk/>
            <pc:sldMk cId="1946621554" sldId="396"/>
            <ac:spMk id="1031" creationId="{42A4FC2C-047E-45A5-965D-8E1E3BF09BC6}"/>
          </ac:spMkLst>
        </pc:spChg>
        <pc:picChg chg="add mod">
          <ac:chgData name="Khan, Mirza S" userId="c72408ab-7aed-43b7-bb3b-dc6eacf38f19" providerId="ADAL" clId="{E6C72190-7827-4169-A1DF-0B7B5D3BDCD2}" dt="2025-12-01T03:53:05.138" v="177" actId="26606"/>
          <ac:picMkLst>
            <pc:docMk/>
            <pc:sldMk cId="1946621554" sldId="396"/>
            <ac:picMk id="1026" creationId="{52D1A73B-2969-5009-2383-7E54F1E82255}"/>
          </ac:picMkLst>
        </pc:picChg>
      </pc:sldChg>
      <pc:sldChg chg="delSp add mod modTransition">
        <pc:chgData name="Khan, Mirza S" userId="c72408ab-7aed-43b7-bb3b-dc6eacf38f19" providerId="ADAL" clId="{E6C72190-7827-4169-A1DF-0B7B5D3BDCD2}" dt="2025-12-01T04:01:15.339" v="252"/>
        <pc:sldMkLst>
          <pc:docMk/>
          <pc:sldMk cId="914367714" sldId="397"/>
        </pc:sldMkLst>
        <pc:spChg chg="del">
          <ac:chgData name="Khan, Mirza S" userId="c72408ab-7aed-43b7-bb3b-dc6eacf38f19" providerId="ADAL" clId="{E6C72190-7827-4169-A1DF-0B7B5D3BDCD2}" dt="2025-12-01T03:57:36.418" v="206" actId="478"/>
          <ac:spMkLst>
            <pc:docMk/>
            <pc:sldMk cId="914367714" sldId="397"/>
            <ac:spMk id="5" creationId="{B47EC9B1-6888-8DBD-9306-466605111A5A}"/>
          </ac:spMkLst>
        </pc:spChg>
        <pc:spChg chg="del">
          <ac:chgData name="Khan, Mirza S" userId="c72408ab-7aed-43b7-bb3b-dc6eacf38f19" providerId="ADAL" clId="{E6C72190-7827-4169-A1DF-0B7B5D3BDCD2}" dt="2025-12-01T03:57:37.643" v="207" actId="478"/>
          <ac:spMkLst>
            <pc:docMk/>
            <pc:sldMk cId="914367714" sldId="397"/>
            <ac:spMk id="7" creationId="{8430725E-0564-4062-FEB6-3DDE6147F87B}"/>
          </ac:spMkLst>
        </pc:spChg>
        <pc:spChg chg="del">
          <ac:chgData name="Khan, Mirza S" userId="c72408ab-7aed-43b7-bb3b-dc6eacf38f19" providerId="ADAL" clId="{E6C72190-7827-4169-A1DF-0B7B5D3BDCD2}" dt="2025-12-01T03:57:38.898" v="208" actId="478"/>
          <ac:spMkLst>
            <pc:docMk/>
            <pc:sldMk cId="914367714" sldId="397"/>
            <ac:spMk id="8" creationId="{745BD68B-043F-4CF1-8BF1-EB053C43E30A}"/>
          </ac:spMkLst>
        </pc:spChg>
      </pc:sldChg>
      <pc:sldChg chg="add del">
        <pc:chgData name="Khan, Mirza S" userId="c72408ab-7aed-43b7-bb3b-dc6eacf38f19" providerId="ADAL" clId="{E6C72190-7827-4169-A1DF-0B7B5D3BDCD2}" dt="2025-12-01T03:57:18.514" v="203" actId="47"/>
        <pc:sldMkLst>
          <pc:docMk/>
          <pc:sldMk cId="1771977361" sldId="398"/>
        </pc:sldMkLst>
      </pc:sldChg>
      <pc:sldChg chg="delSp add mod modTransition">
        <pc:chgData name="Khan, Mirza S" userId="c72408ab-7aed-43b7-bb3b-dc6eacf38f19" providerId="ADAL" clId="{E6C72190-7827-4169-A1DF-0B7B5D3BDCD2}" dt="2025-12-01T04:01:24.018" v="253"/>
        <pc:sldMkLst>
          <pc:docMk/>
          <pc:sldMk cId="4055441361" sldId="398"/>
        </pc:sldMkLst>
        <pc:spChg chg="del">
          <ac:chgData name="Khan, Mirza S" userId="c72408ab-7aed-43b7-bb3b-dc6eacf38f19" providerId="ADAL" clId="{E6C72190-7827-4169-A1DF-0B7B5D3BDCD2}" dt="2025-12-01T03:57:45.427" v="210" actId="478"/>
          <ac:spMkLst>
            <pc:docMk/>
            <pc:sldMk cId="4055441361" sldId="398"/>
            <ac:spMk id="5" creationId="{58D9AB9D-F3CD-B572-1BF1-D0DD0BD2AC6F}"/>
          </ac:spMkLst>
        </pc:spChg>
        <pc:spChg chg="del">
          <ac:chgData name="Khan, Mirza S" userId="c72408ab-7aed-43b7-bb3b-dc6eacf38f19" providerId="ADAL" clId="{E6C72190-7827-4169-A1DF-0B7B5D3BDCD2}" dt="2025-12-01T03:57:44.579" v="209" actId="478"/>
          <ac:spMkLst>
            <pc:docMk/>
            <pc:sldMk cId="4055441361" sldId="398"/>
            <ac:spMk id="6" creationId="{23C24A61-58FD-E00C-B1BC-9F21D1078435}"/>
          </ac:spMkLst>
        </pc:spChg>
        <pc:spChg chg="del">
          <ac:chgData name="Khan, Mirza S" userId="c72408ab-7aed-43b7-bb3b-dc6eacf38f19" providerId="ADAL" clId="{E6C72190-7827-4169-A1DF-0B7B5D3BDCD2}" dt="2025-12-01T03:57:46.556" v="211" actId="478"/>
          <ac:spMkLst>
            <pc:docMk/>
            <pc:sldMk cId="4055441361" sldId="398"/>
            <ac:spMk id="8" creationId="{0253BD1D-5EC4-9AAF-9038-2B56BC844EBA}"/>
          </ac:spMkLst>
        </pc:spChg>
      </pc:sldChg>
      <pc:sldChg chg="delSp add mod modTransition">
        <pc:chgData name="Khan, Mirza S" userId="c72408ab-7aed-43b7-bb3b-dc6eacf38f19" providerId="ADAL" clId="{E6C72190-7827-4169-A1DF-0B7B5D3BDCD2}" dt="2025-12-01T04:01:00.418" v="250"/>
        <pc:sldMkLst>
          <pc:docMk/>
          <pc:sldMk cId="2522998414" sldId="399"/>
        </pc:sldMkLst>
        <pc:spChg chg="del">
          <ac:chgData name="Khan, Mirza S" userId="c72408ab-7aed-43b7-bb3b-dc6eacf38f19" providerId="ADAL" clId="{E6C72190-7827-4169-A1DF-0B7B5D3BDCD2}" dt="2025-12-01T03:57:50.401" v="214" actId="478"/>
          <ac:spMkLst>
            <pc:docMk/>
            <pc:sldMk cId="2522998414" sldId="399"/>
            <ac:spMk id="5" creationId="{2247D79D-FF1F-2E87-F41A-2A9DEE82BA0F}"/>
          </ac:spMkLst>
        </pc:spChg>
        <pc:spChg chg="del">
          <ac:chgData name="Khan, Mirza S" userId="c72408ab-7aed-43b7-bb3b-dc6eacf38f19" providerId="ADAL" clId="{E6C72190-7827-4169-A1DF-0B7B5D3BDCD2}" dt="2025-12-01T03:57:49.742" v="213" actId="478"/>
          <ac:spMkLst>
            <pc:docMk/>
            <pc:sldMk cId="2522998414" sldId="399"/>
            <ac:spMk id="6" creationId="{F19DCAB3-092F-8888-1586-3626F51A9E17}"/>
          </ac:spMkLst>
        </pc:spChg>
        <pc:spChg chg="del">
          <ac:chgData name="Khan, Mirza S" userId="c72408ab-7aed-43b7-bb3b-dc6eacf38f19" providerId="ADAL" clId="{E6C72190-7827-4169-A1DF-0B7B5D3BDCD2}" dt="2025-12-01T03:57:48.832" v="212" actId="478"/>
          <ac:spMkLst>
            <pc:docMk/>
            <pc:sldMk cId="2522998414" sldId="399"/>
            <ac:spMk id="7" creationId="{A485E4E3-E565-1431-CB8D-A69C92E1B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27D87-3881-F544-80EB-98E130E8A371}"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1DCF-EADF-5E4C-A5AE-326D61A69D40}" type="slidenum">
              <a:rPr lang="en-US" smtClean="0"/>
              <a:t>‹#›</a:t>
            </a:fld>
            <a:endParaRPr lang="en-US"/>
          </a:p>
        </p:txBody>
      </p:sp>
    </p:spTree>
    <p:extLst>
      <p:ext uri="{BB962C8B-B14F-4D97-AF65-F5344CB8AC3E}">
        <p14:creationId xmlns:p14="http://schemas.microsoft.com/office/powerpoint/2010/main" val="422789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a:t>
            </a:r>
          </a:p>
          <a:p>
            <a:r>
              <a:rPr lang="en-US"/>
              <a:t>Our esteemed host, Kyle, said that every cardiology conference has an “AI” talk so they would need one today</a:t>
            </a:r>
          </a:p>
          <a:p>
            <a:r>
              <a:rPr lang="en-US"/>
              <a:t>It’s truly an honor to be speaking here, especially as the Conn conference phonetically sounds very much like my own last name</a:t>
            </a:r>
          </a:p>
          <a:p>
            <a:endParaRPr lang="en-US"/>
          </a:p>
        </p:txBody>
      </p:sp>
      <p:sp>
        <p:nvSpPr>
          <p:cNvPr id="4" name="Slide Number Placeholder 3"/>
          <p:cNvSpPr>
            <a:spLocks noGrp="1"/>
          </p:cNvSpPr>
          <p:nvPr>
            <p:ph type="sldNum" sz="quarter" idx="5"/>
          </p:nvPr>
        </p:nvSpPr>
        <p:spPr/>
        <p:txBody>
          <a:bodyPr/>
          <a:lstStyle/>
          <a:p>
            <a:fld id="{0DD51DCF-EADF-5E4C-A5AE-326D61A69D40}" type="slidenum">
              <a:rPr lang="en-US" smtClean="0"/>
              <a:t>1</a:t>
            </a:fld>
            <a:endParaRPr lang="en-US"/>
          </a:p>
        </p:txBody>
      </p:sp>
    </p:spTree>
    <p:extLst>
      <p:ext uri="{BB962C8B-B14F-4D97-AF65-F5344CB8AC3E}">
        <p14:creationId xmlns:p14="http://schemas.microsoft.com/office/powerpoint/2010/main" val="1828973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51DCF-EADF-5E4C-A5AE-326D61A69D40}" type="slidenum">
              <a:rPr lang="en-US" smtClean="0"/>
              <a:t>11</a:t>
            </a:fld>
            <a:endParaRPr lang="en-US"/>
          </a:p>
        </p:txBody>
      </p:sp>
    </p:spTree>
    <p:extLst>
      <p:ext uri="{BB962C8B-B14F-4D97-AF65-F5344CB8AC3E}">
        <p14:creationId xmlns:p14="http://schemas.microsoft.com/office/powerpoint/2010/main" val="351736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the successes are many failures</a:t>
            </a:r>
          </a:p>
          <a:p>
            <a:r>
              <a:rPr lang="en-US"/>
              <a:t>Some due to biased/limited training data (e.g. lung cancer prediction models trained on images from the coasts saw benign fungal nodules related to histoplasmosis in middle America and freaked out)</a:t>
            </a:r>
          </a:p>
          <a:p>
            <a:r>
              <a:rPr lang="en-US"/>
              <a:t>Some due to limitations in model evaluation (e.g. the National Eating Disorder Association’s chatbot was giving harmful eating advice)</a:t>
            </a:r>
          </a:p>
          <a:p>
            <a:r>
              <a:rPr lang="en-US"/>
              <a:t>While vetting ChatGPT-generated patient responses, a CMIO who is also a primary care doc had one message that recommended a patient with hyponatremia drink more water</a:t>
            </a:r>
          </a:p>
          <a:p>
            <a:r>
              <a:rPr lang="en-US"/>
              <a:t>This would have made the condition worse!</a:t>
            </a:r>
          </a:p>
          <a:p>
            <a:r>
              <a:rPr lang="en-US"/>
              <a:t>So it's important to recognize the potential limitations, so we can create guardrails to promote safe and effective use</a:t>
            </a:r>
          </a:p>
        </p:txBody>
      </p:sp>
      <p:sp>
        <p:nvSpPr>
          <p:cNvPr id="4" name="Slide Number Placeholder 3"/>
          <p:cNvSpPr>
            <a:spLocks noGrp="1"/>
          </p:cNvSpPr>
          <p:nvPr>
            <p:ph type="sldNum" sz="quarter" idx="5"/>
          </p:nvPr>
        </p:nvSpPr>
        <p:spPr/>
        <p:txBody>
          <a:bodyPr/>
          <a:lstStyle/>
          <a:p>
            <a:fld id="{C4083688-1B6E-FE43-8C99-51A78BE5AC18}" type="slidenum">
              <a:rPr lang="en-US" smtClean="0"/>
              <a:t>12</a:t>
            </a:fld>
            <a:endParaRPr lang="en-US"/>
          </a:p>
        </p:txBody>
      </p:sp>
    </p:spTree>
    <p:extLst>
      <p:ext uri="{BB962C8B-B14F-4D97-AF65-F5344CB8AC3E}">
        <p14:creationId xmlns:p14="http://schemas.microsoft.com/office/powerpoint/2010/main" val="133620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these known limitations, many clinicians and patients have turned to ”AI” tools</a:t>
            </a:r>
          </a:p>
          <a:p>
            <a:r>
              <a:rPr lang="en-US"/>
              <a:t>Despite the positive PR that comes with releases of the latest state-of-the-art models, they aren’t always as-advertised</a:t>
            </a:r>
          </a:p>
          <a:p>
            <a:r>
              <a:rPr lang="en-US"/>
              <a:t>Here is a recent paper from folks at Microsoft Research</a:t>
            </a:r>
          </a:p>
          <a:p>
            <a:r>
              <a:rPr lang="en-US"/>
              <a:t>Just because models perform well on curated board exam questions, doesn’t necessarily they hold up to the rigor and messiness of real-world clinical medicine</a:t>
            </a:r>
          </a:p>
        </p:txBody>
      </p:sp>
      <p:sp>
        <p:nvSpPr>
          <p:cNvPr id="4" name="Slide Number Placeholder 3"/>
          <p:cNvSpPr>
            <a:spLocks noGrp="1"/>
          </p:cNvSpPr>
          <p:nvPr>
            <p:ph type="sldNum" sz="quarter" idx="5"/>
          </p:nvPr>
        </p:nvSpPr>
        <p:spPr/>
        <p:txBody>
          <a:bodyPr/>
          <a:lstStyle/>
          <a:p>
            <a:fld id="{0DD51DCF-EADF-5E4C-A5AE-326D61A69D40}" type="slidenum">
              <a:rPr lang="en-US" smtClean="0"/>
              <a:t>13</a:t>
            </a:fld>
            <a:endParaRPr lang="en-US"/>
          </a:p>
        </p:txBody>
      </p:sp>
    </p:spTree>
    <p:extLst>
      <p:ext uri="{BB962C8B-B14F-4D97-AF65-F5344CB8AC3E}">
        <p14:creationId xmlns:p14="http://schemas.microsoft.com/office/powerpoint/2010/main" val="133109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 that recently came up in NLP forums.</a:t>
            </a:r>
          </a:p>
          <a:p>
            <a:r>
              <a:rPr lang="en-US"/>
              <a:t>It is a press release from Mayo on a method they use to minimize the risk of hallucinations with some of their </a:t>
            </a:r>
            <a:r>
              <a:rPr lang="en-US" err="1"/>
              <a:t>GenAI</a:t>
            </a:r>
            <a:r>
              <a:rPr lang="en-US"/>
              <a:t> tools.</a:t>
            </a:r>
          </a:p>
          <a:p>
            <a:r>
              <a:rPr lang="en-US"/>
              <a:t>As someone who is involved with clinical NLP myself, I was curious what they did differently than traditional RAG-based methods</a:t>
            </a:r>
          </a:p>
          <a:p>
            <a:r>
              <a:rPr lang="en-US"/>
              <a:t>The NLP forums had the following to say:</a:t>
            </a:r>
          </a:p>
        </p:txBody>
      </p:sp>
      <p:sp>
        <p:nvSpPr>
          <p:cNvPr id="4" name="Slide Number Placeholder 3"/>
          <p:cNvSpPr>
            <a:spLocks noGrp="1"/>
          </p:cNvSpPr>
          <p:nvPr>
            <p:ph type="sldNum" sz="quarter" idx="5"/>
          </p:nvPr>
        </p:nvSpPr>
        <p:spPr/>
        <p:txBody>
          <a:bodyPr/>
          <a:lstStyle/>
          <a:p>
            <a:fld id="{0DD51DCF-EADF-5E4C-A5AE-326D61A69D40}" type="slidenum">
              <a:rPr lang="en-US" smtClean="0"/>
              <a:t>14</a:t>
            </a:fld>
            <a:endParaRPr lang="en-US"/>
          </a:p>
        </p:txBody>
      </p:sp>
    </p:spTree>
    <p:extLst>
      <p:ext uri="{BB962C8B-B14F-4D97-AF65-F5344CB8AC3E}">
        <p14:creationId xmlns:p14="http://schemas.microsoft.com/office/powerpoint/2010/main" val="1502697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60F7-61EA-829A-0B1D-B88BFCEE3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14BBF-5031-24EA-EE51-B54B72318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8D0DB-173C-375B-9A42-2C32D8DDE36B}"/>
              </a:ext>
            </a:extLst>
          </p:cNvPr>
          <p:cNvSpPr>
            <a:spLocks noGrp="1"/>
          </p:cNvSpPr>
          <p:nvPr>
            <p:ph type="body" idx="1"/>
          </p:nvPr>
        </p:nvSpPr>
        <p:spPr/>
        <p:txBody>
          <a:bodyPr/>
          <a:lstStyle/>
          <a:p>
            <a:r>
              <a:rPr lang="en-US"/>
              <a:t>A story in 3 acts</a:t>
            </a:r>
          </a:p>
        </p:txBody>
      </p:sp>
      <p:sp>
        <p:nvSpPr>
          <p:cNvPr id="4" name="Slide Number Placeholder 3">
            <a:extLst>
              <a:ext uri="{FF2B5EF4-FFF2-40B4-BE49-F238E27FC236}">
                <a16:creationId xmlns:a16="http://schemas.microsoft.com/office/drawing/2014/main" id="{BDEC7A2A-28B7-7296-3792-52E006959C41}"/>
              </a:ext>
            </a:extLst>
          </p:cNvPr>
          <p:cNvSpPr>
            <a:spLocks noGrp="1"/>
          </p:cNvSpPr>
          <p:nvPr>
            <p:ph type="sldNum" sz="quarter" idx="5"/>
          </p:nvPr>
        </p:nvSpPr>
        <p:spPr/>
        <p:txBody>
          <a:bodyPr/>
          <a:lstStyle/>
          <a:p>
            <a:fld id="{0DD51DCF-EADF-5E4C-A5AE-326D61A69D40}" type="slidenum">
              <a:rPr lang="en-US" smtClean="0"/>
              <a:t>15</a:t>
            </a:fld>
            <a:endParaRPr lang="en-US"/>
          </a:p>
        </p:txBody>
      </p:sp>
    </p:spTree>
    <p:extLst>
      <p:ext uri="{BB962C8B-B14F-4D97-AF65-F5344CB8AC3E}">
        <p14:creationId xmlns:p14="http://schemas.microsoft.com/office/powerpoint/2010/main" val="2428290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Humans + Computers/Technology to aid us will be superior to humans alone</a:t>
            </a:r>
          </a:p>
          <a:p>
            <a:r>
              <a:rPr lang="en-US"/>
              <a:t>That is becoming a bit clearer these days, e.g. ambient dictation allowing us to focus on our patients and improve efficient documentation</a:t>
            </a:r>
          </a:p>
        </p:txBody>
      </p:sp>
      <p:sp>
        <p:nvSpPr>
          <p:cNvPr id="4" name="Slide Number Placeholder 3"/>
          <p:cNvSpPr>
            <a:spLocks noGrp="1"/>
          </p:cNvSpPr>
          <p:nvPr>
            <p:ph type="sldNum" sz="quarter" idx="5"/>
          </p:nvPr>
        </p:nvSpPr>
        <p:spPr/>
        <p:txBody>
          <a:bodyPr/>
          <a:lstStyle/>
          <a:p>
            <a:fld id="{C4083688-1B6E-FE43-8C99-51A78BE5AC18}" type="slidenum">
              <a:rPr lang="en-US" smtClean="0"/>
              <a:t>16</a:t>
            </a:fld>
            <a:endParaRPr lang="en-US"/>
          </a:p>
        </p:txBody>
      </p:sp>
    </p:spTree>
    <p:extLst>
      <p:ext uri="{BB962C8B-B14F-4D97-AF65-F5344CB8AC3E}">
        <p14:creationId xmlns:p14="http://schemas.microsoft.com/office/powerpoint/2010/main" val="200218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DCAB-9451-BC58-2195-795879BCD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9A87D-FB1B-A3BE-7B39-BF85258AB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03682-C1D3-3568-A1DD-B0CC054E7D1E}"/>
              </a:ext>
            </a:extLst>
          </p:cNvPr>
          <p:cNvSpPr>
            <a:spLocks noGrp="1"/>
          </p:cNvSpPr>
          <p:nvPr>
            <p:ph type="body" idx="1"/>
          </p:nvPr>
        </p:nvSpPr>
        <p:spPr/>
        <p:txBody>
          <a:bodyPr/>
          <a:lstStyle/>
          <a:p>
            <a:r>
              <a:rPr lang="en-US"/>
              <a:t>The clinician-patient interaction is recorded as the doctor sits and chats with the patient</a:t>
            </a:r>
          </a:p>
          <a:p>
            <a:r>
              <a:rPr lang="en-US"/>
              <a:t>Using the audio, the software generates a draft note for you to review and populate into your clinical note</a:t>
            </a:r>
          </a:p>
        </p:txBody>
      </p:sp>
      <p:sp>
        <p:nvSpPr>
          <p:cNvPr id="4" name="Slide Number Placeholder 3">
            <a:extLst>
              <a:ext uri="{FF2B5EF4-FFF2-40B4-BE49-F238E27FC236}">
                <a16:creationId xmlns:a16="http://schemas.microsoft.com/office/drawing/2014/main" id="{19335E92-D6D1-1EEF-5C8A-F342160EE4A5}"/>
              </a:ext>
            </a:extLst>
          </p:cNvPr>
          <p:cNvSpPr>
            <a:spLocks noGrp="1"/>
          </p:cNvSpPr>
          <p:nvPr>
            <p:ph type="sldNum" sz="quarter" idx="5"/>
          </p:nvPr>
        </p:nvSpPr>
        <p:spPr/>
        <p:txBody>
          <a:bodyPr/>
          <a:lstStyle/>
          <a:p>
            <a:fld id="{C4083688-1B6E-FE43-8C99-51A78BE5AC18}" type="slidenum">
              <a:rPr lang="en-US" smtClean="0"/>
              <a:t>22</a:t>
            </a:fld>
            <a:endParaRPr lang="en-US"/>
          </a:p>
        </p:txBody>
      </p:sp>
    </p:spTree>
    <p:extLst>
      <p:ext uri="{BB962C8B-B14F-4D97-AF65-F5344CB8AC3E}">
        <p14:creationId xmlns:p14="http://schemas.microsoft.com/office/powerpoint/2010/main" val="237781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3C851-B324-9365-4A3A-EDEC2C6C9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8F90D-E542-3AEE-3322-71E6E2805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8718E-9C7E-F90C-2BA3-F02386DB7CDE}"/>
              </a:ext>
            </a:extLst>
          </p:cNvPr>
          <p:cNvSpPr>
            <a:spLocks noGrp="1"/>
          </p:cNvSpPr>
          <p:nvPr>
            <p:ph type="body" idx="1"/>
          </p:nvPr>
        </p:nvSpPr>
        <p:spPr/>
        <p:txBody>
          <a:bodyPr/>
          <a:lstStyle/>
          <a:p>
            <a:r>
              <a:rPr lang="en-US"/>
              <a:t>For example, users of Abridge at KU reported improved clinical workflows, faster documentation and ↓ documentation burden and burnout, </a:t>
            </a:r>
          </a:p>
          <a:p>
            <a:r>
              <a:rPr lang="en-US"/>
              <a:t>as well as ↑ satisfaction</a:t>
            </a:r>
          </a:p>
          <a:p>
            <a:r>
              <a:rPr lang="en-US"/>
              <a:t>Makes sense: documentation is important, but often distracts from patient care (for me at least, being actively engaged w/ the pt is the best part of the job)</a:t>
            </a:r>
          </a:p>
        </p:txBody>
      </p:sp>
      <p:sp>
        <p:nvSpPr>
          <p:cNvPr id="4" name="Slide Number Placeholder 3">
            <a:extLst>
              <a:ext uri="{FF2B5EF4-FFF2-40B4-BE49-F238E27FC236}">
                <a16:creationId xmlns:a16="http://schemas.microsoft.com/office/drawing/2014/main" id="{9CBED563-AD49-EB9B-5809-B4B29F52E980}"/>
              </a:ext>
            </a:extLst>
          </p:cNvPr>
          <p:cNvSpPr>
            <a:spLocks noGrp="1"/>
          </p:cNvSpPr>
          <p:nvPr>
            <p:ph type="sldNum" sz="quarter" idx="5"/>
          </p:nvPr>
        </p:nvSpPr>
        <p:spPr/>
        <p:txBody>
          <a:bodyPr/>
          <a:lstStyle/>
          <a:p>
            <a:fld id="{C4083688-1B6E-FE43-8C99-51A78BE5AC18}" type="slidenum">
              <a:rPr lang="en-US" smtClean="0"/>
              <a:t>23</a:t>
            </a:fld>
            <a:endParaRPr lang="en-US"/>
          </a:p>
        </p:txBody>
      </p:sp>
    </p:spTree>
    <p:extLst>
      <p:ext uri="{BB962C8B-B14F-4D97-AF65-F5344CB8AC3E}">
        <p14:creationId xmlns:p14="http://schemas.microsoft.com/office/powerpoint/2010/main" val="321306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5A5F8-9DD9-E212-454A-F383F8270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FD36B-D7FF-A396-799A-8F0942C3A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F6E20-E6D7-902E-9F84-CDDAA3FA4AFA}"/>
              </a:ext>
            </a:extLst>
          </p:cNvPr>
          <p:cNvSpPr>
            <a:spLocks noGrp="1"/>
          </p:cNvSpPr>
          <p:nvPr>
            <p:ph type="body" idx="1"/>
          </p:nvPr>
        </p:nvSpPr>
        <p:spPr/>
        <p:txBody>
          <a:bodyPr/>
          <a:lstStyle/>
          <a:p>
            <a:r>
              <a:rPr lang="en-US"/>
              <a:t>For example, users of Abridge at KU reported improved clinical workflows, faster documentation and ↓ documentation burden and burnout, </a:t>
            </a:r>
          </a:p>
          <a:p>
            <a:r>
              <a:rPr lang="en-US"/>
              <a:t>as well as ↑ satisfaction</a:t>
            </a:r>
          </a:p>
          <a:p>
            <a:r>
              <a:rPr lang="en-US"/>
              <a:t>Makes sense: documentation is important, but often distracts from patient care (for me at least, being actively engaged w/ the pt is the best part of the job)</a:t>
            </a:r>
          </a:p>
        </p:txBody>
      </p:sp>
      <p:sp>
        <p:nvSpPr>
          <p:cNvPr id="4" name="Slide Number Placeholder 3">
            <a:extLst>
              <a:ext uri="{FF2B5EF4-FFF2-40B4-BE49-F238E27FC236}">
                <a16:creationId xmlns:a16="http://schemas.microsoft.com/office/drawing/2014/main" id="{832780F5-549C-39B8-C963-34EA1F14A99F}"/>
              </a:ext>
            </a:extLst>
          </p:cNvPr>
          <p:cNvSpPr>
            <a:spLocks noGrp="1"/>
          </p:cNvSpPr>
          <p:nvPr>
            <p:ph type="sldNum" sz="quarter" idx="5"/>
          </p:nvPr>
        </p:nvSpPr>
        <p:spPr/>
        <p:txBody>
          <a:bodyPr/>
          <a:lstStyle/>
          <a:p>
            <a:fld id="{C4083688-1B6E-FE43-8C99-51A78BE5AC18}" type="slidenum">
              <a:rPr lang="en-US" smtClean="0"/>
              <a:t>24</a:t>
            </a:fld>
            <a:endParaRPr lang="en-US"/>
          </a:p>
        </p:txBody>
      </p:sp>
    </p:spTree>
    <p:extLst>
      <p:ext uri="{BB962C8B-B14F-4D97-AF65-F5344CB8AC3E}">
        <p14:creationId xmlns:p14="http://schemas.microsoft.com/office/powerpoint/2010/main" val="424316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previous slide, we used calibration for model evaluation</a:t>
            </a:r>
          </a:p>
          <a:p>
            <a:r>
              <a:rPr lang="en-US"/>
              <a:t>Here, calibration is being used as a post-processing method (adjusting the predicted outcomes to better align with observed outcomes)</a:t>
            </a:r>
          </a:p>
          <a:p>
            <a:r>
              <a:rPr lang="en-US"/>
              <a:t>Also important in circumstances of data drift, model drift, etc.</a:t>
            </a:r>
          </a:p>
        </p:txBody>
      </p:sp>
      <p:sp>
        <p:nvSpPr>
          <p:cNvPr id="4" name="Slide Number Placeholder 3"/>
          <p:cNvSpPr>
            <a:spLocks noGrp="1"/>
          </p:cNvSpPr>
          <p:nvPr>
            <p:ph type="sldNum" sz="quarter" idx="5"/>
          </p:nvPr>
        </p:nvSpPr>
        <p:spPr/>
        <p:txBody>
          <a:bodyPr/>
          <a:lstStyle/>
          <a:p>
            <a:fld id="{C4083688-1B6E-FE43-8C99-51A78BE5AC18}" type="slidenum">
              <a:rPr lang="en-US" smtClean="0"/>
              <a:t>37</a:t>
            </a:fld>
            <a:endParaRPr lang="en-US"/>
          </a:p>
        </p:txBody>
      </p:sp>
    </p:spTree>
    <p:extLst>
      <p:ext uri="{BB962C8B-B14F-4D97-AF65-F5344CB8AC3E}">
        <p14:creationId xmlns:p14="http://schemas.microsoft.com/office/powerpoint/2010/main" val="207987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mentor and thesis advisor, Michael Matheny, is the first author on this NAM publication</a:t>
            </a:r>
          </a:p>
          <a:p>
            <a:r>
              <a:rPr lang="en-US"/>
              <a:t>I love the subtitle here</a:t>
            </a:r>
          </a:p>
          <a:p>
            <a:r>
              <a:rPr lang="en-US"/>
              <a:t>AI in Health Care: “The Hope, the Hype, the Promise, the Peril”</a:t>
            </a:r>
            <a:r>
              <a:rPr lang="en-US" b="0" i="0">
                <a:effectLst/>
                <a:latin typeface="UICTFontTextStyleBody"/>
              </a:rPr>
              <a:t> </a:t>
            </a:r>
          </a:p>
          <a:p>
            <a:r>
              <a:rPr lang="en-US" b="0" i="0">
                <a:effectLst/>
                <a:latin typeface="UICTFontTextStyleBody"/>
              </a:rPr>
              <a:t>Mind you, this was published in around 2018. Pre-COVID. Around when the original transformer and GPT papers and models were introduced.</a:t>
            </a:r>
            <a:endParaRPr lang="en-US">
              <a:effectLst/>
              <a:latin typeface=".AppleSystemUIFont"/>
            </a:endParaRPr>
          </a:p>
          <a:p>
            <a:r>
              <a:rPr lang="en-US" b="0" i="0">
                <a:effectLst/>
                <a:latin typeface="UICTFontTextStyleBody"/>
              </a:rPr>
              <a:t>Even then, “AI” held promise. But the hype has grown more than I’m sure any of the thought leaders at the time anticipated.</a:t>
            </a:r>
            <a:endParaRPr lang="en-US">
              <a:effectLst/>
              <a:latin typeface=".AppleSystemUIFont"/>
            </a:endParaRPr>
          </a:p>
          <a:p>
            <a:endParaRPr lang="en-US"/>
          </a:p>
        </p:txBody>
      </p:sp>
      <p:sp>
        <p:nvSpPr>
          <p:cNvPr id="4" name="Slide Number Placeholder 3"/>
          <p:cNvSpPr>
            <a:spLocks noGrp="1"/>
          </p:cNvSpPr>
          <p:nvPr>
            <p:ph type="sldNum" sz="quarter" idx="5"/>
          </p:nvPr>
        </p:nvSpPr>
        <p:spPr/>
        <p:txBody>
          <a:bodyPr/>
          <a:lstStyle/>
          <a:p>
            <a:fld id="{C4083688-1B6E-FE43-8C99-51A78BE5AC18}" type="slidenum">
              <a:rPr lang="en-US" smtClean="0"/>
              <a:t>3</a:t>
            </a:fld>
            <a:endParaRPr lang="en-US"/>
          </a:p>
        </p:txBody>
      </p:sp>
    </p:spTree>
    <p:extLst>
      <p:ext uri="{BB962C8B-B14F-4D97-AF65-F5344CB8AC3E}">
        <p14:creationId xmlns:p14="http://schemas.microsoft.com/office/powerpoint/2010/main" val="3959714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DD4FE-1ABF-7FF5-C514-6E0564CE8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928ED-0D24-11EF-9C50-4668091DD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233CE-A4DB-80CB-880D-1895E1040B4D}"/>
              </a:ext>
            </a:extLst>
          </p:cNvPr>
          <p:cNvSpPr>
            <a:spLocks noGrp="1"/>
          </p:cNvSpPr>
          <p:nvPr>
            <p:ph type="body" idx="1"/>
          </p:nvPr>
        </p:nvSpPr>
        <p:spPr/>
        <p:txBody>
          <a:bodyPr/>
          <a:lstStyle/>
          <a:p>
            <a:r>
              <a:rPr lang="en-US"/>
              <a:t>A story in 3 acts</a:t>
            </a:r>
          </a:p>
        </p:txBody>
      </p:sp>
      <p:sp>
        <p:nvSpPr>
          <p:cNvPr id="4" name="Slide Number Placeholder 3">
            <a:extLst>
              <a:ext uri="{FF2B5EF4-FFF2-40B4-BE49-F238E27FC236}">
                <a16:creationId xmlns:a16="http://schemas.microsoft.com/office/drawing/2014/main" id="{62466B31-F1B6-F870-A90D-2B5D8F1F1B81}"/>
              </a:ext>
            </a:extLst>
          </p:cNvPr>
          <p:cNvSpPr>
            <a:spLocks noGrp="1"/>
          </p:cNvSpPr>
          <p:nvPr>
            <p:ph type="sldNum" sz="quarter" idx="5"/>
          </p:nvPr>
        </p:nvSpPr>
        <p:spPr/>
        <p:txBody>
          <a:bodyPr/>
          <a:lstStyle/>
          <a:p>
            <a:fld id="{0DD51DCF-EADF-5E4C-A5AE-326D61A69D40}" type="slidenum">
              <a:rPr lang="en-US" smtClean="0"/>
              <a:t>42</a:t>
            </a:fld>
            <a:endParaRPr lang="en-US"/>
          </a:p>
        </p:txBody>
      </p:sp>
    </p:spTree>
    <p:extLst>
      <p:ext uri="{BB962C8B-B14F-4D97-AF65-F5344CB8AC3E}">
        <p14:creationId xmlns:p14="http://schemas.microsoft.com/office/powerpoint/2010/main" val="160406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 asked you to picture an apple, this may be what comes to mind.</a:t>
            </a:r>
          </a:p>
          <a:p>
            <a:r>
              <a:rPr lang="en-US"/>
              <a:t>If you feed this into a CV model, it may be able to successfully identify it as such</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Throw a few curveballs to the model, we are able to unearth some unexpected things.</a:t>
            </a:r>
          </a:p>
          <a:p>
            <a:r>
              <a:rPr lang="en-US"/>
              <a:t>A funny thing happens when you dress the apple with a label (treating it like a “Hi, my name is” tag)</a:t>
            </a:r>
          </a:p>
          <a:p>
            <a:endParaRPr lang="en-US"/>
          </a:p>
          <a:p>
            <a:r>
              <a:rPr lang="en-US"/>
              <a:t>Great, the model can apparently read, but most of us will probably look at this and still call it an apple (at its core, get it?)</a:t>
            </a:r>
          </a:p>
          <a:p>
            <a:r>
              <a:rPr lang="en-US"/>
              <a:t>Now this may seem like a silly example, but it highlights how we need to be very careful when it comes to model evaluation</a:t>
            </a:r>
          </a:p>
          <a:p>
            <a:endParaRPr lang="en-US"/>
          </a:p>
        </p:txBody>
      </p:sp>
      <p:sp>
        <p:nvSpPr>
          <p:cNvPr id="4" name="Slide Number Placeholder 3"/>
          <p:cNvSpPr>
            <a:spLocks noGrp="1"/>
          </p:cNvSpPr>
          <p:nvPr>
            <p:ph type="sldNum" sz="quarter" idx="5"/>
          </p:nvPr>
        </p:nvSpPr>
        <p:spPr/>
        <p:txBody>
          <a:bodyPr/>
          <a:lstStyle/>
          <a:p>
            <a:fld id="{CEFA16CB-AEBE-4616-A0C2-923B64A8254D}" type="slidenum">
              <a:rPr lang="en-US" smtClean="0"/>
              <a:pPr/>
              <a:t>44</a:t>
            </a:fld>
            <a:endParaRPr lang="en-US"/>
          </a:p>
        </p:txBody>
      </p:sp>
    </p:spTree>
    <p:extLst>
      <p:ext uri="{BB962C8B-B14F-4D97-AF65-F5344CB8AC3E}">
        <p14:creationId xmlns:p14="http://schemas.microsoft.com/office/powerpoint/2010/main" val="340055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 reason for us not to think that similar errors or biases exist in the health care space as well</a:t>
            </a:r>
          </a:p>
          <a:p>
            <a:r>
              <a:rPr lang="en-US"/>
              <a:t>In fact, we have every reason to believe that we are error-prone, it’s just a matter of to what degree</a:t>
            </a:r>
          </a:p>
          <a:p>
            <a:r>
              <a:rPr lang="en-US"/>
              <a:t>There’s a wealth of literature on health disparities: differences in treatment patterns, health outcomes, access, etc.</a:t>
            </a:r>
          </a:p>
          <a:p>
            <a:r>
              <a:rPr lang="en-US"/>
              <a:t>And given our focus on clinical text and NLP, we see these disparities also ring true in clinical documentation</a:t>
            </a:r>
          </a:p>
          <a:p>
            <a:endParaRPr lang="en-US"/>
          </a:p>
          <a:p>
            <a:r>
              <a:rPr lang="en-US"/>
              <a:t>And we’d be fooling ourselves if we think that these biases are small or inconsequential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As you can see in this example, Word predictions here highlight how </a:t>
            </a:r>
            <a:r>
              <a:rPr lang="en-US" err="1"/>
              <a:t>SciBERT</a:t>
            </a:r>
            <a:r>
              <a:rPr lang="en-US"/>
              <a:t> is affected by just modifying the race, and how that influences the predicted discharge location.</a:t>
            </a:r>
          </a:p>
          <a:p>
            <a:r>
              <a:rPr lang="en-US"/>
              <a:t>this is downright awful and for us not to be more careful about these possibilities before deploying these models in practice would be irresponsible</a:t>
            </a:r>
          </a:p>
          <a:p>
            <a:r>
              <a:rPr lang="en-US"/>
              <a:t>We can’t come close to trusting these models out-of-the-box without more rigorous evaluation</a:t>
            </a:r>
          </a:p>
          <a:p>
            <a:endParaRPr lang="en-US"/>
          </a:p>
          <a:p>
            <a:r>
              <a:rPr lang="en-US"/>
              <a:t>--EXCLUDE</a:t>
            </a:r>
          </a:p>
          <a:p>
            <a:r>
              <a:rPr lang="en-US"/>
              <a:t>Particularly in the clinical domain, there are numerous opportunities for bias to creep in.</a:t>
            </a:r>
          </a:p>
          <a:p>
            <a:r>
              <a:rPr lang="en-US"/>
              <a:t>We’d be fooling ourselves to think that these biases are small or inconsequential</a:t>
            </a:r>
          </a:p>
          <a:p>
            <a:r>
              <a:rPr lang="en-US"/>
              <a:t>The resulting model may not understand things the way you and I do and worse may propagate the biases manifest within the training data (often unbeknownst to developers and end-users)</a:t>
            </a:r>
          </a:p>
          <a:p>
            <a:r>
              <a:rPr lang="en-US"/>
              <a:t>- e.g. Obermeyer, </a:t>
            </a:r>
            <a:r>
              <a:rPr lang="en-US" err="1"/>
              <a:t>Karandeep</a:t>
            </a:r>
            <a:r>
              <a:rPr lang="en-US"/>
              <a:t> Singh’s work, etc.</a:t>
            </a:r>
          </a:p>
        </p:txBody>
      </p:sp>
      <p:sp>
        <p:nvSpPr>
          <p:cNvPr id="4" name="Slide Number Placeholder 3"/>
          <p:cNvSpPr>
            <a:spLocks noGrp="1"/>
          </p:cNvSpPr>
          <p:nvPr>
            <p:ph type="sldNum" sz="quarter" idx="5"/>
          </p:nvPr>
        </p:nvSpPr>
        <p:spPr/>
        <p:txBody>
          <a:bodyPr/>
          <a:lstStyle/>
          <a:p>
            <a:fld id="{CEFA16CB-AEBE-4616-A0C2-923B64A8254D}" type="slidenum">
              <a:rPr lang="en-US" smtClean="0"/>
              <a:pPr/>
              <a:t>45</a:t>
            </a:fld>
            <a:endParaRPr lang="en-US"/>
          </a:p>
        </p:txBody>
      </p:sp>
    </p:spTree>
    <p:extLst>
      <p:ext uri="{BB962C8B-B14F-4D97-AF65-F5344CB8AC3E}">
        <p14:creationId xmlns:p14="http://schemas.microsoft.com/office/powerpoint/2010/main" val="27217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as with most things presented today "it really depends on the context"</a:t>
            </a:r>
          </a:p>
          <a:p>
            <a:r>
              <a:rPr lang="en-US"/>
              <a:t>Recall, the Youden's index equally weights FP and FN</a:t>
            </a:r>
          </a:p>
          <a:p>
            <a:r>
              <a:rPr lang="en-US"/>
              <a:t>But this often is not the case in many clinical scenarios, cancer being an excellent example</a:t>
            </a:r>
          </a:p>
          <a:p>
            <a:r>
              <a:rPr lang="en-US"/>
              <a:t>I may be willing to accept some FPs, but I'd never want a FN</a:t>
            </a:r>
          </a:p>
          <a:p>
            <a:r>
              <a:rPr lang="en-US"/>
              <a:t>∴ the AUC from Youden's index isn't what I care about</a:t>
            </a:r>
          </a:p>
          <a:p>
            <a:r>
              <a:rPr lang="en-US"/>
              <a:t>One of my professors, Tom Lasko's most-cited work is on ROC curves</a:t>
            </a:r>
          </a:p>
          <a:p>
            <a:r>
              <a:rPr lang="en-US"/>
              <a:t>He gives the example of the partial AUC curve as a potential solution as it allows you to focus on certain regions that may be more practically useful</a:t>
            </a:r>
          </a:p>
          <a:p>
            <a:r>
              <a:rPr lang="en-US"/>
              <a:t>So if I want a low FN rate (1 – sensitivity), I want to operate in the HIGH sensitivity range</a:t>
            </a:r>
          </a:p>
        </p:txBody>
      </p:sp>
      <p:sp>
        <p:nvSpPr>
          <p:cNvPr id="4" name="Slide Number Placeholder 3"/>
          <p:cNvSpPr>
            <a:spLocks noGrp="1"/>
          </p:cNvSpPr>
          <p:nvPr>
            <p:ph type="sldNum" sz="quarter" idx="5"/>
          </p:nvPr>
        </p:nvSpPr>
        <p:spPr/>
        <p:txBody>
          <a:bodyPr/>
          <a:lstStyle/>
          <a:p>
            <a:fld id="{C4083688-1B6E-FE43-8C99-51A78BE5AC18}" type="slidenum">
              <a:rPr lang="en-US" smtClean="0"/>
              <a:t>46</a:t>
            </a:fld>
            <a:endParaRPr lang="en-US"/>
          </a:p>
        </p:txBody>
      </p:sp>
    </p:spTree>
    <p:extLst>
      <p:ext uri="{BB962C8B-B14F-4D97-AF65-F5344CB8AC3E}">
        <p14:creationId xmlns:p14="http://schemas.microsoft.com/office/powerpoint/2010/main" val="396173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Helvetica Neue" panose="02000503000000020004" pitchFamily="2" charset="0"/>
              </a:rPr>
              <a:t>folks like to hear a little bit more about AI. </a:t>
            </a:r>
          </a:p>
          <a:p>
            <a:r>
              <a:rPr lang="en-US">
                <a:effectLst/>
                <a:latin typeface="Helvetica Neue" panose="02000503000000020004" pitchFamily="2" charset="0"/>
              </a:rPr>
              <a:t>Recall, the Venn Diagram of DS: domain expertise, stats/math, and “hacking skills”</a:t>
            </a:r>
          </a:p>
          <a:p>
            <a:r>
              <a:rPr lang="en-US">
                <a:effectLst/>
                <a:latin typeface="Helvetica Neue" panose="02000503000000020004" pitchFamily="2" charset="0"/>
              </a:rPr>
              <a:t>Neural networks that underpin a lot of models can be thought of as merely a hacky extension of regression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Heck, we use splines, interaction terms, etc. as an extension of regression to account for possible non-linear relationships, so (to me at least) doesn’t feel all that “black box”</a:t>
            </a:r>
          </a:p>
          <a:p>
            <a:r>
              <a:rPr lang="en-US">
                <a:effectLst/>
                <a:latin typeface="Helvetica Neue" panose="02000503000000020004" pitchFamily="2" charset="0"/>
              </a:rPr>
              <a:t>The other thing that feels “hacky” is that performance is that there are a lot of different dials and levers that you can choose to optimize performance: learning rate, weight initialization (vanishing/exploding gradients), # training steps, etc.</a:t>
            </a:r>
          </a:p>
          <a:p>
            <a:endParaRPr lang="en-US">
              <a:effectLst/>
              <a:latin typeface="Helvetica Neue" panose="02000503000000020004" pitchFamily="2" charset="0"/>
            </a:endParaRPr>
          </a:p>
          <a:p>
            <a:r>
              <a:rPr lang="en-US">
                <a:effectLst/>
                <a:latin typeface="Helvetica Neue" panose="02000503000000020004" pitchFamily="2" charset="0"/>
              </a:rPr>
              <a:t>If you look at the code and the classic picture, MLPs are simply a stack of linear layers with additional layers interspersed to account for non-linearities. </a:t>
            </a:r>
          </a:p>
          <a:p>
            <a:r>
              <a:rPr lang="en-US">
                <a:effectLst/>
                <a:latin typeface="Helvetica Neue" panose="02000503000000020004" pitchFamily="2" charset="0"/>
              </a:rPr>
              <a:t>For instance, if you forgot to include the activation layers, you’d end up with the same result as a single layer/traditional regression model. </a:t>
            </a:r>
          </a:p>
          <a:p>
            <a:r>
              <a:rPr lang="en-US">
                <a:effectLst/>
                <a:latin typeface="Helvetica Neue" panose="02000503000000020004" pitchFamily="2" charset="0"/>
              </a:rPr>
              <a:t>NNs through back propagation help automate tweaking model weights to improve model fit (as defined by your cost/objective function). </a:t>
            </a:r>
          </a:p>
          <a:p>
            <a:endParaRPr lang="en-US"/>
          </a:p>
        </p:txBody>
      </p:sp>
      <p:sp>
        <p:nvSpPr>
          <p:cNvPr id="4" name="Slide Number Placeholder 3"/>
          <p:cNvSpPr>
            <a:spLocks noGrp="1"/>
          </p:cNvSpPr>
          <p:nvPr>
            <p:ph type="sldNum" sz="quarter" idx="5"/>
          </p:nvPr>
        </p:nvSpPr>
        <p:spPr/>
        <p:txBody>
          <a:bodyPr/>
          <a:lstStyle/>
          <a:p>
            <a:fld id="{C4083688-1B6E-FE43-8C99-51A78BE5AC18}" type="slidenum">
              <a:rPr lang="en-US" smtClean="0"/>
              <a:t>47</a:t>
            </a:fld>
            <a:endParaRPr lang="en-US"/>
          </a:p>
        </p:txBody>
      </p:sp>
    </p:spTree>
    <p:extLst>
      <p:ext uri="{BB962C8B-B14F-4D97-AF65-F5344CB8AC3E}">
        <p14:creationId xmlns:p14="http://schemas.microsoft.com/office/powerpoint/2010/main" val="356765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F3F0-CA22-8F3E-466F-D1E502F9D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DA027-DEB8-2CB9-EAA0-5A1CE206A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916EA-1640-D702-38F7-E866638A1432}"/>
              </a:ext>
            </a:extLst>
          </p:cNvPr>
          <p:cNvSpPr>
            <a:spLocks noGrp="1"/>
          </p:cNvSpPr>
          <p:nvPr>
            <p:ph type="body" idx="1"/>
          </p:nvPr>
        </p:nvSpPr>
        <p:spPr/>
        <p:txBody>
          <a:bodyPr/>
          <a:lstStyle/>
          <a:p>
            <a:r>
              <a:rPr lang="en-US"/>
              <a:t>My mentor and thesis advisor, Michael Matheny, is the first author on this NAM publication</a:t>
            </a:r>
          </a:p>
          <a:p>
            <a:r>
              <a:rPr lang="en-US"/>
              <a:t>I love the subtitle here</a:t>
            </a:r>
          </a:p>
          <a:p>
            <a:r>
              <a:rPr lang="en-US"/>
              <a:t>AI in Health Care: “The Hope, the Hype, the Promise, the Peril”</a:t>
            </a:r>
            <a:r>
              <a:rPr lang="en-US" b="0" i="0">
                <a:effectLst/>
                <a:latin typeface="UICTFontTextStyleBody"/>
              </a:rPr>
              <a:t> </a:t>
            </a:r>
          </a:p>
          <a:p>
            <a:r>
              <a:rPr lang="en-US" b="0" i="0">
                <a:effectLst/>
                <a:latin typeface="UICTFontTextStyleBody"/>
              </a:rPr>
              <a:t>Mind you, this was published in around 2018. Pre-COVID. Around when the original transformer and GPT papers and models were introduced.</a:t>
            </a:r>
            <a:endParaRPr lang="en-US">
              <a:effectLst/>
              <a:latin typeface=".AppleSystemUIFont"/>
            </a:endParaRPr>
          </a:p>
          <a:p>
            <a:r>
              <a:rPr lang="en-US" b="0" i="0">
                <a:effectLst/>
                <a:latin typeface="UICTFontTextStyleBody"/>
              </a:rPr>
              <a:t>Even then, “AI” held promise. But the hype has grown more than I’m sure any of the thought leaders at the time anticipated.</a:t>
            </a:r>
            <a:endParaRPr lang="en-US">
              <a:effectLst/>
              <a:latin typeface=".AppleSystemUIFont"/>
            </a:endParaRPr>
          </a:p>
          <a:p>
            <a:endParaRPr lang="en-US"/>
          </a:p>
        </p:txBody>
      </p:sp>
      <p:sp>
        <p:nvSpPr>
          <p:cNvPr id="4" name="Slide Number Placeholder 3">
            <a:extLst>
              <a:ext uri="{FF2B5EF4-FFF2-40B4-BE49-F238E27FC236}">
                <a16:creationId xmlns:a16="http://schemas.microsoft.com/office/drawing/2014/main" id="{38ADB048-D866-A4FF-71ED-342B3A1A65C0}"/>
              </a:ext>
            </a:extLst>
          </p:cNvPr>
          <p:cNvSpPr>
            <a:spLocks noGrp="1"/>
          </p:cNvSpPr>
          <p:nvPr>
            <p:ph type="sldNum" sz="quarter" idx="5"/>
          </p:nvPr>
        </p:nvSpPr>
        <p:spPr/>
        <p:txBody>
          <a:bodyPr/>
          <a:lstStyle/>
          <a:p>
            <a:fld id="{C4083688-1B6E-FE43-8C99-51A78BE5AC18}" type="slidenum">
              <a:rPr lang="en-US" smtClean="0"/>
              <a:t>4</a:t>
            </a:fld>
            <a:endParaRPr lang="en-US"/>
          </a:p>
        </p:txBody>
      </p:sp>
    </p:spTree>
    <p:extLst>
      <p:ext uri="{BB962C8B-B14F-4D97-AF65-F5344CB8AC3E}">
        <p14:creationId xmlns:p14="http://schemas.microsoft.com/office/powerpoint/2010/main" val="63783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BF2AC-B68B-D15F-9EC2-DAD7F3370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FB306-10C8-B8B4-3580-3ADB391B6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86710-6225-4E78-8FD9-1499B121735D}"/>
              </a:ext>
            </a:extLst>
          </p:cNvPr>
          <p:cNvSpPr>
            <a:spLocks noGrp="1"/>
          </p:cNvSpPr>
          <p:nvPr>
            <p:ph type="body" idx="1"/>
          </p:nvPr>
        </p:nvSpPr>
        <p:spPr/>
        <p:txBody>
          <a:bodyPr/>
          <a:lstStyle/>
          <a:p>
            <a:r>
              <a:rPr lang="en-US"/>
              <a:t>My mentor and thesis advisor, Michael Matheny, is the first author on this NAM publication</a:t>
            </a:r>
          </a:p>
          <a:p>
            <a:r>
              <a:rPr lang="en-US"/>
              <a:t>I love the subtitle here</a:t>
            </a:r>
          </a:p>
          <a:p>
            <a:r>
              <a:rPr lang="en-US"/>
              <a:t>AI in Health Care: “The Hope, the Hype, the Promise, the Peril”</a:t>
            </a:r>
            <a:r>
              <a:rPr lang="en-US" b="0" i="0">
                <a:effectLst/>
                <a:latin typeface="UICTFontTextStyleBody"/>
              </a:rPr>
              <a:t> </a:t>
            </a:r>
          </a:p>
          <a:p>
            <a:r>
              <a:rPr lang="en-US" b="0" i="0">
                <a:effectLst/>
                <a:latin typeface="UICTFontTextStyleBody"/>
              </a:rPr>
              <a:t>Mind you, this was published in around 2018. Pre-COVID. Around when the original transformer and GPT papers and models were introduced.</a:t>
            </a:r>
            <a:endParaRPr lang="en-US">
              <a:effectLst/>
              <a:latin typeface=".AppleSystemUIFont"/>
            </a:endParaRPr>
          </a:p>
          <a:p>
            <a:r>
              <a:rPr lang="en-US" b="0" i="0">
                <a:effectLst/>
                <a:latin typeface="UICTFontTextStyleBody"/>
              </a:rPr>
              <a:t>Even then, “AI” held promise. But the hype has grown more than I’m sure any of the thought leaders at the time anticipated.</a:t>
            </a:r>
            <a:endParaRPr lang="en-US">
              <a:effectLst/>
              <a:latin typeface=".AppleSystemUIFont"/>
            </a:endParaRPr>
          </a:p>
          <a:p>
            <a:endParaRPr lang="en-US"/>
          </a:p>
        </p:txBody>
      </p:sp>
      <p:sp>
        <p:nvSpPr>
          <p:cNvPr id="4" name="Slide Number Placeholder 3">
            <a:extLst>
              <a:ext uri="{FF2B5EF4-FFF2-40B4-BE49-F238E27FC236}">
                <a16:creationId xmlns:a16="http://schemas.microsoft.com/office/drawing/2014/main" id="{AD4C9B64-3F14-96FE-A0FD-504D4BC093F3}"/>
              </a:ext>
            </a:extLst>
          </p:cNvPr>
          <p:cNvSpPr>
            <a:spLocks noGrp="1"/>
          </p:cNvSpPr>
          <p:nvPr>
            <p:ph type="sldNum" sz="quarter" idx="5"/>
          </p:nvPr>
        </p:nvSpPr>
        <p:spPr/>
        <p:txBody>
          <a:bodyPr/>
          <a:lstStyle/>
          <a:p>
            <a:fld id="{C4083688-1B6E-FE43-8C99-51A78BE5AC18}" type="slidenum">
              <a:rPr lang="en-US" smtClean="0"/>
              <a:t>5</a:t>
            </a:fld>
            <a:endParaRPr lang="en-US"/>
          </a:p>
        </p:txBody>
      </p:sp>
    </p:spTree>
    <p:extLst>
      <p:ext uri="{BB962C8B-B14F-4D97-AF65-F5344CB8AC3E}">
        <p14:creationId xmlns:p14="http://schemas.microsoft.com/office/powerpoint/2010/main" val="22055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DB22A-7D2D-3B63-EB2C-8B07B02A1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A2053-E9AF-A03B-A692-2C284A959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97632-41D9-2FAB-EBD1-1F54DB13D4D5}"/>
              </a:ext>
            </a:extLst>
          </p:cNvPr>
          <p:cNvSpPr>
            <a:spLocks noGrp="1"/>
          </p:cNvSpPr>
          <p:nvPr>
            <p:ph type="body" idx="1"/>
          </p:nvPr>
        </p:nvSpPr>
        <p:spPr/>
        <p:txBody>
          <a:bodyPr/>
          <a:lstStyle/>
          <a:p>
            <a:r>
              <a:rPr lang="en-US"/>
              <a:t>My mentor and thesis advisor, Michael Matheny, is the first author on this NAM publication</a:t>
            </a:r>
          </a:p>
          <a:p>
            <a:r>
              <a:rPr lang="en-US"/>
              <a:t>I love the subtitle here</a:t>
            </a:r>
          </a:p>
          <a:p>
            <a:r>
              <a:rPr lang="en-US"/>
              <a:t>AI in Health Care: “The Hope, the Hype, the Promise, the Peril”</a:t>
            </a:r>
            <a:r>
              <a:rPr lang="en-US" b="0" i="0">
                <a:effectLst/>
                <a:latin typeface="UICTFontTextStyleBody"/>
              </a:rPr>
              <a:t> </a:t>
            </a:r>
          </a:p>
          <a:p>
            <a:r>
              <a:rPr lang="en-US" b="0" i="0">
                <a:effectLst/>
                <a:latin typeface="UICTFontTextStyleBody"/>
              </a:rPr>
              <a:t>Mind you, this was published in around 2018. Pre-COVID. Around when the original transformer and GPT papers and models were introduced.</a:t>
            </a:r>
            <a:endParaRPr lang="en-US">
              <a:effectLst/>
              <a:latin typeface=".AppleSystemUIFont"/>
            </a:endParaRPr>
          </a:p>
          <a:p>
            <a:r>
              <a:rPr lang="en-US" b="0" i="0">
                <a:effectLst/>
                <a:latin typeface="UICTFontTextStyleBody"/>
              </a:rPr>
              <a:t>Even then, “AI” held promise. But the hype has grown more than I’m sure any of the thought leaders at the time anticipated.</a:t>
            </a:r>
            <a:endParaRPr lang="en-US">
              <a:effectLst/>
              <a:latin typeface=".AppleSystemUIFont"/>
            </a:endParaRPr>
          </a:p>
          <a:p>
            <a:endParaRPr lang="en-US"/>
          </a:p>
        </p:txBody>
      </p:sp>
      <p:sp>
        <p:nvSpPr>
          <p:cNvPr id="4" name="Slide Number Placeholder 3">
            <a:extLst>
              <a:ext uri="{FF2B5EF4-FFF2-40B4-BE49-F238E27FC236}">
                <a16:creationId xmlns:a16="http://schemas.microsoft.com/office/drawing/2014/main" id="{B5B5B53A-7928-D605-BE1C-8254FC3DFA9E}"/>
              </a:ext>
            </a:extLst>
          </p:cNvPr>
          <p:cNvSpPr>
            <a:spLocks noGrp="1"/>
          </p:cNvSpPr>
          <p:nvPr>
            <p:ph type="sldNum" sz="quarter" idx="5"/>
          </p:nvPr>
        </p:nvSpPr>
        <p:spPr/>
        <p:txBody>
          <a:bodyPr/>
          <a:lstStyle/>
          <a:p>
            <a:fld id="{C4083688-1B6E-FE43-8C99-51A78BE5AC18}" type="slidenum">
              <a:rPr lang="en-US" smtClean="0"/>
              <a:t>6</a:t>
            </a:fld>
            <a:endParaRPr lang="en-US"/>
          </a:p>
        </p:txBody>
      </p:sp>
    </p:spTree>
    <p:extLst>
      <p:ext uri="{BB962C8B-B14F-4D97-AF65-F5344CB8AC3E}">
        <p14:creationId xmlns:p14="http://schemas.microsoft.com/office/powerpoint/2010/main" val="53540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FB7B-9C85-BC21-6E76-9E19021FE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176D5-5A88-F2C2-F028-7A3054AE2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72F7E-330B-6087-F7D7-C0783A12D983}"/>
              </a:ext>
            </a:extLst>
          </p:cNvPr>
          <p:cNvSpPr>
            <a:spLocks noGrp="1"/>
          </p:cNvSpPr>
          <p:nvPr>
            <p:ph type="body" idx="1"/>
          </p:nvPr>
        </p:nvSpPr>
        <p:spPr/>
        <p:txBody>
          <a:bodyPr/>
          <a:lstStyle/>
          <a:p>
            <a:r>
              <a:rPr lang="en-US"/>
              <a:t>My mentor and thesis advisor, Michael Matheny, is the first author on this NAM publication</a:t>
            </a:r>
          </a:p>
          <a:p>
            <a:r>
              <a:rPr lang="en-US"/>
              <a:t>I love the subtitle here</a:t>
            </a:r>
          </a:p>
          <a:p>
            <a:r>
              <a:rPr lang="en-US"/>
              <a:t>AI in Health Care: “The Hope, the Hype, the Promise, the Peril”</a:t>
            </a:r>
            <a:r>
              <a:rPr lang="en-US" b="0" i="0">
                <a:effectLst/>
                <a:latin typeface="UICTFontTextStyleBody"/>
              </a:rPr>
              <a:t> </a:t>
            </a:r>
          </a:p>
          <a:p>
            <a:r>
              <a:rPr lang="en-US" b="0" i="0">
                <a:effectLst/>
                <a:latin typeface="UICTFontTextStyleBody"/>
              </a:rPr>
              <a:t>Mind you, this was published in around 2018. Pre-COVID. Around when the original transformer and GPT papers and models were introduced.</a:t>
            </a:r>
            <a:endParaRPr lang="en-US">
              <a:effectLst/>
              <a:latin typeface=".AppleSystemUIFont"/>
            </a:endParaRPr>
          </a:p>
          <a:p>
            <a:r>
              <a:rPr lang="en-US" b="0" i="0">
                <a:effectLst/>
                <a:latin typeface="UICTFontTextStyleBody"/>
              </a:rPr>
              <a:t>Even then, “AI” held promise. But the hype has grown more than I’m sure any of the thought leaders at the time anticipated.</a:t>
            </a:r>
            <a:endParaRPr lang="en-US">
              <a:effectLst/>
              <a:latin typeface=".AppleSystemUIFont"/>
            </a:endParaRPr>
          </a:p>
          <a:p>
            <a:endParaRPr lang="en-US"/>
          </a:p>
        </p:txBody>
      </p:sp>
      <p:sp>
        <p:nvSpPr>
          <p:cNvPr id="4" name="Slide Number Placeholder 3">
            <a:extLst>
              <a:ext uri="{FF2B5EF4-FFF2-40B4-BE49-F238E27FC236}">
                <a16:creationId xmlns:a16="http://schemas.microsoft.com/office/drawing/2014/main" id="{2578289C-1616-98FC-B3C7-86B53B1F5059}"/>
              </a:ext>
            </a:extLst>
          </p:cNvPr>
          <p:cNvSpPr>
            <a:spLocks noGrp="1"/>
          </p:cNvSpPr>
          <p:nvPr>
            <p:ph type="sldNum" sz="quarter" idx="5"/>
          </p:nvPr>
        </p:nvSpPr>
        <p:spPr/>
        <p:txBody>
          <a:bodyPr/>
          <a:lstStyle/>
          <a:p>
            <a:fld id="{C4083688-1B6E-FE43-8C99-51A78BE5AC18}" type="slidenum">
              <a:rPr lang="en-US" smtClean="0"/>
              <a:t>7</a:t>
            </a:fld>
            <a:endParaRPr lang="en-US"/>
          </a:p>
        </p:txBody>
      </p:sp>
    </p:spTree>
    <p:extLst>
      <p:ext uri="{BB962C8B-B14F-4D97-AF65-F5344CB8AC3E}">
        <p14:creationId xmlns:p14="http://schemas.microsoft.com/office/powerpoint/2010/main" val="380445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story in 3 acts</a:t>
            </a:r>
          </a:p>
        </p:txBody>
      </p:sp>
      <p:sp>
        <p:nvSpPr>
          <p:cNvPr id="4" name="Slide Number Placeholder 3"/>
          <p:cNvSpPr>
            <a:spLocks noGrp="1"/>
          </p:cNvSpPr>
          <p:nvPr>
            <p:ph type="sldNum" sz="quarter" idx="5"/>
          </p:nvPr>
        </p:nvSpPr>
        <p:spPr/>
        <p:txBody>
          <a:bodyPr/>
          <a:lstStyle/>
          <a:p>
            <a:fld id="{0DD51DCF-EADF-5E4C-A5AE-326D61A69D40}" type="slidenum">
              <a:rPr lang="en-US" smtClean="0"/>
              <a:t>8</a:t>
            </a:fld>
            <a:endParaRPr lang="en-US"/>
          </a:p>
        </p:txBody>
      </p:sp>
    </p:spTree>
    <p:extLst>
      <p:ext uri="{BB962C8B-B14F-4D97-AF65-F5344CB8AC3E}">
        <p14:creationId xmlns:p14="http://schemas.microsoft.com/office/powerpoint/2010/main" val="400551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4C0A8-ABC4-237B-0E3A-3A54F0130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E0427-F74E-1119-FEE0-B1157B7A6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482BB-D1E8-2000-4C13-450426823439}"/>
              </a:ext>
            </a:extLst>
          </p:cNvPr>
          <p:cNvSpPr>
            <a:spLocks noGrp="1"/>
          </p:cNvSpPr>
          <p:nvPr>
            <p:ph type="body" idx="1"/>
          </p:nvPr>
        </p:nvSpPr>
        <p:spPr/>
        <p:txBody>
          <a:bodyPr/>
          <a:lstStyle/>
          <a:p>
            <a:r>
              <a:rPr lang="en-US"/>
              <a:t>I’m sure everyone has their favorite stories and sadly there are 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UICTFontTextStyleBody"/>
              </a:rPr>
              <a:t>“Healthcare” and cardiology aren’t in a bubble. We should learn from the lessons in other industries - good and bad. </a:t>
            </a:r>
            <a:endParaRPr lang="en-US">
              <a:effectLst/>
              <a:latin typeface=".AppleSystemUIFont"/>
            </a:endParaRPr>
          </a:p>
          <a:p>
            <a:endParaRPr lang="en-US"/>
          </a:p>
        </p:txBody>
      </p:sp>
      <p:sp>
        <p:nvSpPr>
          <p:cNvPr id="4" name="Slide Number Placeholder 3">
            <a:extLst>
              <a:ext uri="{FF2B5EF4-FFF2-40B4-BE49-F238E27FC236}">
                <a16:creationId xmlns:a16="http://schemas.microsoft.com/office/drawing/2014/main" id="{259E8B44-6359-25FE-188F-258A5BF6F09F}"/>
              </a:ext>
            </a:extLst>
          </p:cNvPr>
          <p:cNvSpPr>
            <a:spLocks noGrp="1"/>
          </p:cNvSpPr>
          <p:nvPr>
            <p:ph type="sldNum" sz="quarter" idx="5"/>
          </p:nvPr>
        </p:nvSpPr>
        <p:spPr/>
        <p:txBody>
          <a:bodyPr/>
          <a:lstStyle/>
          <a:p>
            <a:fld id="{0DD51DCF-EADF-5E4C-A5AE-326D61A69D40}" type="slidenum">
              <a:rPr lang="en-US" smtClean="0"/>
              <a:t>9</a:t>
            </a:fld>
            <a:endParaRPr lang="en-US"/>
          </a:p>
        </p:txBody>
      </p:sp>
    </p:spTree>
    <p:extLst>
      <p:ext uri="{BB962C8B-B14F-4D97-AF65-F5344CB8AC3E}">
        <p14:creationId xmlns:p14="http://schemas.microsoft.com/office/powerpoint/2010/main" val="140654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these models go wrong, they can have some serious ramifications</a:t>
            </a:r>
          </a:p>
          <a:p>
            <a:r>
              <a:rPr lang="en-US"/>
              <a:t>Zillow used Facebook’s time-series forecasting model, Prophet, to forecast housing prices and made some bad bets because the model didn’t hold up</a:t>
            </a:r>
          </a:p>
          <a:p>
            <a:r>
              <a:rPr lang="en-US"/>
              <a:t>Generative AI models can seem to have a mind of their own</a:t>
            </a:r>
          </a:p>
          <a:p>
            <a:pPr marL="171450" indent="-171450">
              <a:buFontTx/>
              <a:buChar char="-"/>
            </a:pPr>
            <a:r>
              <a:rPr lang="en-US"/>
              <a:t>Here a well-intentioned chatbot made deals – selling a car for $1</a:t>
            </a:r>
          </a:p>
          <a:p>
            <a:pPr marL="171450" indent="-171450">
              <a:buFontTx/>
              <a:buChar char="-"/>
            </a:pPr>
            <a:r>
              <a:rPr lang="en-US"/>
              <a:t>Another was </a:t>
            </a:r>
            <a:r>
              <a:rPr lang="en-US" err="1"/>
              <a:t>intented</a:t>
            </a:r>
            <a:r>
              <a:rPr lang="en-US"/>
              <a:t> to help employees of a trading firm, but didn’t object to insider trading and lying about it</a:t>
            </a:r>
          </a:p>
          <a:p>
            <a:pPr marL="171450" indent="-171450">
              <a:buFontTx/>
              <a:buChar char="-"/>
            </a:pPr>
            <a:r>
              <a:rPr lang="en-US"/>
              <a:t>And sometimes, there’s no AI. It sounds like a human because it actually is one.</a:t>
            </a:r>
          </a:p>
        </p:txBody>
      </p:sp>
      <p:sp>
        <p:nvSpPr>
          <p:cNvPr id="4" name="Slide Number Placeholder 3"/>
          <p:cNvSpPr>
            <a:spLocks noGrp="1"/>
          </p:cNvSpPr>
          <p:nvPr>
            <p:ph type="sldNum" sz="quarter" idx="5"/>
          </p:nvPr>
        </p:nvSpPr>
        <p:spPr/>
        <p:txBody>
          <a:bodyPr/>
          <a:lstStyle/>
          <a:p>
            <a:fld id="{0DD51DCF-EADF-5E4C-A5AE-326D61A69D40}" type="slidenum">
              <a:rPr lang="en-US" smtClean="0"/>
              <a:t>10</a:t>
            </a:fld>
            <a:endParaRPr lang="en-US"/>
          </a:p>
        </p:txBody>
      </p:sp>
    </p:spTree>
    <p:extLst>
      <p:ext uri="{BB962C8B-B14F-4D97-AF65-F5344CB8AC3E}">
        <p14:creationId xmlns:p14="http://schemas.microsoft.com/office/powerpoint/2010/main" val="564189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BCBB6-6C90-CFF8-E54A-B451110EE5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AB29C-0FBF-C0B7-A5DE-0D2D3815E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C9741-5F62-1A77-2F37-C27C9C631C22}"/>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5" name="Footer Placeholder 4">
            <a:extLst>
              <a:ext uri="{FF2B5EF4-FFF2-40B4-BE49-F238E27FC236}">
                <a16:creationId xmlns:a16="http://schemas.microsoft.com/office/drawing/2014/main" id="{66E381EA-CA78-C712-9231-4C2753C71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C4BE0-4270-5697-824F-FA58A06EE513}"/>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351556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6943-3CFD-7D80-D601-ACA5CDEB0C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726308-D26E-E6A0-230D-069D39B188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D7814-C821-9B4E-AE0D-8D2D685CCD84}"/>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5" name="Footer Placeholder 4">
            <a:extLst>
              <a:ext uri="{FF2B5EF4-FFF2-40B4-BE49-F238E27FC236}">
                <a16:creationId xmlns:a16="http://schemas.microsoft.com/office/drawing/2014/main" id="{40C3AB01-8388-7490-DACB-4349B871A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DE88E-249C-9C21-4053-681BADA70D09}"/>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372456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8ADFD6-B77F-A5D0-3A23-13133BF4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ABDC4D-545E-476B-771C-0BBEC3CD6C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565BC-D7D0-6132-8529-F53A72018E3E}"/>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5" name="Footer Placeholder 4">
            <a:extLst>
              <a:ext uri="{FF2B5EF4-FFF2-40B4-BE49-F238E27FC236}">
                <a16:creationId xmlns:a16="http://schemas.microsoft.com/office/drawing/2014/main" id="{2D371B1C-5749-6C5D-0908-8E99A38E9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01423-3BB3-5010-580D-97735639A28B}"/>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3270132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18949"/>
            <a:ext cx="9045261" cy="444567"/>
          </a:xfrm>
        </p:spPr>
        <p:txBody>
          <a:bodyPr/>
          <a:lstStyle/>
          <a:p>
            <a:r>
              <a:rPr lang="en-US"/>
              <a:t>Click to edit Master title style</a:t>
            </a:r>
          </a:p>
        </p:txBody>
      </p:sp>
      <p:sp>
        <p:nvSpPr>
          <p:cNvPr id="3" name="Content Placeholder 2"/>
          <p:cNvSpPr>
            <a:spLocks noGrp="1"/>
          </p:cNvSpPr>
          <p:nvPr>
            <p:ph sz="quarter" idx="12"/>
          </p:nvPr>
        </p:nvSpPr>
        <p:spPr>
          <a:xfrm>
            <a:off x="729436" y="1252341"/>
            <a:ext cx="10741811" cy="4761281"/>
          </a:xfrm>
        </p:spPr>
        <p:txBody>
          <a:bodyPr/>
          <a:lstStyle>
            <a:lvl1pPr>
              <a:spcBef>
                <a:spcPts val="1600"/>
              </a:spcBef>
              <a:defRPr/>
            </a:lvl1pPr>
            <a:lvl2pPr>
              <a:spcBef>
                <a:spcPts val="800"/>
              </a:spcBef>
              <a:defRPr>
                <a:latin typeface="+mn-lt"/>
              </a:defRPr>
            </a:lvl2pPr>
            <a:lvl3pPr>
              <a:spcBef>
                <a:spcPts val="800"/>
              </a:spcBef>
              <a:defRPr>
                <a:latin typeface="+mn-lt"/>
              </a:defRPr>
            </a:lvl3pPr>
            <a:lvl4pPr>
              <a:spcBef>
                <a:spcPts val="800"/>
              </a:spcBef>
              <a:defRPr>
                <a:latin typeface="+mn-lt"/>
              </a:defRPr>
            </a:lvl4pPr>
            <a:lvl5pPr>
              <a:spcBef>
                <a:spcPts val="800"/>
              </a:spcBef>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4"/>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a:solidFill>
                  <a:srgbClr val="FFFFFF"/>
                </a:solidFill>
                <a:latin typeface="Roboto Regular"/>
                <a:cs typeface="Roboto Regular"/>
              </a:defRPr>
            </a:lvl1pPr>
          </a:lstStyle>
          <a:p>
            <a:fld id="{42C32FFB-F9AE-46F0-A233-A2E628258990}" type="slidenum">
              <a:rPr lang="en-US" smtClean="0"/>
              <a:pPr/>
              <a:t>‹#›</a:t>
            </a:fld>
            <a:endParaRPr lang="en-US" sz="1333"/>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Roboto Regular"/>
                <a:cs typeface="Roboto Regular"/>
              </a:defRPr>
            </a:lvl1pPr>
          </a:lstStyle>
          <a:p>
            <a:r>
              <a:rPr lang="en-US"/>
              <a:t>AMIA 2019 Annual Symposium  |   amia.org</a:t>
            </a:r>
          </a:p>
        </p:txBody>
      </p:sp>
    </p:spTree>
    <p:extLst>
      <p:ext uri="{BB962C8B-B14F-4D97-AF65-F5344CB8AC3E}">
        <p14:creationId xmlns:p14="http://schemas.microsoft.com/office/powerpoint/2010/main" val="1865519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18949"/>
            <a:ext cx="9045261" cy="444567"/>
          </a:xfrm>
        </p:spPr>
        <p:txBody>
          <a:bodyPr/>
          <a:lstStyle/>
          <a:p>
            <a:r>
              <a:rPr lang="en-US"/>
              <a:t>Click to edit Master title style</a:t>
            </a:r>
          </a:p>
        </p:txBody>
      </p:sp>
      <p:sp>
        <p:nvSpPr>
          <p:cNvPr id="3" name="Content Placeholder 2"/>
          <p:cNvSpPr>
            <a:spLocks noGrp="1"/>
          </p:cNvSpPr>
          <p:nvPr>
            <p:ph sz="quarter" idx="12"/>
          </p:nvPr>
        </p:nvSpPr>
        <p:spPr>
          <a:xfrm>
            <a:off x="729436" y="1252341"/>
            <a:ext cx="10741811" cy="4761281"/>
          </a:xfrm>
        </p:spPr>
        <p:txBody>
          <a:bodyPr/>
          <a:lstStyle>
            <a:lvl1pPr>
              <a:spcBef>
                <a:spcPts val="1600"/>
              </a:spcBef>
              <a:defRPr/>
            </a:lvl1pPr>
            <a:lvl2pPr>
              <a:spcBef>
                <a:spcPts val="800"/>
              </a:spcBef>
              <a:defRPr>
                <a:latin typeface="+mn-lt"/>
              </a:defRPr>
            </a:lvl2pPr>
            <a:lvl3pPr>
              <a:spcBef>
                <a:spcPts val="800"/>
              </a:spcBef>
              <a:defRPr>
                <a:latin typeface="+mn-lt"/>
              </a:defRPr>
            </a:lvl3pPr>
            <a:lvl4pPr>
              <a:spcBef>
                <a:spcPts val="800"/>
              </a:spcBef>
              <a:defRPr>
                <a:latin typeface="+mn-lt"/>
              </a:defRPr>
            </a:lvl4pPr>
            <a:lvl5pPr>
              <a:spcBef>
                <a:spcPts val="800"/>
              </a:spcBef>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4"/>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a:solidFill>
                  <a:srgbClr val="FFFFFF"/>
                </a:solidFill>
                <a:latin typeface="Roboto Regular"/>
                <a:cs typeface="Roboto Regular"/>
              </a:defRPr>
            </a:lvl1pPr>
          </a:lstStyle>
          <a:p>
            <a:fld id="{42C32FFB-F9AE-46F0-A233-A2E628258990}" type="slidenum">
              <a:rPr lang="en-US" smtClean="0"/>
              <a:pPr/>
              <a:t>‹#›</a:t>
            </a:fld>
            <a:endParaRPr lang="en-US" sz="1333"/>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Roboto Regular"/>
                <a:cs typeface="Roboto Regular"/>
              </a:defRPr>
            </a:lvl1pPr>
          </a:lstStyle>
          <a:p>
            <a:r>
              <a:rPr lang="en-US"/>
              <a:t>AMIA 2019 Annual Symposium  |   amia.org</a:t>
            </a:r>
          </a:p>
        </p:txBody>
      </p:sp>
    </p:spTree>
    <p:extLst>
      <p:ext uri="{BB962C8B-B14F-4D97-AF65-F5344CB8AC3E}">
        <p14:creationId xmlns:p14="http://schemas.microsoft.com/office/powerpoint/2010/main" val="153055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2206-F8C7-A719-FBC0-06D546CFE9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71166-BEA7-9958-9EC1-78E9621384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4CB2B-472E-BEB4-AB1E-B594BBA1FC74}"/>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5" name="Footer Placeholder 4">
            <a:extLst>
              <a:ext uri="{FF2B5EF4-FFF2-40B4-BE49-F238E27FC236}">
                <a16:creationId xmlns:a16="http://schemas.microsoft.com/office/drawing/2014/main" id="{0C053C92-A721-BDB4-8194-221AF8E8D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7A3F7-CACC-960E-1978-1556FB81E88D}"/>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130120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5801-6A34-7E68-0159-083079FFD9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801639-4F54-38CD-51FE-C48CB048B3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128860-B8A9-B1B7-6EFE-72E9D8827DCD}"/>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5" name="Footer Placeholder 4">
            <a:extLst>
              <a:ext uri="{FF2B5EF4-FFF2-40B4-BE49-F238E27FC236}">
                <a16:creationId xmlns:a16="http://schemas.microsoft.com/office/drawing/2014/main" id="{34719EA2-0C83-5129-7983-09DD4E19D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F01F9-50B5-3AB5-18B4-B9F93EF9C516}"/>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3963551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7435-E9FE-38E3-65E1-656285913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3461C5-9FF9-1DFD-13C7-5F14FA76DD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473373-2304-5AED-C010-59C76888B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D2FC54-061D-05AE-EFCA-4D7D0DC7EC75}"/>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6" name="Footer Placeholder 5">
            <a:extLst>
              <a:ext uri="{FF2B5EF4-FFF2-40B4-BE49-F238E27FC236}">
                <a16:creationId xmlns:a16="http://schemas.microsoft.com/office/drawing/2014/main" id="{76CAE478-CC63-2D42-E71B-A9D05CDFD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79A98-A204-22F8-3DF6-FCBFC7F9826F}"/>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332949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46DD-8E98-0421-331E-E353D652FA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F11322-967F-EAB4-0B34-591ADF8CC7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58FEC-2584-705D-B43F-0736CC509F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A2A042-E366-3154-FBFA-6264683323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5B55B-0A0B-2DAE-A2E8-CB09075DA1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75A94E-3652-85CD-9EFA-467201E7BE43}"/>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8" name="Footer Placeholder 7">
            <a:extLst>
              <a:ext uri="{FF2B5EF4-FFF2-40B4-BE49-F238E27FC236}">
                <a16:creationId xmlns:a16="http://schemas.microsoft.com/office/drawing/2014/main" id="{E6E1BD7F-43E3-54D4-793B-3557CFAF2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C18D5B-26DD-0CBF-DB90-516E4D22879A}"/>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187080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BF1F-B18B-7BFE-7ABB-27D64ECA6B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66F2E-2CDF-FF58-3E82-47B8BDF44C54}"/>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4" name="Footer Placeholder 3">
            <a:extLst>
              <a:ext uri="{FF2B5EF4-FFF2-40B4-BE49-F238E27FC236}">
                <a16:creationId xmlns:a16="http://schemas.microsoft.com/office/drawing/2014/main" id="{0A1AA811-3443-5BA4-114B-565FE3039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2753A7-1C2A-9FE5-FE36-44864280A74A}"/>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1077336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77726-4361-CC15-EBB7-8E26A19B6C07}"/>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3" name="Footer Placeholder 2">
            <a:extLst>
              <a:ext uri="{FF2B5EF4-FFF2-40B4-BE49-F238E27FC236}">
                <a16:creationId xmlns:a16="http://schemas.microsoft.com/office/drawing/2014/main" id="{4CA45FA8-B3DA-3985-7BF9-5B162321E5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4DF25F-92F1-0FE3-84A8-EAF46AA54B92}"/>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239224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B882-164E-C277-0193-5133808F26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A15046-CF74-B694-8ED0-FD226F0DE4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77B71-CA2D-5E8B-A6EF-38C56512C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8E1C4-D2BB-B653-238E-2727D18515CE}"/>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6" name="Footer Placeholder 5">
            <a:extLst>
              <a:ext uri="{FF2B5EF4-FFF2-40B4-BE49-F238E27FC236}">
                <a16:creationId xmlns:a16="http://schemas.microsoft.com/office/drawing/2014/main" id="{342555E7-9D5F-25F7-1546-D90BEE5E06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43C3C-938D-3909-7A8C-8B2873658D1B}"/>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356929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A633-527A-2D05-04AC-AAB668D82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2ADD31-C086-EC0C-5E92-47A7BBA44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6552F8-8B2D-A594-6658-E614D3955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25464-B808-B3DF-DC96-18150B949F04}"/>
              </a:ext>
            </a:extLst>
          </p:cNvPr>
          <p:cNvSpPr>
            <a:spLocks noGrp="1"/>
          </p:cNvSpPr>
          <p:nvPr>
            <p:ph type="dt" sz="half" idx="10"/>
          </p:nvPr>
        </p:nvSpPr>
        <p:spPr/>
        <p:txBody>
          <a:bodyPr/>
          <a:lstStyle/>
          <a:p>
            <a:fld id="{383DA8C2-2627-446F-BDD6-7E662FF3E760}" type="datetimeFigureOut">
              <a:rPr lang="en-US" smtClean="0"/>
              <a:t>11/30/2025</a:t>
            </a:fld>
            <a:endParaRPr lang="en-US"/>
          </a:p>
        </p:txBody>
      </p:sp>
      <p:sp>
        <p:nvSpPr>
          <p:cNvPr id="6" name="Footer Placeholder 5">
            <a:extLst>
              <a:ext uri="{FF2B5EF4-FFF2-40B4-BE49-F238E27FC236}">
                <a16:creationId xmlns:a16="http://schemas.microsoft.com/office/drawing/2014/main" id="{1ADF2659-37DC-A129-293F-652A931A3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DCA1D1-BE29-C5BC-0367-E4ECFE9E521D}"/>
              </a:ext>
            </a:extLst>
          </p:cNvPr>
          <p:cNvSpPr>
            <a:spLocks noGrp="1"/>
          </p:cNvSpPr>
          <p:nvPr>
            <p:ph type="sldNum" sz="quarter" idx="12"/>
          </p:nvPr>
        </p:nvSpPr>
        <p:spPr/>
        <p:txBody>
          <a:bodyPr/>
          <a:lstStyle/>
          <a:p>
            <a:fld id="{7BC9C2CA-A9D7-455D-8E0E-90A7E151C067}" type="slidenum">
              <a:rPr lang="en-US" smtClean="0"/>
              <a:t>‹#›</a:t>
            </a:fld>
            <a:endParaRPr lang="en-US"/>
          </a:p>
        </p:txBody>
      </p:sp>
    </p:spTree>
    <p:extLst>
      <p:ext uri="{BB962C8B-B14F-4D97-AF65-F5344CB8AC3E}">
        <p14:creationId xmlns:p14="http://schemas.microsoft.com/office/powerpoint/2010/main" val="191849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BD15D-C77B-E714-CEFA-14791ABEB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CC6FCC-E883-C36E-BB02-715C4FD80F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B6CFF-32F3-D16D-82FA-9F48BFDF0C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3DA8C2-2627-446F-BDD6-7E662FF3E760}" type="datetimeFigureOut">
              <a:rPr lang="en-US" smtClean="0"/>
              <a:t>11/30/2025</a:t>
            </a:fld>
            <a:endParaRPr lang="en-US"/>
          </a:p>
        </p:txBody>
      </p:sp>
      <p:sp>
        <p:nvSpPr>
          <p:cNvPr id="5" name="Footer Placeholder 4">
            <a:extLst>
              <a:ext uri="{FF2B5EF4-FFF2-40B4-BE49-F238E27FC236}">
                <a16:creationId xmlns:a16="http://schemas.microsoft.com/office/drawing/2014/main" id="{7762477B-7B83-0DDD-510D-4AA50E434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A66047-138D-FE32-A1AC-D8FCE7193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C9C2CA-A9D7-455D-8E0E-90A7E151C067}" type="slidenum">
              <a:rPr lang="en-US" smtClean="0"/>
              <a:t>‹#›</a:t>
            </a:fld>
            <a:endParaRPr lang="en-US"/>
          </a:p>
        </p:txBody>
      </p:sp>
    </p:spTree>
    <p:extLst>
      <p:ext uri="{BB962C8B-B14F-4D97-AF65-F5344CB8AC3E}">
        <p14:creationId xmlns:p14="http://schemas.microsoft.com/office/powerpoint/2010/main" val="192214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ytimes.com/2025/10/20/business/dealbook/openevidence-fundraising-chatgpt-medicine.html"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openevidence.com/announcements/new-feature-upload-and-analyze-text-based-documents-directly-in-openevidence-conversation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ytimes.com/2025/10/20/business/dealbook/openevidence-fundraising-chatgpt-medicine.html"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www.openevidence.com/announcements/new-feature-upload-and-analyze-text-based-documents-directly-in-openevidence-conversation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www.tctmd.com/news/ai-ecg-finds-stemi-faster-cuts-false-positive-cath-lab-activa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notesSlide" Target="../notesSlides/notesSlide21.xml"/><Relationship Id="rId7" Type="http://schemas.openxmlformats.org/officeDocument/2006/relationships/image" Target="../media/image42.tiff"/><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7.tif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589C-1591-EABB-96E2-8AF739F74C9C}"/>
              </a:ext>
            </a:extLst>
          </p:cNvPr>
          <p:cNvSpPr>
            <a:spLocks noGrp="1"/>
          </p:cNvSpPr>
          <p:nvPr>
            <p:ph type="ctrTitle"/>
          </p:nvPr>
        </p:nvSpPr>
        <p:spPr/>
        <p:txBody>
          <a:bodyPr>
            <a:normAutofit/>
          </a:bodyPr>
          <a:lstStyle/>
          <a:p>
            <a:r>
              <a:rPr lang="en-US" i="1"/>
              <a:t>Yet Another</a:t>
            </a:r>
            <a:br>
              <a:rPr lang="en-US"/>
            </a:br>
            <a:r>
              <a:rPr lang="en-US" dirty="0"/>
              <a:t>“AI in Cardiology” Talk</a:t>
            </a:r>
          </a:p>
        </p:txBody>
      </p:sp>
      <p:sp>
        <p:nvSpPr>
          <p:cNvPr id="3" name="Subtitle 2">
            <a:extLst>
              <a:ext uri="{FF2B5EF4-FFF2-40B4-BE49-F238E27FC236}">
                <a16:creationId xmlns:a16="http://schemas.microsoft.com/office/drawing/2014/main" id="{CB669D77-82E3-2146-F5FA-C9654FEC76DD}"/>
              </a:ext>
            </a:extLst>
          </p:cNvPr>
          <p:cNvSpPr>
            <a:spLocks noGrp="1"/>
          </p:cNvSpPr>
          <p:nvPr>
            <p:ph type="subTitle" idx="1"/>
          </p:nvPr>
        </p:nvSpPr>
        <p:spPr/>
        <p:txBody>
          <a:bodyPr/>
          <a:lstStyle/>
          <a:p>
            <a:r>
              <a:rPr lang="en-US"/>
              <a:t>Mirza S. Khan</a:t>
            </a:r>
          </a:p>
          <a:p>
            <a:r>
              <a:rPr lang="en-US"/>
              <a:t>December 4, 2025</a:t>
            </a:r>
          </a:p>
          <a:p>
            <a:r>
              <a:rPr lang="en-US"/>
              <a:t>Robert D. Conn Heart Conference 2025</a:t>
            </a:r>
          </a:p>
        </p:txBody>
      </p:sp>
    </p:spTree>
    <p:extLst>
      <p:ext uri="{BB962C8B-B14F-4D97-AF65-F5344CB8AC3E}">
        <p14:creationId xmlns:p14="http://schemas.microsoft.com/office/powerpoint/2010/main" val="4141382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8433-B132-0491-09AA-D0EA1599E34A}"/>
              </a:ext>
            </a:extLst>
          </p:cNvPr>
          <p:cNvSpPr>
            <a:spLocks noGrp="1"/>
          </p:cNvSpPr>
          <p:nvPr>
            <p:ph type="title"/>
          </p:nvPr>
        </p:nvSpPr>
        <p:spPr/>
        <p:txBody>
          <a:bodyPr/>
          <a:lstStyle/>
          <a:p>
            <a:r>
              <a:rPr lang="en-US"/>
              <a:t>AI Fails</a:t>
            </a:r>
          </a:p>
        </p:txBody>
      </p:sp>
      <p:grpSp>
        <p:nvGrpSpPr>
          <p:cNvPr id="6" name="Group 5">
            <a:extLst>
              <a:ext uri="{FF2B5EF4-FFF2-40B4-BE49-F238E27FC236}">
                <a16:creationId xmlns:a16="http://schemas.microsoft.com/office/drawing/2014/main" id="{4FB17C94-0406-2C16-6643-418391F7BD79}"/>
              </a:ext>
            </a:extLst>
          </p:cNvPr>
          <p:cNvGrpSpPr/>
          <p:nvPr/>
        </p:nvGrpSpPr>
        <p:grpSpPr>
          <a:xfrm>
            <a:off x="2483686" y="1422679"/>
            <a:ext cx="7772400" cy="5070196"/>
            <a:chOff x="2209800" y="1758156"/>
            <a:chExt cx="7772400" cy="5070196"/>
          </a:xfrm>
        </p:grpSpPr>
        <p:pic>
          <p:nvPicPr>
            <p:cNvPr id="4" name="Picture 3">
              <a:extLst>
                <a:ext uri="{FF2B5EF4-FFF2-40B4-BE49-F238E27FC236}">
                  <a16:creationId xmlns:a16="http://schemas.microsoft.com/office/drawing/2014/main" id="{ACE14291-2835-AEA1-861F-6D273884E5DE}"/>
                </a:ext>
              </a:extLst>
            </p:cNvPr>
            <p:cNvPicPr>
              <a:picLocks noChangeAspect="1"/>
            </p:cNvPicPr>
            <p:nvPr/>
          </p:nvPicPr>
          <p:blipFill>
            <a:blip r:embed="rId3"/>
            <a:stretch>
              <a:fillRect/>
            </a:stretch>
          </p:blipFill>
          <p:spPr>
            <a:xfrm>
              <a:off x="2209800" y="2971111"/>
              <a:ext cx="7772400" cy="3857241"/>
            </a:xfrm>
            <a:prstGeom prst="rect">
              <a:avLst/>
            </a:prstGeom>
          </p:spPr>
        </p:pic>
        <p:pic>
          <p:nvPicPr>
            <p:cNvPr id="5" name="Picture 4">
              <a:extLst>
                <a:ext uri="{FF2B5EF4-FFF2-40B4-BE49-F238E27FC236}">
                  <a16:creationId xmlns:a16="http://schemas.microsoft.com/office/drawing/2014/main" id="{B683D171-5D8D-E910-1D0D-DE6A0C0F195D}"/>
                </a:ext>
              </a:extLst>
            </p:cNvPr>
            <p:cNvPicPr>
              <a:picLocks noChangeAspect="1"/>
            </p:cNvPicPr>
            <p:nvPr/>
          </p:nvPicPr>
          <p:blipFill>
            <a:blip r:embed="rId4"/>
            <a:stretch>
              <a:fillRect/>
            </a:stretch>
          </p:blipFill>
          <p:spPr>
            <a:xfrm>
              <a:off x="2209800" y="1758156"/>
              <a:ext cx="7772400" cy="1280424"/>
            </a:xfrm>
            <a:prstGeom prst="rect">
              <a:avLst/>
            </a:prstGeom>
          </p:spPr>
        </p:pic>
      </p:grpSp>
      <p:pic>
        <p:nvPicPr>
          <p:cNvPr id="1026" name="Picture 2" descr="Image">
            <a:extLst>
              <a:ext uri="{FF2B5EF4-FFF2-40B4-BE49-F238E27FC236}">
                <a16:creationId xmlns:a16="http://schemas.microsoft.com/office/drawing/2014/main" id="{FAE51660-CB7F-9739-F291-4D0D6682C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858" y="938469"/>
            <a:ext cx="4505651" cy="53918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BCDC6A-0DA8-3F33-CECA-D9D419FC1FB7}"/>
              </a:ext>
            </a:extLst>
          </p:cNvPr>
          <p:cNvPicPr>
            <a:picLocks noChangeAspect="1"/>
          </p:cNvPicPr>
          <p:nvPr/>
        </p:nvPicPr>
        <p:blipFill>
          <a:blip r:embed="rId6"/>
          <a:stretch>
            <a:fillRect/>
          </a:stretch>
        </p:blipFill>
        <p:spPr>
          <a:xfrm>
            <a:off x="570359" y="2625725"/>
            <a:ext cx="11051282" cy="2088525"/>
          </a:xfrm>
          <a:prstGeom prst="rect">
            <a:avLst/>
          </a:prstGeom>
        </p:spPr>
      </p:pic>
      <p:pic>
        <p:nvPicPr>
          <p:cNvPr id="10" name="Picture 9">
            <a:extLst>
              <a:ext uri="{FF2B5EF4-FFF2-40B4-BE49-F238E27FC236}">
                <a16:creationId xmlns:a16="http://schemas.microsoft.com/office/drawing/2014/main" id="{493DACFE-2F8F-30E6-0DF9-68D3840DF1B6}"/>
              </a:ext>
            </a:extLst>
          </p:cNvPr>
          <p:cNvPicPr>
            <a:picLocks noChangeAspect="1"/>
          </p:cNvPicPr>
          <p:nvPr/>
        </p:nvPicPr>
        <p:blipFill>
          <a:blip r:embed="rId7"/>
          <a:stretch>
            <a:fillRect/>
          </a:stretch>
        </p:blipFill>
        <p:spPr>
          <a:xfrm>
            <a:off x="3717504" y="1129490"/>
            <a:ext cx="5304764" cy="5046327"/>
          </a:xfrm>
          <a:prstGeom prst="rect">
            <a:avLst/>
          </a:prstGeom>
        </p:spPr>
      </p:pic>
      <p:sp>
        <p:nvSpPr>
          <p:cNvPr id="8" name="Content Placeholder 7">
            <a:extLst>
              <a:ext uri="{FF2B5EF4-FFF2-40B4-BE49-F238E27FC236}">
                <a16:creationId xmlns:a16="http://schemas.microsoft.com/office/drawing/2014/main" id="{C0E1D686-6701-F055-B880-6F8F551E672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084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A845-EA17-57CD-EE6E-0B7113B6763B}"/>
              </a:ext>
            </a:extLst>
          </p:cNvPr>
          <p:cNvSpPr>
            <a:spLocks noGrp="1"/>
          </p:cNvSpPr>
          <p:nvPr>
            <p:ph type="title"/>
          </p:nvPr>
        </p:nvSpPr>
        <p:spPr/>
        <p:txBody>
          <a:bodyPr/>
          <a:lstStyle/>
          <a:p>
            <a:r>
              <a:rPr lang="en-US"/>
              <a:t>Failure is the rule, not the exception</a:t>
            </a:r>
          </a:p>
        </p:txBody>
      </p:sp>
      <p:sp>
        <p:nvSpPr>
          <p:cNvPr id="3" name="Content Placeholder 2">
            <a:extLst>
              <a:ext uri="{FF2B5EF4-FFF2-40B4-BE49-F238E27FC236}">
                <a16:creationId xmlns:a16="http://schemas.microsoft.com/office/drawing/2014/main" id="{3F0BA3AB-2447-F7EA-A52F-43FB3AB50E4F}"/>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ADAEB016-795E-D4AA-B529-F3B130F8F445}"/>
              </a:ext>
            </a:extLst>
          </p:cNvPr>
          <p:cNvGrpSpPr/>
          <p:nvPr/>
        </p:nvGrpSpPr>
        <p:grpSpPr>
          <a:xfrm>
            <a:off x="1775460" y="2243150"/>
            <a:ext cx="8641080" cy="3516287"/>
            <a:chOff x="2209800" y="1434646"/>
            <a:chExt cx="7772400" cy="2931906"/>
          </a:xfrm>
        </p:grpSpPr>
        <p:pic>
          <p:nvPicPr>
            <p:cNvPr id="4" name="Picture 3">
              <a:extLst>
                <a:ext uri="{FF2B5EF4-FFF2-40B4-BE49-F238E27FC236}">
                  <a16:creationId xmlns:a16="http://schemas.microsoft.com/office/drawing/2014/main" id="{03FD1999-86AE-BD90-93F5-C80D8DC6F54B}"/>
                </a:ext>
              </a:extLst>
            </p:cNvPr>
            <p:cNvPicPr>
              <a:picLocks noChangeAspect="1"/>
            </p:cNvPicPr>
            <p:nvPr/>
          </p:nvPicPr>
          <p:blipFill>
            <a:blip r:embed="rId3"/>
            <a:srcRect b="86030"/>
            <a:stretch/>
          </p:blipFill>
          <p:spPr>
            <a:xfrm>
              <a:off x="2209800" y="1434646"/>
              <a:ext cx="7772400" cy="636201"/>
            </a:xfrm>
            <a:prstGeom prst="rect">
              <a:avLst/>
            </a:prstGeom>
          </p:spPr>
        </p:pic>
        <p:pic>
          <p:nvPicPr>
            <p:cNvPr id="5" name="Picture 4">
              <a:extLst>
                <a:ext uri="{FF2B5EF4-FFF2-40B4-BE49-F238E27FC236}">
                  <a16:creationId xmlns:a16="http://schemas.microsoft.com/office/drawing/2014/main" id="{4F58B91F-2DD5-C902-21FA-DD41D8A68CB4}"/>
                </a:ext>
              </a:extLst>
            </p:cNvPr>
            <p:cNvPicPr>
              <a:picLocks noChangeAspect="1"/>
            </p:cNvPicPr>
            <p:nvPr/>
          </p:nvPicPr>
          <p:blipFill>
            <a:blip r:embed="rId3"/>
            <a:srcRect t="50000"/>
            <a:stretch/>
          </p:blipFill>
          <p:spPr>
            <a:xfrm>
              <a:off x="2209800" y="2089523"/>
              <a:ext cx="7772400" cy="2277029"/>
            </a:xfrm>
            <a:prstGeom prst="rect">
              <a:avLst/>
            </a:prstGeom>
          </p:spPr>
        </p:pic>
      </p:grpSp>
    </p:spTree>
    <p:extLst>
      <p:ext uri="{BB962C8B-B14F-4D97-AF65-F5344CB8AC3E}">
        <p14:creationId xmlns:p14="http://schemas.microsoft.com/office/powerpoint/2010/main" val="374427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537D-0D3E-F5D2-70CC-682F10270AA5}"/>
              </a:ext>
            </a:extLst>
          </p:cNvPr>
          <p:cNvSpPr>
            <a:spLocks noGrp="1"/>
          </p:cNvSpPr>
          <p:nvPr>
            <p:ph type="title"/>
          </p:nvPr>
        </p:nvSpPr>
        <p:spPr/>
        <p:txBody>
          <a:bodyPr/>
          <a:lstStyle/>
          <a:p>
            <a:r>
              <a:rPr lang="en-US"/>
              <a:t>“The Peril” of AI in Health Care</a:t>
            </a:r>
          </a:p>
        </p:txBody>
      </p:sp>
      <p:sp>
        <p:nvSpPr>
          <p:cNvPr id="3" name="Content Placeholder 2">
            <a:extLst>
              <a:ext uri="{FF2B5EF4-FFF2-40B4-BE49-F238E27FC236}">
                <a16:creationId xmlns:a16="http://schemas.microsoft.com/office/drawing/2014/main" id="{50AAE309-F6C5-6A75-C2DC-BD662D362369}"/>
              </a:ext>
            </a:extLst>
          </p:cNvPr>
          <p:cNvSpPr>
            <a:spLocks noGrp="1"/>
          </p:cNvSpPr>
          <p:nvPr>
            <p:ph idx="1"/>
          </p:nvPr>
        </p:nvSpPr>
        <p:spPr/>
        <p:txBody>
          <a:bodyPr/>
          <a:lstStyle/>
          <a:p>
            <a:r>
              <a:rPr lang="en-US"/>
              <a:t>Failures involve issues including biased training data, limited model evaluation/vetting (inc. “red teaming” LLMs)</a:t>
            </a:r>
          </a:p>
        </p:txBody>
      </p:sp>
      <p:pic>
        <p:nvPicPr>
          <p:cNvPr id="4" name="Picture 3">
            <a:extLst>
              <a:ext uri="{FF2B5EF4-FFF2-40B4-BE49-F238E27FC236}">
                <a16:creationId xmlns:a16="http://schemas.microsoft.com/office/drawing/2014/main" id="{A00921F2-C956-2858-E16B-24F3788627F8}"/>
              </a:ext>
            </a:extLst>
          </p:cNvPr>
          <p:cNvPicPr>
            <a:picLocks noChangeAspect="1"/>
          </p:cNvPicPr>
          <p:nvPr/>
        </p:nvPicPr>
        <p:blipFill>
          <a:blip r:embed="rId3"/>
          <a:stretch>
            <a:fillRect/>
          </a:stretch>
        </p:blipFill>
        <p:spPr>
          <a:xfrm>
            <a:off x="4038600" y="2871610"/>
            <a:ext cx="7772400" cy="1172968"/>
          </a:xfrm>
          <a:prstGeom prst="rect">
            <a:avLst/>
          </a:prstGeom>
        </p:spPr>
      </p:pic>
      <p:grpSp>
        <p:nvGrpSpPr>
          <p:cNvPr id="7" name="Group 6">
            <a:extLst>
              <a:ext uri="{FF2B5EF4-FFF2-40B4-BE49-F238E27FC236}">
                <a16:creationId xmlns:a16="http://schemas.microsoft.com/office/drawing/2014/main" id="{60E1C3F6-A599-61CC-72B6-D44A0DBDA26C}"/>
              </a:ext>
            </a:extLst>
          </p:cNvPr>
          <p:cNvGrpSpPr/>
          <p:nvPr/>
        </p:nvGrpSpPr>
        <p:grpSpPr>
          <a:xfrm>
            <a:off x="4419600" y="4706956"/>
            <a:ext cx="7772400" cy="2145243"/>
            <a:chOff x="3028950" y="1283757"/>
            <a:chExt cx="7772400" cy="2145243"/>
          </a:xfrm>
        </p:grpSpPr>
        <p:pic>
          <p:nvPicPr>
            <p:cNvPr id="5" name="Picture 4">
              <a:extLst>
                <a:ext uri="{FF2B5EF4-FFF2-40B4-BE49-F238E27FC236}">
                  <a16:creationId xmlns:a16="http://schemas.microsoft.com/office/drawing/2014/main" id="{C8BC7DD5-08F8-A64E-85A7-4A947EBFEA1B}"/>
                </a:ext>
              </a:extLst>
            </p:cNvPr>
            <p:cNvPicPr>
              <a:picLocks noChangeAspect="1"/>
            </p:cNvPicPr>
            <p:nvPr/>
          </p:nvPicPr>
          <p:blipFill>
            <a:blip r:embed="rId4"/>
            <a:srcRect l="5515" t="2208" b="81609"/>
            <a:stretch/>
          </p:blipFill>
          <p:spPr>
            <a:xfrm>
              <a:off x="3243262" y="1283757"/>
              <a:ext cx="7343775" cy="542925"/>
            </a:xfrm>
            <a:prstGeom prst="rect">
              <a:avLst/>
            </a:prstGeom>
          </p:spPr>
        </p:pic>
        <p:pic>
          <p:nvPicPr>
            <p:cNvPr id="6" name="Picture 5">
              <a:extLst>
                <a:ext uri="{FF2B5EF4-FFF2-40B4-BE49-F238E27FC236}">
                  <a16:creationId xmlns:a16="http://schemas.microsoft.com/office/drawing/2014/main" id="{E733AD68-C3D5-1BA0-7167-E8B8BB539CE1}"/>
                </a:ext>
              </a:extLst>
            </p:cNvPr>
            <p:cNvPicPr>
              <a:picLocks noChangeAspect="1"/>
            </p:cNvPicPr>
            <p:nvPr/>
          </p:nvPicPr>
          <p:blipFill>
            <a:blip r:embed="rId4"/>
            <a:srcRect t="52271"/>
            <a:stretch/>
          </p:blipFill>
          <p:spPr>
            <a:xfrm>
              <a:off x="3028950" y="1827739"/>
              <a:ext cx="7772400" cy="1601261"/>
            </a:xfrm>
            <a:prstGeom prst="rect">
              <a:avLst/>
            </a:prstGeom>
          </p:spPr>
        </p:pic>
      </p:grpSp>
      <p:pic>
        <p:nvPicPr>
          <p:cNvPr id="8" name="Picture 7">
            <a:extLst>
              <a:ext uri="{FF2B5EF4-FFF2-40B4-BE49-F238E27FC236}">
                <a16:creationId xmlns:a16="http://schemas.microsoft.com/office/drawing/2014/main" id="{02BEA069-50BB-0F92-6813-C20B83EA72E3}"/>
              </a:ext>
            </a:extLst>
          </p:cNvPr>
          <p:cNvPicPr>
            <a:picLocks noChangeAspect="1"/>
          </p:cNvPicPr>
          <p:nvPr/>
        </p:nvPicPr>
        <p:blipFill>
          <a:blip r:embed="rId5"/>
          <a:stretch>
            <a:fillRect/>
          </a:stretch>
        </p:blipFill>
        <p:spPr>
          <a:xfrm>
            <a:off x="7144" y="4000410"/>
            <a:ext cx="7772400" cy="1437767"/>
          </a:xfrm>
          <a:prstGeom prst="rect">
            <a:avLst/>
          </a:prstGeom>
        </p:spPr>
      </p:pic>
    </p:spTree>
    <p:extLst>
      <p:ext uri="{BB962C8B-B14F-4D97-AF65-F5344CB8AC3E}">
        <p14:creationId xmlns:p14="http://schemas.microsoft.com/office/powerpoint/2010/main" val="1181500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F17E-0382-0271-D7F4-B0CAFA12AA1C}"/>
              </a:ext>
            </a:extLst>
          </p:cNvPr>
          <p:cNvSpPr>
            <a:spLocks noGrp="1"/>
          </p:cNvSpPr>
          <p:nvPr>
            <p:ph type="title"/>
          </p:nvPr>
        </p:nvSpPr>
        <p:spPr/>
        <p:txBody>
          <a:bodyPr/>
          <a:lstStyle/>
          <a:p>
            <a:r>
              <a:rPr lang="en-US"/>
              <a:t>Limitations of medical 🩺 models are known</a:t>
            </a:r>
          </a:p>
        </p:txBody>
      </p:sp>
      <p:sp>
        <p:nvSpPr>
          <p:cNvPr id="3" name="Content Placeholder 2">
            <a:extLst>
              <a:ext uri="{FF2B5EF4-FFF2-40B4-BE49-F238E27FC236}">
                <a16:creationId xmlns:a16="http://schemas.microsoft.com/office/drawing/2014/main" id="{CF26F862-1353-BB8E-9C3E-AD03CFE1CDE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0D80AF-DA7D-FCB7-4223-160494404860}"/>
              </a:ext>
            </a:extLst>
          </p:cNvPr>
          <p:cNvPicPr>
            <a:picLocks noChangeAspect="1"/>
          </p:cNvPicPr>
          <p:nvPr/>
        </p:nvPicPr>
        <p:blipFill>
          <a:blip r:embed="rId3"/>
          <a:stretch>
            <a:fillRect/>
          </a:stretch>
        </p:blipFill>
        <p:spPr>
          <a:xfrm>
            <a:off x="2393950" y="1690688"/>
            <a:ext cx="7404100" cy="4457700"/>
          </a:xfrm>
          <a:prstGeom prst="rect">
            <a:avLst/>
          </a:prstGeom>
        </p:spPr>
      </p:pic>
      <p:pic>
        <p:nvPicPr>
          <p:cNvPr id="5" name="Picture 4">
            <a:extLst>
              <a:ext uri="{FF2B5EF4-FFF2-40B4-BE49-F238E27FC236}">
                <a16:creationId xmlns:a16="http://schemas.microsoft.com/office/drawing/2014/main" id="{FD75FE4C-E235-1239-22B6-323EF23E7E3C}"/>
              </a:ext>
            </a:extLst>
          </p:cNvPr>
          <p:cNvPicPr>
            <a:picLocks noChangeAspect="1"/>
          </p:cNvPicPr>
          <p:nvPr/>
        </p:nvPicPr>
        <p:blipFill>
          <a:blip r:embed="rId4"/>
          <a:stretch>
            <a:fillRect/>
          </a:stretch>
        </p:blipFill>
        <p:spPr>
          <a:xfrm>
            <a:off x="838200" y="1516476"/>
            <a:ext cx="10447289" cy="4806124"/>
          </a:xfrm>
          <a:prstGeom prst="rect">
            <a:avLst/>
          </a:prstGeom>
        </p:spPr>
      </p:pic>
      <p:sp>
        <p:nvSpPr>
          <p:cNvPr id="6" name="TextBox 5">
            <a:extLst>
              <a:ext uri="{FF2B5EF4-FFF2-40B4-BE49-F238E27FC236}">
                <a16:creationId xmlns:a16="http://schemas.microsoft.com/office/drawing/2014/main" id="{CE20A8F6-4ED2-5E4B-0183-F0DB05A4CF1D}"/>
              </a:ext>
            </a:extLst>
          </p:cNvPr>
          <p:cNvSpPr txBox="1"/>
          <p:nvPr/>
        </p:nvSpPr>
        <p:spPr>
          <a:xfrm>
            <a:off x="8804919" y="6492875"/>
            <a:ext cx="3387081" cy="369332"/>
          </a:xfrm>
          <a:prstGeom prst="rect">
            <a:avLst/>
          </a:prstGeom>
          <a:noFill/>
        </p:spPr>
        <p:txBody>
          <a:bodyPr wrap="none" rtlCol="0">
            <a:spAutoFit/>
          </a:bodyPr>
          <a:lstStyle/>
          <a:p>
            <a:r>
              <a:rPr lang="en-US"/>
              <a:t>https://</a:t>
            </a:r>
            <a:r>
              <a:rPr lang="en-US" err="1"/>
              <a:t>arxiv.org</a:t>
            </a:r>
            <a:r>
              <a:rPr lang="en-US"/>
              <a:t>/pdf/2509.18234</a:t>
            </a:r>
          </a:p>
        </p:txBody>
      </p:sp>
      <p:cxnSp>
        <p:nvCxnSpPr>
          <p:cNvPr id="8" name="Straight Connector 7">
            <a:extLst>
              <a:ext uri="{FF2B5EF4-FFF2-40B4-BE49-F238E27FC236}">
                <a16:creationId xmlns:a16="http://schemas.microsoft.com/office/drawing/2014/main" id="{4D691D15-AC33-D146-657D-8CBBF4BE7C88}"/>
              </a:ext>
            </a:extLst>
          </p:cNvPr>
          <p:cNvCxnSpPr>
            <a:cxnSpLocks/>
          </p:cNvCxnSpPr>
          <p:nvPr/>
        </p:nvCxnSpPr>
        <p:spPr>
          <a:xfrm>
            <a:off x="7443788" y="4329113"/>
            <a:ext cx="36290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AAB7554-0032-D957-B431-017CA22C8047}"/>
              </a:ext>
            </a:extLst>
          </p:cNvPr>
          <p:cNvCxnSpPr>
            <a:cxnSpLocks/>
          </p:cNvCxnSpPr>
          <p:nvPr/>
        </p:nvCxnSpPr>
        <p:spPr>
          <a:xfrm>
            <a:off x="2924175" y="5338763"/>
            <a:ext cx="81486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F26DB5D-FC43-0B9B-B20E-2CCA5E9939E6}"/>
              </a:ext>
            </a:extLst>
          </p:cNvPr>
          <p:cNvCxnSpPr>
            <a:cxnSpLocks/>
          </p:cNvCxnSpPr>
          <p:nvPr/>
        </p:nvCxnSpPr>
        <p:spPr>
          <a:xfrm>
            <a:off x="1109662" y="5695950"/>
            <a:ext cx="24765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AED7D6F-CE56-D56E-9CEA-109BBB974107}"/>
              </a:ext>
            </a:extLst>
          </p:cNvPr>
          <p:cNvCxnSpPr>
            <a:cxnSpLocks/>
          </p:cNvCxnSpPr>
          <p:nvPr/>
        </p:nvCxnSpPr>
        <p:spPr>
          <a:xfrm>
            <a:off x="1109662" y="4667251"/>
            <a:ext cx="101917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2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2160-196E-849A-AD3C-9F2D643752AD}"/>
              </a:ext>
            </a:extLst>
          </p:cNvPr>
          <p:cNvSpPr>
            <a:spLocks noGrp="1"/>
          </p:cNvSpPr>
          <p:nvPr>
            <p:ph type="title"/>
          </p:nvPr>
        </p:nvSpPr>
        <p:spPr/>
        <p:txBody>
          <a:bodyPr/>
          <a:lstStyle/>
          <a:p>
            <a:r>
              <a:rPr lang="en-US"/>
              <a:t>How much is </a:t>
            </a:r>
            <a:r>
              <a:rPr lang="en-US" i="1"/>
              <a:t>just</a:t>
            </a:r>
            <a:r>
              <a:rPr lang="en-US"/>
              <a:t> marketing?</a:t>
            </a:r>
          </a:p>
        </p:txBody>
      </p:sp>
      <p:sp>
        <p:nvSpPr>
          <p:cNvPr id="3" name="Content Placeholder 2">
            <a:extLst>
              <a:ext uri="{FF2B5EF4-FFF2-40B4-BE49-F238E27FC236}">
                <a16:creationId xmlns:a16="http://schemas.microsoft.com/office/drawing/2014/main" id="{032D6931-671C-8D47-D50E-E389FC739BA5}"/>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5D944679-C630-5050-A941-2E79AE9EA4F9}"/>
              </a:ext>
            </a:extLst>
          </p:cNvPr>
          <p:cNvGrpSpPr/>
          <p:nvPr/>
        </p:nvGrpSpPr>
        <p:grpSpPr>
          <a:xfrm>
            <a:off x="2209800" y="2191000"/>
            <a:ext cx="7772400" cy="2391275"/>
            <a:chOff x="2209800" y="1610019"/>
            <a:chExt cx="7772400" cy="2391275"/>
          </a:xfrm>
        </p:grpSpPr>
        <p:pic>
          <p:nvPicPr>
            <p:cNvPr id="4" name="Picture 3">
              <a:extLst>
                <a:ext uri="{FF2B5EF4-FFF2-40B4-BE49-F238E27FC236}">
                  <a16:creationId xmlns:a16="http://schemas.microsoft.com/office/drawing/2014/main" id="{6ABFF89B-6FE5-23BD-AD09-C7F8DBBB1A59}"/>
                </a:ext>
              </a:extLst>
            </p:cNvPr>
            <p:cNvPicPr>
              <a:picLocks noChangeAspect="1"/>
            </p:cNvPicPr>
            <p:nvPr/>
          </p:nvPicPr>
          <p:blipFill>
            <a:blip r:embed="rId3"/>
            <a:srcRect b="84561"/>
            <a:stretch/>
          </p:blipFill>
          <p:spPr>
            <a:xfrm>
              <a:off x="2209800" y="1610019"/>
              <a:ext cx="7772400" cy="561681"/>
            </a:xfrm>
            <a:prstGeom prst="rect">
              <a:avLst/>
            </a:prstGeom>
          </p:spPr>
        </p:pic>
        <p:pic>
          <p:nvPicPr>
            <p:cNvPr id="5" name="Picture 4">
              <a:extLst>
                <a:ext uri="{FF2B5EF4-FFF2-40B4-BE49-F238E27FC236}">
                  <a16:creationId xmlns:a16="http://schemas.microsoft.com/office/drawing/2014/main" id="{0E1547CF-513E-40A8-307D-44684EC465A6}"/>
                </a:ext>
              </a:extLst>
            </p:cNvPr>
            <p:cNvPicPr>
              <a:picLocks noChangeAspect="1"/>
            </p:cNvPicPr>
            <p:nvPr/>
          </p:nvPicPr>
          <p:blipFill>
            <a:blip r:embed="rId3"/>
            <a:srcRect t="50000"/>
            <a:stretch/>
          </p:blipFill>
          <p:spPr>
            <a:xfrm>
              <a:off x="2209800" y="2182313"/>
              <a:ext cx="7772400" cy="1818981"/>
            </a:xfrm>
            <a:prstGeom prst="rect">
              <a:avLst/>
            </a:prstGeom>
          </p:spPr>
        </p:pic>
      </p:grpSp>
      <p:sp>
        <p:nvSpPr>
          <p:cNvPr id="7" name="TextBox 6">
            <a:extLst>
              <a:ext uri="{FF2B5EF4-FFF2-40B4-BE49-F238E27FC236}">
                <a16:creationId xmlns:a16="http://schemas.microsoft.com/office/drawing/2014/main" id="{8F834CD9-B9BD-D129-A8EB-ED7D183CAC99}"/>
              </a:ext>
            </a:extLst>
          </p:cNvPr>
          <p:cNvSpPr txBox="1"/>
          <p:nvPr/>
        </p:nvSpPr>
        <p:spPr>
          <a:xfrm>
            <a:off x="4054836" y="6542285"/>
            <a:ext cx="8137164" cy="307777"/>
          </a:xfrm>
          <a:prstGeom prst="rect">
            <a:avLst/>
          </a:prstGeom>
          <a:noFill/>
        </p:spPr>
        <p:txBody>
          <a:bodyPr wrap="none" rtlCol="0">
            <a:spAutoFit/>
          </a:bodyPr>
          <a:lstStyle/>
          <a:p>
            <a:r>
              <a:rPr lang="en-US" sz="1400"/>
              <a:t>https://</a:t>
            </a:r>
            <a:r>
              <a:rPr lang="en-US" sz="1400" err="1"/>
              <a:t>venturebeat.com</a:t>
            </a:r>
            <a:r>
              <a:rPr lang="en-US" sz="1400"/>
              <a:t>/ai/mayo-clinic-secret-weapon-against-ai-hallucinations-reverse-rag-in-action</a:t>
            </a:r>
          </a:p>
        </p:txBody>
      </p:sp>
      <p:pic>
        <p:nvPicPr>
          <p:cNvPr id="8" name="Picture 7">
            <a:extLst>
              <a:ext uri="{FF2B5EF4-FFF2-40B4-BE49-F238E27FC236}">
                <a16:creationId xmlns:a16="http://schemas.microsoft.com/office/drawing/2014/main" id="{9713153C-B889-8DA1-A38E-B8772A44D0DB}"/>
              </a:ext>
            </a:extLst>
          </p:cNvPr>
          <p:cNvPicPr>
            <a:picLocks noChangeAspect="1"/>
          </p:cNvPicPr>
          <p:nvPr/>
        </p:nvPicPr>
        <p:blipFill>
          <a:blip r:embed="rId4"/>
          <a:srcRect t="32524" b="48833"/>
          <a:stretch/>
        </p:blipFill>
        <p:spPr>
          <a:xfrm>
            <a:off x="-198740" y="2457353"/>
            <a:ext cx="12589480" cy="747486"/>
          </a:xfrm>
          <a:prstGeom prst="rect">
            <a:avLst/>
          </a:prstGeom>
        </p:spPr>
      </p:pic>
      <p:pic>
        <p:nvPicPr>
          <p:cNvPr id="9" name="Picture 8">
            <a:extLst>
              <a:ext uri="{FF2B5EF4-FFF2-40B4-BE49-F238E27FC236}">
                <a16:creationId xmlns:a16="http://schemas.microsoft.com/office/drawing/2014/main" id="{22E40801-2BC5-762D-DE7E-119592805385}"/>
              </a:ext>
            </a:extLst>
          </p:cNvPr>
          <p:cNvPicPr>
            <a:picLocks noChangeAspect="1"/>
          </p:cNvPicPr>
          <p:nvPr/>
        </p:nvPicPr>
        <p:blipFill>
          <a:blip r:embed="rId4"/>
          <a:srcRect t="52458"/>
          <a:stretch/>
        </p:blipFill>
        <p:spPr>
          <a:xfrm>
            <a:off x="-198740" y="3206574"/>
            <a:ext cx="12589480" cy="1906140"/>
          </a:xfrm>
          <a:prstGeom prst="rect">
            <a:avLst/>
          </a:prstGeom>
        </p:spPr>
      </p:pic>
    </p:spTree>
    <p:extLst>
      <p:ext uri="{BB962C8B-B14F-4D97-AF65-F5344CB8AC3E}">
        <p14:creationId xmlns:p14="http://schemas.microsoft.com/office/powerpoint/2010/main" val="138427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6E2E5-DE9F-9ECB-A3B3-8FF98C54C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0F4AF-CA80-B71C-A028-04C8BA439E1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5B07D89-2590-FE8F-6D2A-0FEC07CE9BB3}"/>
              </a:ext>
            </a:extLst>
          </p:cNvPr>
          <p:cNvSpPr>
            <a:spLocks noGrp="1"/>
          </p:cNvSpPr>
          <p:nvPr>
            <p:ph idx="1"/>
          </p:nvPr>
        </p:nvSpPr>
        <p:spPr/>
        <p:txBody>
          <a:bodyPr>
            <a:normAutofit/>
          </a:bodyPr>
          <a:lstStyle/>
          <a:p>
            <a:r>
              <a:rPr lang="en-US" sz="3600" dirty="0">
                <a:solidFill>
                  <a:schemeClr val="bg2">
                    <a:lumMod val="75000"/>
                  </a:schemeClr>
                </a:solidFill>
              </a:rPr>
              <a:t>AI: The </a:t>
            </a:r>
            <a:r>
              <a:rPr lang="en-US" sz="3600" b="1" dirty="0">
                <a:solidFill>
                  <a:schemeClr val="bg2">
                    <a:lumMod val="75000"/>
                  </a:schemeClr>
                </a:solidFill>
              </a:rPr>
              <a:t>Hype</a:t>
            </a:r>
            <a:r>
              <a:rPr lang="en-US" sz="3600" dirty="0">
                <a:solidFill>
                  <a:schemeClr val="bg2">
                    <a:lumMod val="75000"/>
                  </a:schemeClr>
                </a:solidFill>
              </a:rPr>
              <a:t> &amp; the </a:t>
            </a:r>
            <a:r>
              <a:rPr lang="en-US" sz="3600" b="1" dirty="0">
                <a:solidFill>
                  <a:schemeClr val="bg2">
                    <a:lumMod val="75000"/>
                  </a:schemeClr>
                </a:solidFill>
              </a:rPr>
              <a:t>Peril</a:t>
            </a:r>
          </a:p>
          <a:p>
            <a:r>
              <a:rPr lang="en-US" sz="3600" dirty="0"/>
              <a:t>AI: The </a:t>
            </a:r>
            <a:r>
              <a:rPr lang="en-US" sz="3600" b="1" dirty="0"/>
              <a:t>Hope</a:t>
            </a:r>
            <a:r>
              <a:rPr lang="en-US" sz="3600" dirty="0"/>
              <a:t> &amp; the </a:t>
            </a:r>
            <a:r>
              <a:rPr lang="en-US" sz="3600" b="1" dirty="0"/>
              <a:t>Promise</a:t>
            </a:r>
          </a:p>
        </p:txBody>
      </p:sp>
    </p:spTree>
    <p:extLst>
      <p:ext uri="{BB962C8B-B14F-4D97-AF65-F5344CB8AC3E}">
        <p14:creationId xmlns:p14="http://schemas.microsoft.com/office/powerpoint/2010/main" val="90098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D994-FB17-713B-7FBA-8ED4BDD84942}"/>
              </a:ext>
            </a:extLst>
          </p:cNvPr>
          <p:cNvSpPr>
            <a:spLocks noGrp="1"/>
          </p:cNvSpPr>
          <p:nvPr>
            <p:ph type="title"/>
          </p:nvPr>
        </p:nvSpPr>
        <p:spPr/>
        <p:txBody>
          <a:bodyPr/>
          <a:lstStyle/>
          <a:p>
            <a:r>
              <a:rPr lang="en-US"/>
              <a:t>Augmented Intelligence</a:t>
            </a:r>
          </a:p>
        </p:txBody>
      </p:sp>
      <p:sp>
        <p:nvSpPr>
          <p:cNvPr id="3" name="Content Placeholder 2">
            <a:extLst>
              <a:ext uri="{FF2B5EF4-FFF2-40B4-BE49-F238E27FC236}">
                <a16:creationId xmlns:a16="http://schemas.microsoft.com/office/drawing/2014/main" id="{69A3AFE5-1C5E-81C4-AEAD-A07BD94A4F19}"/>
              </a:ext>
            </a:extLst>
          </p:cNvPr>
          <p:cNvSpPr>
            <a:spLocks noGrp="1"/>
          </p:cNvSpPr>
          <p:nvPr>
            <p:ph idx="1"/>
          </p:nvPr>
        </p:nvSpPr>
        <p:spPr/>
        <p:txBody>
          <a:bodyPr/>
          <a:lstStyle/>
          <a:p>
            <a:r>
              <a:rPr lang="en-US"/>
              <a:t>Friedman’s Fundamental Theorem of Informatics:</a:t>
            </a:r>
          </a:p>
          <a:p>
            <a:pPr lvl="1"/>
            <a:r>
              <a:rPr lang="en-US"/>
              <a:t>(🧠 + 🖥️) &gt; 🧠</a:t>
            </a:r>
          </a:p>
        </p:txBody>
      </p:sp>
      <p:sp>
        <p:nvSpPr>
          <p:cNvPr id="4" name="TextBox 3">
            <a:extLst>
              <a:ext uri="{FF2B5EF4-FFF2-40B4-BE49-F238E27FC236}">
                <a16:creationId xmlns:a16="http://schemas.microsoft.com/office/drawing/2014/main" id="{9F449FB6-05A1-65EE-D6B9-11738662AC28}"/>
              </a:ext>
            </a:extLst>
          </p:cNvPr>
          <p:cNvSpPr txBox="1"/>
          <p:nvPr/>
        </p:nvSpPr>
        <p:spPr>
          <a:xfrm>
            <a:off x="6388135" y="6589064"/>
            <a:ext cx="6014788" cy="338554"/>
          </a:xfrm>
          <a:prstGeom prst="rect">
            <a:avLst/>
          </a:prstGeom>
          <a:noFill/>
        </p:spPr>
        <p:txBody>
          <a:bodyPr wrap="none" rtlCol="0">
            <a:spAutoFit/>
          </a:bodyPr>
          <a:lstStyle/>
          <a:p>
            <a:r>
              <a:rPr lang="en-US" sz="1600" dirty="0"/>
              <a:t>Friedman CP. J Am Med Inform Assoc. 2009 Mar-Apr;16(2):169-70. </a:t>
            </a:r>
          </a:p>
        </p:txBody>
      </p:sp>
      <p:pic>
        <p:nvPicPr>
          <p:cNvPr id="1026" name="Picture 2" descr="Developing AI for medical devices | Team Consulting">
            <a:extLst>
              <a:ext uri="{FF2B5EF4-FFF2-40B4-BE49-F238E27FC236}">
                <a16:creationId xmlns:a16="http://schemas.microsoft.com/office/drawing/2014/main" id="{B25083BB-5E08-128A-0689-63BC89DD7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528" y="2914533"/>
            <a:ext cx="6028944" cy="35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4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A9610-8416-6C8E-AA9B-F9B2F6C02834}"/>
              </a:ext>
            </a:extLst>
          </p:cNvPr>
          <p:cNvSpPr>
            <a:spLocks noGrp="1"/>
          </p:cNvSpPr>
          <p:nvPr>
            <p:ph type="title"/>
          </p:nvPr>
        </p:nvSpPr>
        <p:spPr/>
        <p:txBody>
          <a:bodyPr/>
          <a:lstStyle/>
          <a:p>
            <a:r>
              <a:rPr lang="en-US"/>
              <a:t>Solve Real Problems</a:t>
            </a:r>
          </a:p>
        </p:txBody>
      </p:sp>
      <p:pic>
        <p:nvPicPr>
          <p:cNvPr id="4" name="Content Placeholder 3">
            <a:extLst>
              <a:ext uri="{FF2B5EF4-FFF2-40B4-BE49-F238E27FC236}">
                <a16:creationId xmlns:a16="http://schemas.microsoft.com/office/drawing/2014/main" id="{47FC9DF5-8B31-B4B6-D347-C50B5DD46688}"/>
              </a:ext>
            </a:extLst>
          </p:cNvPr>
          <p:cNvPicPr>
            <a:picLocks noGrp="1" noChangeAspect="1"/>
          </p:cNvPicPr>
          <p:nvPr>
            <p:ph idx="1"/>
          </p:nvPr>
        </p:nvPicPr>
        <p:blipFill>
          <a:blip r:embed="rId2"/>
          <a:stretch>
            <a:fillRect/>
          </a:stretch>
        </p:blipFill>
        <p:spPr>
          <a:xfrm>
            <a:off x="581025" y="2134432"/>
            <a:ext cx="10515600" cy="2589135"/>
          </a:xfrm>
          <a:prstGeom prst="rect">
            <a:avLst/>
          </a:prstGeom>
        </p:spPr>
      </p:pic>
      <p:sp>
        <p:nvSpPr>
          <p:cNvPr id="5" name="TextBox 4">
            <a:extLst>
              <a:ext uri="{FF2B5EF4-FFF2-40B4-BE49-F238E27FC236}">
                <a16:creationId xmlns:a16="http://schemas.microsoft.com/office/drawing/2014/main" id="{424A9B25-7673-E4BF-940B-3D0AAB83CE93}"/>
              </a:ext>
            </a:extLst>
          </p:cNvPr>
          <p:cNvSpPr txBox="1"/>
          <p:nvPr/>
        </p:nvSpPr>
        <p:spPr>
          <a:xfrm>
            <a:off x="6581297" y="6488668"/>
            <a:ext cx="5610703" cy="369332"/>
          </a:xfrm>
          <a:prstGeom prst="rect">
            <a:avLst/>
          </a:prstGeom>
          <a:noFill/>
        </p:spPr>
        <p:txBody>
          <a:bodyPr wrap="none" rtlCol="0">
            <a:spAutoFit/>
          </a:bodyPr>
          <a:lstStyle/>
          <a:p>
            <a:r>
              <a:rPr lang="en-US"/>
              <a:t>Source: https://</a:t>
            </a:r>
            <a:r>
              <a:rPr lang="en-US" err="1"/>
              <a:t>www.paulgraham.com</a:t>
            </a:r>
            <a:r>
              <a:rPr lang="en-US"/>
              <a:t>/</a:t>
            </a:r>
            <a:r>
              <a:rPr lang="en-US" err="1"/>
              <a:t>newthings.html</a:t>
            </a:r>
            <a:endParaRPr lang="en-US"/>
          </a:p>
        </p:txBody>
      </p:sp>
      <p:sp>
        <p:nvSpPr>
          <p:cNvPr id="6" name="TextBox 5">
            <a:extLst>
              <a:ext uri="{FF2B5EF4-FFF2-40B4-BE49-F238E27FC236}">
                <a16:creationId xmlns:a16="http://schemas.microsoft.com/office/drawing/2014/main" id="{7A09CD54-7C30-0DAF-20BB-B0A162C5D254}"/>
              </a:ext>
            </a:extLst>
          </p:cNvPr>
          <p:cNvSpPr txBox="1"/>
          <p:nvPr/>
        </p:nvSpPr>
        <p:spPr>
          <a:xfrm>
            <a:off x="6900658" y="4538901"/>
            <a:ext cx="4453142" cy="369332"/>
          </a:xfrm>
          <a:prstGeom prst="rect">
            <a:avLst/>
          </a:prstGeom>
          <a:noFill/>
        </p:spPr>
        <p:txBody>
          <a:bodyPr wrap="none" rtlCol="0">
            <a:spAutoFit/>
          </a:bodyPr>
          <a:lstStyle/>
          <a:p>
            <a:r>
              <a:rPr lang="en-US"/>
              <a:t>- Paul Graham, Co-founder of </a:t>
            </a:r>
            <a:r>
              <a:rPr lang="en-US" err="1"/>
              <a:t>YCombinator</a:t>
            </a:r>
            <a:endParaRPr lang="en-US"/>
          </a:p>
        </p:txBody>
      </p:sp>
    </p:spTree>
    <p:extLst>
      <p:ext uri="{BB962C8B-B14F-4D97-AF65-F5344CB8AC3E}">
        <p14:creationId xmlns:p14="http://schemas.microsoft.com/office/powerpoint/2010/main" val="330153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9E10-F105-2428-4182-5AAFC950A11F}"/>
              </a:ext>
            </a:extLst>
          </p:cNvPr>
          <p:cNvSpPr>
            <a:spLocks noGrp="1"/>
          </p:cNvSpPr>
          <p:nvPr>
            <p:ph type="title"/>
          </p:nvPr>
        </p:nvSpPr>
        <p:spPr>
          <a:xfrm>
            <a:off x="838200" y="7925"/>
            <a:ext cx="10515600" cy="1325563"/>
          </a:xfrm>
        </p:spPr>
        <p:txBody>
          <a:bodyPr/>
          <a:lstStyle/>
          <a:p>
            <a:r>
              <a:rPr lang="en-US" dirty="0"/>
              <a:t>Problems</a:t>
            </a:r>
            <a:r>
              <a:rPr lang="en-US"/>
              <a:t> Clinicians Face</a:t>
            </a:r>
            <a:endParaRPr lang="en-US" dirty="0"/>
          </a:p>
        </p:txBody>
      </p:sp>
      <p:sp>
        <p:nvSpPr>
          <p:cNvPr id="4" name="TextBox 3">
            <a:extLst>
              <a:ext uri="{FF2B5EF4-FFF2-40B4-BE49-F238E27FC236}">
                <a16:creationId xmlns:a16="http://schemas.microsoft.com/office/drawing/2014/main" id="{E81F73A5-F706-BD15-CBA3-DA2AD5823988}"/>
              </a:ext>
            </a:extLst>
          </p:cNvPr>
          <p:cNvSpPr txBox="1"/>
          <p:nvPr/>
        </p:nvSpPr>
        <p:spPr>
          <a:xfrm>
            <a:off x="6702484" y="6378682"/>
            <a:ext cx="5489516" cy="461665"/>
          </a:xfrm>
          <a:prstGeom prst="rect">
            <a:avLst/>
          </a:prstGeom>
          <a:noFill/>
        </p:spPr>
        <p:txBody>
          <a:bodyPr wrap="none" rtlCol="0">
            <a:spAutoFit/>
          </a:bodyPr>
          <a:lstStyle/>
          <a:p>
            <a:r>
              <a:rPr lang="en-US" sz="1200" b="0" i="0">
                <a:solidFill>
                  <a:srgbClr val="212121"/>
                </a:solidFill>
                <a:effectLst/>
                <a:latin typeface="-apple-system"/>
              </a:rPr>
              <a:t>Rao SK, et al. </a:t>
            </a:r>
            <a:r>
              <a:rPr lang="en-US" sz="1200" b="0" i="0" err="1">
                <a:solidFill>
                  <a:srgbClr val="212121"/>
                </a:solidFill>
                <a:effectLst/>
                <a:latin typeface="-apple-system"/>
              </a:rPr>
              <a:t>Acad</a:t>
            </a:r>
            <a:r>
              <a:rPr lang="en-US" sz="1200" b="0" i="0">
                <a:solidFill>
                  <a:srgbClr val="212121"/>
                </a:solidFill>
                <a:effectLst/>
                <a:latin typeface="-apple-system"/>
              </a:rPr>
              <a:t> Med. 2017 Feb;92(2):237-243. PMID: 28121687.</a:t>
            </a:r>
            <a:br>
              <a:rPr lang="en-US" sz="1200"/>
            </a:br>
            <a:r>
              <a:rPr lang="en-US" sz="1200"/>
              <a:t>https://</a:t>
            </a:r>
            <a:r>
              <a:rPr lang="en-US" sz="1200" err="1"/>
              <a:t>www.aafp.org</a:t>
            </a:r>
            <a:r>
              <a:rPr lang="en-US" sz="1200"/>
              <a:t>/pubs/fpm/issues/2023/0700/relieving-admin-</a:t>
            </a:r>
            <a:r>
              <a:rPr lang="en-US" sz="1200" err="1"/>
              <a:t>burden.html</a:t>
            </a:r>
            <a:endParaRPr lang="en-US" sz="1200"/>
          </a:p>
        </p:txBody>
      </p:sp>
      <p:pic>
        <p:nvPicPr>
          <p:cNvPr id="7" name="Picture 6">
            <a:extLst>
              <a:ext uri="{FF2B5EF4-FFF2-40B4-BE49-F238E27FC236}">
                <a16:creationId xmlns:a16="http://schemas.microsoft.com/office/drawing/2014/main" id="{1438BA44-2C64-5B0E-E3D0-25534A9E4006}"/>
              </a:ext>
            </a:extLst>
          </p:cNvPr>
          <p:cNvPicPr>
            <a:picLocks noChangeAspect="1"/>
          </p:cNvPicPr>
          <p:nvPr/>
        </p:nvPicPr>
        <p:blipFill>
          <a:blip r:embed="rId2"/>
          <a:stretch>
            <a:fillRect/>
          </a:stretch>
        </p:blipFill>
        <p:spPr>
          <a:xfrm>
            <a:off x="1729025" y="1254765"/>
            <a:ext cx="8733949" cy="5123917"/>
          </a:xfrm>
          <a:prstGeom prst="rect">
            <a:avLst/>
          </a:prstGeom>
        </p:spPr>
      </p:pic>
    </p:spTree>
    <p:extLst>
      <p:ext uri="{BB962C8B-B14F-4D97-AF65-F5344CB8AC3E}">
        <p14:creationId xmlns:p14="http://schemas.microsoft.com/office/powerpoint/2010/main" val="4258555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2AAC-CFFE-9AFA-7225-FBFCE7F89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3DE04-8DF2-5A25-5A9D-89B71085661D}"/>
              </a:ext>
            </a:extLst>
          </p:cNvPr>
          <p:cNvSpPr>
            <a:spLocks noGrp="1"/>
          </p:cNvSpPr>
          <p:nvPr>
            <p:ph type="title"/>
          </p:nvPr>
        </p:nvSpPr>
        <p:spPr>
          <a:xfrm>
            <a:off x="838200" y="7925"/>
            <a:ext cx="10515600" cy="1325563"/>
          </a:xfrm>
        </p:spPr>
        <p:txBody>
          <a:bodyPr/>
          <a:lstStyle/>
          <a:p>
            <a:r>
              <a:rPr lang="en-US" dirty="0"/>
              <a:t>Problems Clinicians Face</a:t>
            </a:r>
          </a:p>
        </p:txBody>
      </p:sp>
      <p:pic>
        <p:nvPicPr>
          <p:cNvPr id="3074" name="Picture 2" descr="A Guide to Relieving Administrative Burden: Essential Innovations for Documentation  Burden | AAFP">
            <a:extLst>
              <a:ext uri="{FF2B5EF4-FFF2-40B4-BE49-F238E27FC236}">
                <a16:creationId xmlns:a16="http://schemas.microsoft.com/office/drawing/2014/main" id="{6118403F-4188-938F-EE1F-95F8022012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96"/>
          <a:stretch/>
        </p:blipFill>
        <p:spPr bwMode="auto">
          <a:xfrm>
            <a:off x="2732942" y="961806"/>
            <a:ext cx="6726115" cy="5416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6E6E89-A3EB-0584-8716-BBC41CEE99F4}"/>
              </a:ext>
            </a:extLst>
          </p:cNvPr>
          <p:cNvSpPr txBox="1"/>
          <p:nvPr/>
        </p:nvSpPr>
        <p:spPr>
          <a:xfrm>
            <a:off x="6702484" y="6378682"/>
            <a:ext cx="5489516" cy="461665"/>
          </a:xfrm>
          <a:prstGeom prst="rect">
            <a:avLst/>
          </a:prstGeom>
          <a:noFill/>
        </p:spPr>
        <p:txBody>
          <a:bodyPr wrap="none" rtlCol="0">
            <a:spAutoFit/>
          </a:bodyPr>
          <a:lstStyle/>
          <a:p>
            <a:r>
              <a:rPr lang="en-US" sz="1200" b="0" i="0">
                <a:solidFill>
                  <a:srgbClr val="212121"/>
                </a:solidFill>
                <a:effectLst/>
                <a:latin typeface="-apple-system"/>
              </a:rPr>
              <a:t>Rao SK, et al. </a:t>
            </a:r>
            <a:r>
              <a:rPr lang="en-US" sz="1200" b="0" i="0" err="1">
                <a:solidFill>
                  <a:srgbClr val="212121"/>
                </a:solidFill>
                <a:effectLst/>
                <a:latin typeface="-apple-system"/>
              </a:rPr>
              <a:t>Acad</a:t>
            </a:r>
            <a:r>
              <a:rPr lang="en-US" sz="1200" b="0" i="0">
                <a:solidFill>
                  <a:srgbClr val="212121"/>
                </a:solidFill>
                <a:effectLst/>
                <a:latin typeface="-apple-system"/>
              </a:rPr>
              <a:t> Med. 2017 Feb;92(2):237-243. PMID: 28121687.</a:t>
            </a:r>
            <a:br>
              <a:rPr lang="en-US" sz="1200"/>
            </a:br>
            <a:r>
              <a:rPr lang="en-US" sz="1200"/>
              <a:t>https://</a:t>
            </a:r>
            <a:r>
              <a:rPr lang="en-US" sz="1200" err="1"/>
              <a:t>www.aafp.org</a:t>
            </a:r>
            <a:r>
              <a:rPr lang="en-US" sz="1200"/>
              <a:t>/pubs/fpm/issues/2023/0700/relieving-admin-</a:t>
            </a:r>
            <a:r>
              <a:rPr lang="en-US" sz="1200" err="1"/>
              <a:t>burden.html</a:t>
            </a:r>
            <a:endParaRPr lang="en-US" sz="1200"/>
          </a:p>
        </p:txBody>
      </p:sp>
    </p:spTree>
    <p:extLst>
      <p:ext uri="{BB962C8B-B14F-4D97-AF65-F5344CB8AC3E}">
        <p14:creationId xmlns:p14="http://schemas.microsoft.com/office/powerpoint/2010/main" val="8824552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8D18-DE69-82F8-F271-CBBD26E03701}"/>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B413ED20-ECF7-7327-0BF3-B99E31C996EA}"/>
              </a:ext>
            </a:extLst>
          </p:cNvPr>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382583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AA837-F6F1-6F8F-B746-752B83AAE3D7}"/>
              </a:ext>
            </a:extLst>
          </p:cNvPr>
          <p:cNvSpPr>
            <a:spLocks noGrp="1"/>
          </p:cNvSpPr>
          <p:nvPr>
            <p:ph type="title"/>
          </p:nvPr>
        </p:nvSpPr>
        <p:spPr/>
        <p:txBody>
          <a:bodyPr/>
          <a:lstStyle/>
          <a:p>
            <a:r>
              <a:rPr lang="en-US"/>
              <a:t>Clinical Lifehacks</a:t>
            </a:r>
          </a:p>
        </p:txBody>
      </p:sp>
      <p:sp>
        <p:nvSpPr>
          <p:cNvPr id="3" name="Content Placeholder 2">
            <a:extLst>
              <a:ext uri="{FF2B5EF4-FFF2-40B4-BE49-F238E27FC236}">
                <a16:creationId xmlns:a16="http://schemas.microsoft.com/office/drawing/2014/main" id="{3669ED3B-9183-DF2E-B8FC-4F40C70E22AA}"/>
              </a:ext>
            </a:extLst>
          </p:cNvPr>
          <p:cNvSpPr>
            <a:spLocks noGrp="1"/>
          </p:cNvSpPr>
          <p:nvPr>
            <p:ph idx="1"/>
          </p:nvPr>
        </p:nvSpPr>
        <p:spPr/>
        <p:txBody>
          <a:bodyPr/>
          <a:lstStyle/>
          <a:p>
            <a:r>
              <a:rPr lang="en-US"/>
              <a:t>Documentation 📚: Ambient Dictation</a:t>
            </a:r>
          </a:p>
          <a:p>
            <a:r>
              <a:rPr lang="en-US">
                <a:solidFill>
                  <a:schemeClr val="bg1">
                    <a:lumMod val="65000"/>
                  </a:schemeClr>
                </a:solidFill>
              </a:rPr>
              <a:t>Inbox Management 📩: Auto-Generated Patient Responses</a:t>
            </a:r>
          </a:p>
          <a:p>
            <a:r>
              <a:rPr lang="en-US">
                <a:solidFill>
                  <a:schemeClr val="bg1">
                    <a:lumMod val="65000"/>
                  </a:schemeClr>
                </a:solidFill>
              </a:rPr>
              <a:t>Point-of-care Looking up stuff: UpToDate → </a:t>
            </a:r>
            <a:r>
              <a:rPr lang="en-US" err="1">
                <a:solidFill>
                  <a:schemeClr val="bg1">
                    <a:lumMod val="65000"/>
                  </a:schemeClr>
                </a:solidFill>
              </a:rPr>
              <a:t>OpenEvidence</a:t>
            </a:r>
            <a:endParaRPr lang="en-US">
              <a:solidFill>
                <a:schemeClr val="bg1">
                  <a:lumMod val="65000"/>
                </a:schemeClr>
              </a:solidFill>
            </a:endParaRPr>
          </a:p>
          <a:p>
            <a:r>
              <a:rPr lang="en-US">
                <a:solidFill>
                  <a:schemeClr val="bg1">
                    <a:lumMod val="65000"/>
                  </a:schemeClr>
                </a:solidFill>
              </a:rPr>
              <a:t>Assist Diagnostic Screening/Evaluation, e.g. STEMI, HCM, etc.</a:t>
            </a:r>
          </a:p>
          <a:p>
            <a:endParaRPr lang="en-US"/>
          </a:p>
        </p:txBody>
      </p:sp>
    </p:spTree>
    <p:extLst>
      <p:ext uri="{BB962C8B-B14F-4D97-AF65-F5344CB8AC3E}">
        <p14:creationId xmlns:p14="http://schemas.microsoft.com/office/powerpoint/2010/main" val="3511477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1C33-7234-1645-2256-2BCBD8B348F0}"/>
              </a:ext>
            </a:extLst>
          </p:cNvPr>
          <p:cNvSpPr>
            <a:spLocks noGrp="1"/>
          </p:cNvSpPr>
          <p:nvPr>
            <p:ph type="title"/>
          </p:nvPr>
        </p:nvSpPr>
        <p:spPr/>
        <p:txBody>
          <a:bodyPr/>
          <a:lstStyle/>
          <a:p>
            <a:r>
              <a:rPr lang="en-US"/>
              <a:t>Ambient Dictation</a:t>
            </a:r>
          </a:p>
        </p:txBody>
      </p:sp>
      <p:sp>
        <p:nvSpPr>
          <p:cNvPr id="3" name="Content Placeholder 2">
            <a:extLst>
              <a:ext uri="{FF2B5EF4-FFF2-40B4-BE49-F238E27FC236}">
                <a16:creationId xmlns:a16="http://schemas.microsoft.com/office/drawing/2014/main" id="{6E65FC0F-B800-A216-6AF7-97E4DBD6CCF3}"/>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BF046B52-0977-FC97-C709-8F9654D39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780" y="1368309"/>
            <a:ext cx="8842439" cy="5265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932200-D51B-BC0A-EAA4-6ABF6B8B1BAA}"/>
              </a:ext>
            </a:extLst>
          </p:cNvPr>
          <p:cNvSpPr txBox="1"/>
          <p:nvPr/>
        </p:nvSpPr>
        <p:spPr>
          <a:xfrm>
            <a:off x="1901952" y="6615326"/>
            <a:ext cx="10470495" cy="307777"/>
          </a:xfrm>
          <a:prstGeom prst="rect">
            <a:avLst/>
          </a:prstGeom>
          <a:noFill/>
        </p:spPr>
        <p:txBody>
          <a:bodyPr wrap="none" rtlCol="0">
            <a:spAutoFit/>
          </a:bodyPr>
          <a:lstStyle/>
          <a:p>
            <a:r>
              <a:rPr lang="en-US" sz="1400"/>
              <a:t>Source: https://</a:t>
            </a:r>
            <a:r>
              <a:rPr lang="en-US" sz="1400" err="1"/>
              <a:t>hospitalogy.com</a:t>
            </a:r>
            <a:r>
              <a:rPr lang="en-US" sz="1400"/>
              <a:t>/articles/2023-04-20/ai-has-entered-the-chat-ambient-documentation-clinical-workflow-healthcare</a:t>
            </a:r>
          </a:p>
        </p:txBody>
      </p:sp>
    </p:spTree>
    <p:extLst>
      <p:ext uri="{BB962C8B-B14F-4D97-AF65-F5344CB8AC3E}">
        <p14:creationId xmlns:p14="http://schemas.microsoft.com/office/powerpoint/2010/main" val="550510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A9C9C-F839-027B-30C2-E6D6A392E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98B17-6131-41E9-3457-E4443B60F792}"/>
              </a:ext>
            </a:extLst>
          </p:cNvPr>
          <p:cNvSpPr>
            <a:spLocks noGrp="1"/>
          </p:cNvSpPr>
          <p:nvPr>
            <p:ph type="title"/>
          </p:nvPr>
        </p:nvSpPr>
        <p:spPr/>
        <p:txBody>
          <a:bodyPr/>
          <a:lstStyle/>
          <a:p>
            <a:r>
              <a:rPr lang="en-US"/>
              <a:t>Ambient Dictation: 👂 → 📝</a:t>
            </a:r>
          </a:p>
        </p:txBody>
      </p:sp>
      <p:sp>
        <p:nvSpPr>
          <p:cNvPr id="3" name="Content Placeholder 2">
            <a:extLst>
              <a:ext uri="{FF2B5EF4-FFF2-40B4-BE49-F238E27FC236}">
                <a16:creationId xmlns:a16="http://schemas.microsoft.com/office/drawing/2014/main" id="{9D125EB0-1225-9CB4-E9D0-C1E9756486B6}"/>
              </a:ext>
            </a:extLst>
          </p:cNvPr>
          <p:cNvSpPr>
            <a:spLocks noGrp="1"/>
          </p:cNvSpPr>
          <p:nvPr>
            <p:ph idx="1"/>
          </p:nvPr>
        </p:nvSpPr>
        <p:spPr/>
        <p:txBody>
          <a:bodyPr/>
          <a:lstStyle/>
          <a:p>
            <a:r>
              <a:rPr lang="en-US"/>
              <a:t>Example: Ambient dictation in the clinic to counter burnout</a:t>
            </a:r>
          </a:p>
          <a:p>
            <a:pPr lvl="1"/>
            <a:r>
              <a:rPr lang="en-US"/>
              <a:t>faster documentation, ↓ documentation burden, ↑ satisfaction</a:t>
            </a:r>
          </a:p>
          <a:p>
            <a:pPr lvl="1"/>
            <a:endParaRPr lang="en-US"/>
          </a:p>
        </p:txBody>
      </p:sp>
      <p:pic>
        <p:nvPicPr>
          <p:cNvPr id="3074" name="Picture 2" descr="Stacked horizontal bar graph depicting percentages of responses to the Likert items on the post-intervention survey.">
            <a:extLst>
              <a:ext uri="{FF2B5EF4-FFF2-40B4-BE49-F238E27FC236}">
                <a16:creationId xmlns:a16="http://schemas.microsoft.com/office/drawing/2014/main" id="{DAA6F1C0-C669-501E-7FE6-0911AE09A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453244"/>
            <a:ext cx="7943850" cy="33285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fographic displaying the Abridge workflow during the study period. First, clinicians select a patient from the schedule from within the Abridge app. Second, the encounter is recorded using the Abridge app. A draft note will be created with an associated transcript and audio. Third, the clinician reviews and edits the draft note from within the Abridgewebsite. The Linked Evidence feature allows the clinician to map any part of the note summary to the source audio transcript. The note is then sent to the EHR by clicking “Send Note.” Finally, the clinician pulls sections of the draft note into the EHR using dot phrases. For example, the dot phrase .hpisec will pull the HPI section into the EHR note.">
            <a:extLst>
              <a:ext uri="{FF2B5EF4-FFF2-40B4-BE49-F238E27FC236}">
                <a16:creationId xmlns:a16="http://schemas.microsoft.com/office/drawing/2014/main" id="{875292BC-197A-891C-6979-FF4E34F31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49" y="1269359"/>
            <a:ext cx="9625012" cy="54638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1CC03E-69AD-F26F-5FFA-682ACD9047CF}"/>
              </a:ext>
            </a:extLst>
          </p:cNvPr>
          <p:cNvSpPr txBox="1"/>
          <p:nvPr/>
        </p:nvSpPr>
        <p:spPr>
          <a:xfrm>
            <a:off x="9206340" y="6604606"/>
            <a:ext cx="3161443" cy="338554"/>
          </a:xfrm>
          <a:prstGeom prst="rect">
            <a:avLst/>
          </a:prstGeom>
          <a:noFill/>
        </p:spPr>
        <p:txBody>
          <a:bodyPr wrap="none" rtlCol="0">
            <a:spAutoFit/>
          </a:bodyPr>
          <a:lstStyle/>
          <a:p>
            <a:r>
              <a:rPr lang="en-US" sz="1600"/>
              <a:t>Albrecht et al., </a:t>
            </a:r>
            <a:r>
              <a:rPr lang="en-US" sz="1600" i="1"/>
              <a:t>JAMIA Open</a:t>
            </a:r>
            <a:r>
              <a:rPr lang="en-US" sz="1600"/>
              <a:t> (2025)</a:t>
            </a:r>
          </a:p>
        </p:txBody>
      </p:sp>
    </p:spTree>
    <p:extLst>
      <p:ext uri="{BB962C8B-B14F-4D97-AF65-F5344CB8AC3E}">
        <p14:creationId xmlns:p14="http://schemas.microsoft.com/office/powerpoint/2010/main" val="4782579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D5AE2-EE96-5A88-B9EA-55835C46F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CA4A6-E213-D6D4-6ECF-10CF836811ED}"/>
              </a:ext>
            </a:extLst>
          </p:cNvPr>
          <p:cNvSpPr>
            <a:spLocks noGrp="1"/>
          </p:cNvSpPr>
          <p:nvPr>
            <p:ph type="title"/>
          </p:nvPr>
        </p:nvSpPr>
        <p:spPr/>
        <p:txBody>
          <a:bodyPr/>
          <a:lstStyle/>
          <a:p>
            <a:r>
              <a:rPr lang="en-US"/>
              <a:t>Ambient Dictation: 😩 → 🙂</a:t>
            </a:r>
          </a:p>
        </p:txBody>
      </p:sp>
      <p:sp>
        <p:nvSpPr>
          <p:cNvPr id="3" name="Content Placeholder 2">
            <a:extLst>
              <a:ext uri="{FF2B5EF4-FFF2-40B4-BE49-F238E27FC236}">
                <a16:creationId xmlns:a16="http://schemas.microsoft.com/office/drawing/2014/main" id="{B6C58529-0ED3-21CE-76CF-5C5D9B7733EA}"/>
              </a:ext>
            </a:extLst>
          </p:cNvPr>
          <p:cNvSpPr>
            <a:spLocks noGrp="1"/>
          </p:cNvSpPr>
          <p:nvPr>
            <p:ph idx="1"/>
          </p:nvPr>
        </p:nvSpPr>
        <p:spPr/>
        <p:txBody>
          <a:bodyPr/>
          <a:lstStyle/>
          <a:p>
            <a:r>
              <a:rPr lang="en-US"/>
              <a:t>Example: Ambient dictation in the clinic to counter burnout</a:t>
            </a:r>
          </a:p>
          <a:p>
            <a:pPr lvl="1"/>
            <a:r>
              <a:rPr lang="en-US"/>
              <a:t>faster documentation, ↓ documentation burden, ↑ satisfaction</a:t>
            </a:r>
          </a:p>
          <a:p>
            <a:pPr lvl="1"/>
            <a:endParaRPr lang="en-US"/>
          </a:p>
        </p:txBody>
      </p:sp>
      <p:pic>
        <p:nvPicPr>
          <p:cNvPr id="3074" name="Picture 2" descr="Stacked horizontal bar graph depicting percentages of responses to the Likert items on the post-intervention survey.">
            <a:extLst>
              <a:ext uri="{FF2B5EF4-FFF2-40B4-BE49-F238E27FC236}">
                <a16:creationId xmlns:a16="http://schemas.microsoft.com/office/drawing/2014/main" id="{4CFDA98F-2945-88CD-43F9-9018119FA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587" y="2796019"/>
            <a:ext cx="8822826" cy="3696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fographic displaying the Abridge workflow during the study period. First, clinicians select a patient from the schedule from within the Abridge app. Second, the encounter is recorded using the Abridge app. A draft note will be created with an associated transcript and audio. Third, the clinician reviews and edits the draft note from within the Abridgewebsite. The Linked Evidence feature allows the clinician to map any part of the note summary to the source audio transcript. The note is then sent to the EHR by clicking “Send Note.” Finally, the clinician pulls sections of the draft note into the EHR using dot phrases. For example, the dot phrase .hpisec will pull the HPI section into the EHR note.">
            <a:extLst>
              <a:ext uri="{FF2B5EF4-FFF2-40B4-BE49-F238E27FC236}">
                <a16:creationId xmlns:a16="http://schemas.microsoft.com/office/drawing/2014/main" id="{ACAAC69C-4C6C-1641-8FFE-EAA873B50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9300" y="5155505"/>
            <a:ext cx="2552700" cy="1449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8D9EA3-8874-ACFC-1625-53E3DD2BA3F6}"/>
              </a:ext>
            </a:extLst>
          </p:cNvPr>
          <p:cNvSpPr txBox="1"/>
          <p:nvPr/>
        </p:nvSpPr>
        <p:spPr>
          <a:xfrm>
            <a:off x="9206340" y="6604606"/>
            <a:ext cx="3161443" cy="338554"/>
          </a:xfrm>
          <a:prstGeom prst="rect">
            <a:avLst/>
          </a:prstGeom>
          <a:noFill/>
        </p:spPr>
        <p:txBody>
          <a:bodyPr wrap="none" rtlCol="0">
            <a:spAutoFit/>
          </a:bodyPr>
          <a:lstStyle/>
          <a:p>
            <a:r>
              <a:rPr lang="en-US" sz="1600"/>
              <a:t>Albrecht et al., </a:t>
            </a:r>
            <a:r>
              <a:rPr lang="en-US" sz="1600" i="1"/>
              <a:t>JAMIA Open</a:t>
            </a:r>
            <a:r>
              <a:rPr lang="en-US" sz="1600"/>
              <a:t> (2025)</a:t>
            </a:r>
          </a:p>
        </p:txBody>
      </p:sp>
    </p:spTree>
    <p:extLst>
      <p:ext uri="{BB962C8B-B14F-4D97-AF65-F5344CB8AC3E}">
        <p14:creationId xmlns:p14="http://schemas.microsoft.com/office/powerpoint/2010/main" val="4149379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E379-BF41-EC65-082D-B8564939C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DEC6E-B8CE-7954-A3F9-35878F2CD4F6}"/>
              </a:ext>
            </a:extLst>
          </p:cNvPr>
          <p:cNvSpPr>
            <a:spLocks noGrp="1"/>
          </p:cNvSpPr>
          <p:nvPr>
            <p:ph type="title"/>
          </p:nvPr>
        </p:nvSpPr>
        <p:spPr/>
        <p:txBody>
          <a:bodyPr/>
          <a:lstStyle/>
          <a:p>
            <a:r>
              <a:rPr lang="en-US"/>
              <a:t>Ambient Dictation: 😩 → 🙂</a:t>
            </a:r>
          </a:p>
        </p:txBody>
      </p:sp>
      <p:grpSp>
        <p:nvGrpSpPr>
          <p:cNvPr id="10" name="Group 9">
            <a:extLst>
              <a:ext uri="{FF2B5EF4-FFF2-40B4-BE49-F238E27FC236}">
                <a16:creationId xmlns:a16="http://schemas.microsoft.com/office/drawing/2014/main" id="{92052A9E-7498-8198-47EE-20E2BC77D5BF}"/>
              </a:ext>
            </a:extLst>
          </p:cNvPr>
          <p:cNvGrpSpPr/>
          <p:nvPr/>
        </p:nvGrpSpPr>
        <p:grpSpPr>
          <a:xfrm>
            <a:off x="-328613" y="1385888"/>
            <a:ext cx="12520613" cy="5218718"/>
            <a:chOff x="2288895" y="1690688"/>
            <a:chExt cx="10829080" cy="3742216"/>
          </a:xfrm>
        </p:grpSpPr>
        <p:pic>
          <p:nvPicPr>
            <p:cNvPr id="7" name="Picture 2" descr="Stacked horizontal bar graph depicting percentages of responses to the Likert items on the post-intervention survey.">
              <a:extLst>
                <a:ext uri="{FF2B5EF4-FFF2-40B4-BE49-F238E27FC236}">
                  <a16:creationId xmlns:a16="http://schemas.microsoft.com/office/drawing/2014/main" id="{5EB13949-2262-48D8-229B-66C5A3B118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6768" b="84574"/>
            <a:stretch/>
          </p:blipFill>
          <p:spPr bwMode="auto">
            <a:xfrm>
              <a:off x="2288895" y="1690688"/>
              <a:ext cx="10829080" cy="14591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acked horizontal bar graph depicting percentages of responses to the Likert items on the post-intervention survey.">
              <a:extLst>
                <a:ext uri="{FF2B5EF4-FFF2-40B4-BE49-F238E27FC236}">
                  <a16:creationId xmlns:a16="http://schemas.microsoft.com/office/drawing/2014/main" id="{80BDEC5E-5008-479A-28D9-48BFF9D78B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8" t="27063" r="16768" b="48203"/>
            <a:stretch/>
          </p:blipFill>
          <p:spPr bwMode="auto">
            <a:xfrm>
              <a:off x="2558004" y="3093369"/>
              <a:ext cx="10559969" cy="233953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1CD9A706-742D-C676-61F9-24A0CBCAADA8}"/>
              </a:ext>
            </a:extLst>
          </p:cNvPr>
          <p:cNvSpPr txBox="1"/>
          <p:nvPr/>
        </p:nvSpPr>
        <p:spPr>
          <a:xfrm>
            <a:off x="9206340" y="6604606"/>
            <a:ext cx="3161443" cy="338554"/>
          </a:xfrm>
          <a:prstGeom prst="rect">
            <a:avLst/>
          </a:prstGeom>
          <a:noFill/>
        </p:spPr>
        <p:txBody>
          <a:bodyPr wrap="none" rtlCol="0">
            <a:spAutoFit/>
          </a:bodyPr>
          <a:lstStyle/>
          <a:p>
            <a:r>
              <a:rPr lang="en-US" sz="1600"/>
              <a:t>Albrecht et al., </a:t>
            </a:r>
            <a:r>
              <a:rPr lang="en-US" sz="1600" i="1"/>
              <a:t>JAMIA Open</a:t>
            </a:r>
            <a:r>
              <a:rPr lang="en-US" sz="1600"/>
              <a:t> (2025)</a:t>
            </a:r>
          </a:p>
        </p:txBody>
      </p:sp>
      <p:cxnSp>
        <p:nvCxnSpPr>
          <p:cNvPr id="12" name="Straight Connector 11">
            <a:extLst>
              <a:ext uri="{FF2B5EF4-FFF2-40B4-BE49-F238E27FC236}">
                <a16:creationId xmlns:a16="http://schemas.microsoft.com/office/drawing/2014/main" id="{064C2583-4D25-FB65-5464-CECEEC570D0D}"/>
              </a:ext>
            </a:extLst>
          </p:cNvPr>
          <p:cNvCxnSpPr>
            <a:cxnSpLocks/>
          </p:cNvCxnSpPr>
          <p:nvPr/>
        </p:nvCxnSpPr>
        <p:spPr>
          <a:xfrm>
            <a:off x="2000250" y="2557463"/>
            <a:ext cx="21002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F20DECF-7585-4DA6-08E3-A668C4FD79BB}"/>
              </a:ext>
            </a:extLst>
          </p:cNvPr>
          <p:cNvCxnSpPr>
            <a:cxnSpLocks/>
          </p:cNvCxnSpPr>
          <p:nvPr/>
        </p:nvCxnSpPr>
        <p:spPr>
          <a:xfrm>
            <a:off x="1538287" y="4181476"/>
            <a:ext cx="269081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162BBF-5692-E0B3-3626-6D4B7A094429}"/>
              </a:ext>
            </a:extLst>
          </p:cNvPr>
          <p:cNvCxnSpPr>
            <a:cxnSpLocks/>
          </p:cNvCxnSpPr>
          <p:nvPr/>
        </p:nvCxnSpPr>
        <p:spPr>
          <a:xfrm>
            <a:off x="2714625" y="4524375"/>
            <a:ext cx="15144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E14AEA-B8AD-08D5-E5E5-4C31124D25A2}"/>
              </a:ext>
            </a:extLst>
          </p:cNvPr>
          <p:cNvCxnSpPr>
            <a:cxnSpLocks/>
          </p:cNvCxnSpPr>
          <p:nvPr/>
        </p:nvCxnSpPr>
        <p:spPr>
          <a:xfrm>
            <a:off x="950118" y="5838825"/>
            <a:ext cx="327898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2E616C5-32E4-8A29-20F8-A826DBD5225E}"/>
              </a:ext>
            </a:extLst>
          </p:cNvPr>
          <p:cNvCxnSpPr>
            <a:cxnSpLocks/>
          </p:cNvCxnSpPr>
          <p:nvPr/>
        </p:nvCxnSpPr>
        <p:spPr>
          <a:xfrm>
            <a:off x="3143250" y="6110288"/>
            <a:ext cx="11953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296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13484A-ABF6-8DD4-9CD7-8E76A4F71015}"/>
              </a:ext>
            </a:extLst>
          </p:cNvPr>
          <p:cNvPicPr>
            <a:picLocks noChangeAspect="1"/>
          </p:cNvPicPr>
          <p:nvPr/>
        </p:nvPicPr>
        <p:blipFill>
          <a:blip r:embed="rId2"/>
          <a:stretch>
            <a:fillRect/>
          </a:stretch>
        </p:blipFill>
        <p:spPr>
          <a:xfrm>
            <a:off x="2014728" y="1182802"/>
            <a:ext cx="7772400" cy="1487400"/>
          </a:xfrm>
          <a:prstGeom prst="rect">
            <a:avLst/>
          </a:prstGeom>
        </p:spPr>
      </p:pic>
      <p:sp>
        <p:nvSpPr>
          <p:cNvPr id="2" name="Title 1">
            <a:extLst>
              <a:ext uri="{FF2B5EF4-FFF2-40B4-BE49-F238E27FC236}">
                <a16:creationId xmlns:a16="http://schemas.microsoft.com/office/drawing/2014/main" id="{1785ACBA-A633-7A2F-19F5-DC1A2D8AB98E}"/>
              </a:ext>
            </a:extLst>
          </p:cNvPr>
          <p:cNvSpPr>
            <a:spLocks noGrp="1"/>
          </p:cNvSpPr>
          <p:nvPr>
            <p:ph type="title"/>
          </p:nvPr>
        </p:nvSpPr>
        <p:spPr/>
        <p:txBody>
          <a:bodyPr/>
          <a:lstStyle/>
          <a:p>
            <a:r>
              <a:rPr lang="en-US"/>
              <a:t>Doximity as a “free” option</a:t>
            </a:r>
          </a:p>
        </p:txBody>
      </p:sp>
      <p:pic>
        <p:nvPicPr>
          <p:cNvPr id="2050" name="Picture 2">
            <a:extLst>
              <a:ext uri="{FF2B5EF4-FFF2-40B4-BE49-F238E27FC236}">
                <a16:creationId xmlns:a16="http://schemas.microsoft.com/office/drawing/2014/main" id="{539F33EA-A618-AF09-4ACB-7289F1D83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025" y="2591402"/>
            <a:ext cx="2181693" cy="42665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A2F52FC-0869-EE7F-A262-E2F8CE047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649" y="2573539"/>
            <a:ext cx="5719445" cy="418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3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C1F5C-3AA9-2ECC-97F8-67EAB1C43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11360-349D-4B0E-AD63-B840B03C5395}"/>
              </a:ext>
            </a:extLst>
          </p:cNvPr>
          <p:cNvSpPr>
            <a:spLocks noGrp="1"/>
          </p:cNvSpPr>
          <p:nvPr>
            <p:ph type="title"/>
          </p:nvPr>
        </p:nvSpPr>
        <p:spPr/>
        <p:txBody>
          <a:bodyPr/>
          <a:lstStyle/>
          <a:p>
            <a:r>
              <a:rPr lang="en-US"/>
              <a:t>Clinical Lifehacks</a:t>
            </a:r>
          </a:p>
        </p:txBody>
      </p:sp>
      <p:sp>
        <p:nvSpPr>
          <p:cNvPr id="3" name="Content Placeholder 2">
            <a:extLst>
              <a:ext uri="{FF2B5EF4-FFF2-40B4-BE49-F238E27FC236}">
                <a16:creationId xmlns:a16="http://schemas.microsoft.com/office/drawing/2014/main" id="{0EC97714-2B20-726F-49F9-C228DCA4CBE1}"/>
              </a:ext>
            </a:extLst>
          </p:cNvPr>
          <p:cNvSpPr>
            <a:spLocks noGrp="1"/>
          </p:cNvSpPr>
          <p:nvPr>
            <p:ph idx="1"/>
          </p:nvPr>
        </p:nvSpPr>
        <p:spPr/>
        <p:txBody>
          <a:bodyPr/>
          <a:lstStyle/>
          <a:p>
            <a:r>
              <a:rPr lang="en-US">
                <a:solidFill>
                  <a:schemeClr val="bg1">
                    <a:lumMod val="65000"/>
                  </a:schemeClr>
                </a:solidFill>
              </a:rPr>
              <a:t>Documentation 📚: Ambient Dictation</a:t>
            </a:r>
          </a:p>
          <a:p>
            <a:r>
              <a:rPr lang="en-US"/>
              <a:t>Inbox Management 📩: Auto-Generated Patient Responses</a:t>
            </a:r>
          </a:p>
          <a:p>
            <a:r>
              <a:rPr lang="en-US">
                <a:solidFill>
                  <a:schemeClr val="bg1">
                    <a:lumMod val="65000"/>
                  </a:schemeClr>
                </a:solidFill>
              </a:rPr>
              <a:t>Point-of-care Looking up stuff: UpToDate → </a:t>
            </a:r>
            <a:r>
              <a:rPr lang="en-US" err="1">
                <a:solidFill>
                  <a:schemeClr val="bg1">
                    <a:lumMod val="65000"/>
                  </a:schemeClr>
                </a:solidFill>
              </a:rPr>
              <a:t>OpenEvidence</a:t>
            </a:r>
            <a:endParaRPr lang="en-US">
              <a:solidFill>
                <a:schemeClr val="bg1">
                  <a:lumMod val="65000"/>
                </a:schemeClr>
              </a:solidFill>
            </a:endParaRPr>
          </a:p>
          <a:p>
            <a:r>
              <a:rPr lang="en-US">
                <a:solidFill>
                  <a:schemeClr val="bg1">
                    <a:lumMod val="65000"/>
                  </a:schemeClr>
                </a:solidFill>
              </a:rPr>
              <a:t>Assist Diagnostic Screening/Evaluation, e.g. STEMI, HCM, etc.</a:t>
            </a:r>
          </a:p>
          <a:p>
            <a:endParaRPr lang="en-US"/>
          </a:p>
        </p:txBody>
      </p:sp>
    </p:spTree>
    <p:extLst>
      <p:ext uri="{BB962C8B-B14F-4D97-AF65-F5344CB8AC3E}">
        <p14:creationId xmlns:p14="http://schemas.microsoft.com/office/powerpoint/2010/main" val="1731252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9758-A3C4-92E7-BDEF-D83990AFF6D0}"/>
              </a:ext>
            </a:extLst>
          </p:cNvPr>
          <p:cNvSpPr>
            <a:spLocks noGrp="1"/>
          </p:cNvSpPr>
          <p:nvPr>
            <p:ph type="title"/>
          </p:nvPr>
        </p:nvSpPr>
        <p:spPr/>
        <p:txBody>
          <a:bodyPr/>
          <a:lstStyle/>
          <a:p>
            <a:r>
              <a:rPr lang="en-US" err="1"/>
              <a:t>GenAI</a:t>
            </a:r>
            <a:r>
              <a:rPr lang="en-US"/>
              <a:t>-Drafted Patient Responses</a:t>
            </a:r>
          </a:p>
        </p:txBody>
      </p:sp>
      <p:sp>
        <p:nvSpPr>
          <p:cNvPr id="3" name="Content Placeholder 2">
            <a:extLst>
              <a:ext uri="{FF2B5EF4-FFF2-40B4-BE49-F238E27FC236}">
                <a16:creationId xmlns:a16="http://schemas.microsoft.com/office/drawing/2014/main" id="{CE9FE991-03FF-E293-8566-E202E6E34165}"/>
              </a:ext>
            </a:extLst>
          </p:cNvPr>
          <p:cNvSpPr>
            <a:spLocks noGrp="1"/>
          </p:cNvSpPr>
          <p:nvPr>
            <p:ph idx="1"/>
          </p:nvPr>
        </p:nvSpPr>
        <p:spPr/>
        <p:txBody>
          <a:bodyPr>
            <a:normAutofit/>
          </a:bodyPr>
          <a:lstStyle/>
          <a:p>
            <a:r>
              <a:rPr lang="en-US" dirty="0">
                <a:solidFill>
                  <a:srgbClr val="222222"/>
                </a:solidFill>
                <a:latin typeface="-apple-system"/>
              </a:rPr>
              <a:t>GenAI responses were verbose, more empathetic (🤔 b/c of the prompt)</a:t>
            </a:r>
            <a:endParaRPr lang="en-US" dirty="0"/>
          </a:p>
          <a:p>
            <a:r>
              <a:rPr lang="en-US" dirty="0"/>
              <a:t>No/Limited time saving or efficiency gains</a:t>
            </a:r>
          </a:p>
          <a:p>
            <a:pPr lvl="1"/>
            <a:r>
              <a:rPr lang="en-US" dirty="0"/>
              <a:t>“</a:t>
            </a:r>
            <a:r>
              <a:rPr lang="en-US" b="0" i="0" dirty="0">
                <a:solidFill>
                  <a:srgbClr val="222222"/>
                </a:solidFill>
                <a:effectLst/>
                <a:latin typeface="-apple-system"/>
              </a:rPr>
              <a:t>adding to the review burden and potentially undermining efficiency”</a:t>
            </a:r>
          </a:p>
          <a:p>
            <a:pPr lvl="1"/>
            <a:r>
              <a:rPr lang="en-US" dirty="0">
                <a:solidFill>
                  <a:srgbClr val="222222"/>
                </a:solidFill>
                <a:latin typeface="-apple-system"/>
              </a:rPr>
              <a:t>“</a:t>
            </a:r>
            <a:r>
              <a:rPr lang="en-US" b="0" i="0" dirty="0">
                <a:solidFill>
                  <a:srgbClr val="222222"/>
                </a:solidFill>
                <a:effectLst/>
                <a:latin typeface="-apple-system"/>
              </a:rPr>
              <a:t>a marginal increase in required steps (</a:t>
            </a:r>
            <a:r>
              <a:rPr lang="en-US" b="0" dirty="0" err="1">
                <a:solidFill>
                  <a:srgbClr val="222222"/>
                </a:solidFill>
                <a:effectLst/>
                <a:latin typeface="-apple-system"/>
              </a:rPr>
              <a:t>InBasket</a:t>
            </a:r>
            <a:r>
              <a:rPr lang="en-US" b="0" dirty="0">
                <a:solidFill>
                  <a:srgbClr val="222222"/>
                </a:solidFill>
                <a:effectLst/>
                <a:latin typeface="-apple-system"/>
              </a:rPr>
              <a:t> actions)</a:t>
            </a:r>
            <a:r>
              <a:rPr lang="en-US" dirty="0">
                <a:solidFill>
                  <a:srgbClr val="222222"/>
                </a:solidFill>
                <a:latin typeface="-apple-system"/>
              </a:rPr>
              <a:t>”</a:t>
            </a:r>
          </a:p>
          <a:p>
            <a:pPr lvl="1"/>
            <a:r>
              <a:rPr lang="en-US" b="0" dirty="0">
                <a:solidFill>
                  <a:srgbClr val="222222"/>
                </a:solidFill>
                <a:effectLst/>
                <a:latin typeface="-apple-system"/>
              </a:rPr>
              <a:t>“</a:t>
            </a:r>
            <a:r>
              <a:rPr lang="en-US" b="0" i="0" dirty="0">
                <a:solidFill>
                  <a:srgbClr val="333333"/>
                </a:solidFill>
                <a:effectLst/>
                <a:latin typeface="Guardian TextSans Web"/>
              </a:rPr>
              <a:t>associated with significantly </a:t>
            </a:r>
            <a:r>
              <a:rPr lang="en-US" b="0" i="0" dirty="0">
                <a:solidFill>
                  <a:srgbClr val="C00000"/>
                </a:solidFill>
                <a:effectLst/>
                <a:latin typeface="Guardian TextSans Web"/>
              </a:rPr>
              <a:t>increased read time</a:t>
            </a:r>
            <a:r>
              <a:rPr lang="en-US" b="0" i="0" dirty="0">
                <a:solidFill>
                  <a:srgbClr val="333333"/>
                </a:solidFill>
                <a:effectLst/>
                <a:latin typeface="Guardian TextSans Web"/>
              </a:rPr>
              <a:t>, </a:t>
            </a:r>
            <a:r>
              <a:rPr lang="en-US" b="0" i="0" dirty="0">
                <a:solidFill>
                  <a:srgbClr val="C00000"/>
                </a:solidFill>
                <a:effectLst/>
                <a:latin typeface="Guardian TextSans Web"/>
              </a:rPr>
              <a:t>no change in reply time</a:t>
            </a:r>
            <a:r>
              <a:rPr lang="en-US" b="0" i="0" dirty="0">
                <a:solidFill>
                  <a:srgbClr val="333333"/>
                </a:solidFill>
                <a:effectLst/>
                <a:latin typeface="Guardian TextSans Web"/>
              </a:rPr>
              <a:t>, significantly </a:t>
            </a:r>
            <a:r>
              <a:rPr lang="en-US" b="0" i="0" dirty="0">
                <a:solidFill>
                  <a:srgbClr val="C00000"/>
                </a:solidFill>
                <a:effectLst/>
                <a:latin typeface="Guardian TextSans Web"/>
              </a:rPr>
              <a:t>increased reply length</a:t>
            </a:r>
            <a:r>
              <a:rPr lang="en-US" b="0" i="0" dirty="0">
                <a:solidFill>
                  <a:srgbClr val="333333"/>
                </a:solidFill>
                <a:effectLst/>
                <a:latin typeface="Guardian TextSans Web"/>
              </a:rPr>
              <a:t>”</a:t>
            </a:r>
          </a:p>
          <a:p>
            <a:pPr lvl="1"/>
            <a:r>
              <a:rPr lang="en-US" b="0" dirty="0">
                <a:solidFill>
                  <a:srgbClr val="222222"/>
                </a:solidFill>
                <a:effectLst/>
                <a:latin typeface="-apple-system"/>
              </a:rPr>
              <a:t>“</a:t>
            </a:r>
            <a:r>
              <a:rPr lang="en-US" b="0" i="0" u="sng" dirty="0">
                <a:solidFill>
                  <a:srgbClr val="C00000"/>
                </a:solidFill>
                <a:effectLst/>
                <a:latin typeface="Guardian TextSans Web"/>
              </a:rPr>
              <a:t>no change </a:t>
            </a:r>
            <a:r>
              <a:rPr lang="en-US" b="0" i="0" dirty="0">
                <a:solidFill>
                  <a:srgbClr val="333333"/>
                </a:solidFill>
                <a:effectLst/>
                <a:latin typeface="Guardian TextSans Web"/>
              </a:rPr>
              <a:t>in reply action time, write time, or read time between the </a:t>
            </a:r>
            <a:r>
              <a:rPr lang="en-US" b="0" i="0" dirty="0" err="1">
                <a:solidFill>
                  <a:srgbClr val="333333"/>
                </a:solidFill>
                <a:effectLst/>
                <a:latin typeface="Guardian TextSans Web"/>
              </a:rPr>
              <a:t>prepilot</a:t>
            </a:r>
            <a:r>
              <a:rPr lang="en-US" b="0" i="0" dirty="0">
                <a:solidFill>
                  <a:srgbClr val="333333"/>
                </a:solidFill>
                <a:effectLst/>
                <a:latin typeface="Guardian TextSans Web"/>
              </a:rPr>
              <a:t> and pilot periods.”</a:t>
            </a:r>
            <a:endParaRPr lang="en-US" b="0" dirty="0">
              <a:solidFill>
                <a:srgbClr val="222222"/>
              </a:solidFill>
              <a:effectLst/>
              <a:latin typeface="-apple-system"/>
            </a:endParaRPr>
          </a:p>
        </p:txBody>
      </p:sp>
      <p:sp>
        <p:nvSpPr>
          <p:cNvPr id="4" name="TextBox 3">
            <a:extLst>
              <a:ext uri="{FF2B5EF4-FFF2-40B4-BE49-F238E27FC236}">
                <a16:creationId xmlns:a16="http://schemas.microsoft.com/office/drawing/2014/main" id="{E031C90D-C7D7-475C-D3E4-9957618F9711}"/>
              </a:ext>
            </a:extLst>
          </p:cNvPr>
          <p:cNvSpPr txBox="1"/>
          <p:nvPr/>
        </p:nvSpPr>
        <p:spPr>
          <a:xfrm>
            <a:off x="8124861" y="6176963"/>
            <a:ext cx="4067139" cy="646331"/>
          </a:xfrm>
          <a:prstGeom prst="rect">
            <a:avLst/>
          </a:prstGeom>
          <a:noFill/>
        </p:spPr>
        <p:txBody>
          <a:bodyPr wrap="none" rtlCol="0">
            <a:spAutoFit/>
          </a:bodyPr>
          <a:lstStyle/>
          <a:p>
            <a:r>
              <a:rPr lang="en-US" sz="1200" b="0" i="0">
                <a:solidFill>
                  <a:srgbClr val="222222"/>
                </a:solidFill>
                <a:effectLst/>
              </a:rPr>
              <a:t>Mandal S. et al. </a:t>
            </a:r>
            <a:r>
              <a:rPr lang="en-US" sz="1200" b="0" i="1" err="1">
                <a:solidFill>
                  <a:srgbClr val="222222"/>
                </a:solidFill>
                <a:effectLst/>
              </a:rPr>
              <a:t>npj</a:t>
            </a:r>
            <a:r>
              <a:rPr lang="en-US" sz="1200" b="0" i="1">
                <a:solidFill>
                  <a:srgbClr val="222222"/>
                </a:solidFill>
                <a:effectLst/>
              </a:rPr>
              <a:t> Digit. Med.</a:t>
            </a:r>
            <a:r>
              <a:rPr lang="en-US" sz="1200" b="0" i="0">
                <a:solidFill>
                  <a:srgbClr val="222222"/>
                </a:solidFill>
                <a:effectLst/>
              </a:rPr>
              <a:t> </a:t>
            </a:r>
            <a:r>
              <a:rPr lang="en-US" sz="1200" b="1" i="0">
                <a:solidFill>
                  <a:srgbClr val="222222"/>
                </a:solidFill>
                <a:effectLst/>
              </a:rPr>
              <a:t>8</a:t>
            </a:r>
            <a:r>
              <a:rPr lang="en-US" sz="1200" b="0" i="0">
                <a:solidFill>
                  <a:srgbClr val="222222"/>
                </a:solidFill>
                <a:effectLst/>
              </a:rPr>
              <a:t>, 591 (2025)</a:t>
            </a:r>
            <a:br>
              <a:rPr lang="en-US" sz="1200" b="0" i="0">
                <a:solidFill>
                  <a:srgbClr val="222222"/>
                </a:solidFill>
                <a:effectLst/>
              </a:rPr>
            </a:br>
            <a:r>
              <a:rPr lang="en-US" sz="1200" b="0" i="0">
                <a:solidFill>
                  <a:srgbClr val="212121"/>
                </a:solidFill>
                <a:effectLst/>
                <a:latin typeface="-apple-system"/>
              </a:rPr>
              <a:t>Tai-Seale M et al. JAMA </a:t>
            </a:r>
            <a:r>
              <a:rPr lang="en-US" sz="1200" b="0" i="0" err="1">
                <a:solidFill>
                  <a:srgbClr val="212121"/>
                </a:solidFill>
                <a:effectLst/>
                <a:latin typeface="-apple-system"/>
              </a:rPr>
              <a:t>Netw</a:t>
            </a:r>
            <a:r>
              <a:rPr lang="en-US" sz="1200" b="0" i="0">
                <a:solidFill>
                  <a:srgbClr val="212121"/>
                </a:solidFill>
                <a:effectLst/>
                <a:latin typeface="-apple-system"/>
              </a:rPr>
              <a:t> Open. 2024 Apr 1;7(4):e246565.</a:t>
            </a:r>
            <a:br>
              <a:rPr lang="en-US" sz="1200" b="0" i="0">
                <a:solidFill>
                  <a:srgbClr val="212121"/>
                </a:solidFill>
                <a:effectLst/>
                <a:latin typeface="-apple-system"/>
              </a:rPr>
            </a:br>
            <a:r>
              <a:rPr lang="en-US" sz="1200" b="0" i="0">
                <a:solidFill>
                  <a:srgbClr val="212121"/>
                </a:solidFill>
                <a:effectLst/>
                <a:latin typeface="-apple-system"/>
              </a:rPr>
              <a:t>Garcia P et al. JAMA </a:t>
            </a:r>
            <a:r>
              <a:rPr lang="en-US" sz="1200" b="0" i="0" err="1">
                <a:solidFill>
                  <a:srgbClr val="212121"/>
                </a:solidFill>
                <a:effectLst/>
                <a:latin typeface="-apple-system"/>
              </a:rPr>
              <a:t>Netw</a:t>
            </a:r>
            <a:r>
              <a:rPr lang="en-US" sz="1200" b="0" i="0">
                <a:solidFill>
                  <a:srgbClr val="212121"/>
                </a:solidFill>
                <a:effectLst/>
                <a:latin typeface="-apple-system"/>
              </a:rPr>
              <a:t> Open. 2024 Mar 4;7(3):e243201..</a:t>
            </a:r>
            <a:endParaRPr lang="en-US" sz="1200"/>
          </a:p>
        </p:txBody>
      </p:sp>
    </p:spTree>
    <p:extLst>
      <p:ext uri="{BB962C8B-B14F-4D97-AF65-F5344CB8AC3E}">
        <p14:creationId xmlns:p14="http://schemas.microsoft.com/office/powerpoint/2010/main" val="38194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BA16-4375-3026-1A52-941415796E3C}"/>
              </a:ext>
            </a:extLst>
          </p:cNvPr>
          <p:cNvSpPr>
            <a:spLocks noGrp="1"/>
          </p:cNvSpPr>
          <p:nvPr>
            <p:ph type="title"/>
          </p:nvPr>
        </p:nvSpPr>
        <p:spPr/>
        <p:txBody>
          <a:bodyPr/>
          <a:lstStyle/>
          <a:p>
            <a:r>
              <a:rPr lang="en-US"/>
              <a:t>Clinician Quotes</a:t>
            </a:r>
          </a:p>
        </p:txBody>
      </p:sp>
      <p:sp>
        <p:nvSpPr>
          <p:cNvPr id="3" name="Content Placeholder 2">
            <a:extLst>
              <a:ext uri="{FF2B5EF4-FFF2-40B4-BE49-F238E27FC236}">
                <a16:creationId xmlns:a16="http://schemas.microsoft.com/office/drawing/2014/main" id="{0F968FC3-F4FD-13E7-EA98-B4B99D91032D}"/>
              </a:ext>
            </a:extLst>
          </p:cNvPr>
          <p:cNvSpPr>
            <a:spLocks noGrp="1"/>
          </p:cNvSpPr>
          <p:nvPr>
            <p:ph idx="1"/>
          </p:nvPr>
        </p:nvSpPr>
        <p:spPr/>
        <p:txBody>
          <a:bodyPr/>
          <a:lstStyle/>
          <a:p>
            <a:r>
              <a:rPr lang="en-US"/>
              <a:t>From the “10 out of 10, would recommend” crowd</a:t>
            </a:r>
          </a:p>
        </p:txBody>
      </p:sp>
      <p:pic>
        <p:nvPicPr>
          <p:cNvPr id="5122" name="Picture 2" descr="Themes and Quotes From Physician Likelihood to Recommend Generative Artificial Intelligence (AI) Drafted Replies to Their Colleagues, on a Scale of 0 to 10 Where 0 is Not At All and 10 is Definitely">
            <a:extLst>
              <a:ext uri="{FF2B5EF4-FFF2-40B4-BE49-F238E27FC236}">
                <a16:creationId xmlns:a16="http://schemas.microsoft.com/office/drawing/2014/main" id="{743836CF-51BB-47C9-3E50-F2AC1683D3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54" t="7083" b="63542"/>
          <a:stretch/>
        </p:blipFill>
        <p:spPr bwMode="auto">
          <a:xfrm>
            <a:off x="2033587" y="2405615"/>
            <a:ext cx="8124825" cy="3652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1598C6-8ED2-9238-92EC-7B34910E6841}"/>
              </a:ext>
            </a:extLst>
          </p:cNvPr>
          <p:cNvSpPr txBox="1"/>
          <p:nvPr/>
        </p:nvSpPr>
        <p:spPr>
          <a:xfrm>
            <a:off x="6300788" y="6534834"/>
            <a:ext cx="6000361" cy="646331"/>
          </a:xfrm>
          <a:prstGeom prst="rect">
            <a:avLst/>
          </a:prstGeom>
          <a:noFill/>
        </p:spPr>
        <p:txBody>
          <a:bodyPr wrap="none" rtlCol="0">
            <a:spAutoFit/>
          </a:bodyPr>
          <a:lstStyle/>
          <a:p>
            <a:r>
              <a:rPr lang="en-US" sz="1800" b="0" i="0">
                <a:solidFill>
                  <a:srgbClr val="212121"/>
                </a:solidFill>
                <a:effectLst/>
                <a:latin typeface="-apple-system"/>
              </a:rPr>
              <a:t>Tai-Seale M et al. JAMA </a:t>
            </a:r>
            <a:r>
              <a:rPr lang="en-US" sz="1800" b="0" i="0" err="1">
                <a:solidFill>
                  <a:srgbClr val="212121"/>
                </a:solidFill>
                <a:effectLst/>
                <a:latin typeface="-apple-system"/>
              </a:rPr>
              <a:t>Netw</a:t>
            </a:r>
            <a:r>
              <a:rPr lang="en-US" sz="1800" b="0" i="0">
                <a:solidFill>
                  <a:srgbClr val="212121"/>
                </a:solidFill>
                <a:effectLst/>
                <a:latin typeface="-apple-system"/>
              </a:rPr>
              <a:t> Open. 2024 Apr 1;7(4):e246565.</a:t>
            </a:r>
            <a:br>
              <a:rPr lang="en-US" sz="1800" b="0" i="0">
                <a:solidFill>
                  <a:srgbClr val="212121"/>
                </a:solidFill>
                <a:effectLst/>
                <a:latin typeface="-apple-system"/>
              </a:rPr>
            </a:br>
            <a:endParaRPr lang="en-US"/>
          </a:p>
        </p:txBody>
      </p:sp>
      <p:cxnSp>
        <p:nvCxnSpPr>
          <p:cNvPr id="6" name="Straight Connector 5">
            <a:extLst>
              <a:ext uri="{FF2B5EF4-FFF2-40B4-BE49-F238E27FC236}">
                <a16:creationId xmlns:a16="http://schemas.microsoft.com/office/drawing/2014/main" id="{41A94FBA-8DAD-F0A9-3C25-56CFE444D63A}"/>
              </a:ext>
            </a:extLst>
          </p:cNvPr>
          <p:cNvCxnSpPr/>
          <p:nvPr/>
        </p:nvCxnSpPr>
        <p:spPr>
          <a:xfrm>
            <a:off x="3900488" y="3371846"/>
            <a:ext cx="164306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ACB92F6-36A4-F931-8E9E-A337A2DA4EB8}"/>
              </a:ext>
            </a:extLst>
          </p:cNvPr>
          <p:cNvCxnSpPr>
            <a:cxnSpLocks/>
          </p:cNvCxnSpPr>
          <p:nvPr/>
        </p:nvCxnSpPr>
        <p:spPr>
          <a:xfrm>
            <a:off x="6696076" y="3371846"/>
            <a:ext cx="323373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8388C25-EF97-8264-B198-E2402B375598}"/>
              </a:ext>
            </a:extLst>
          </p:cNvPr>
          <p:cNvCxnSpPr/>
          <p:nvPr/>
        </p:nvCxnSpPr>
        <p:spPr>
          <a:xfrm>
            <a:off x="2033587" y="3609971"/>
            <a:ext cx="164306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311FF3-8E34-9152-8004-4FD5D7F82F02}"/>
              </a:ext>
            </a:extLst>
          </p:cNvPr>
          <p:cNvCxnSpPr>
            <a:cxnSpLocks/>
          </p:cNvCxnSpPr>
          <p:nvPr/>
        </p:nvCxnSpPr>
        <p:spPr>
          <a:xfrm>
            <a:off x="5331619" y="4752971"/>
            <a:ext cx="445531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FB883EB-8E18-988B-9A94-CF382661BBD2}"/>
              </a:ext>
            </a:extLst>
          </p:cNvPr>
          <p:cNvCxnSpPr>
            <a:cxnSpLocks/>
          </p:cNvCxnSpPr>
          <p:nvPr/>
        </p:nvCxnSpPr>
        <p:spPr>
          <a:xfrm>
            <a:off x="2033587" y="4967283"/>
            <a:ext cx="14097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D8331D5-89B7-A52B-F6A7-2BF062D5A9D2}"/>
              </a:ext>
            </a:extLst>
          </p:cNvPr>
          <p:cNvCxnSpPr>
            <a:cxnSpLocks/>
          </p:cNvCxnSpPr>
          <p:nvPr/>
        </p:nvCxnSpPr>
        <p:spPr>
          <a:xfrm>
            <a:off x="4155281" y="5524495"/>
            <a:ext cx="184070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1C6492F-C3E9-8F60-B6DF-8C07C2C59DE2}"/>
              </a:ext>
            </a:extLst>
          </p:cNvPr>
          <p:cNvSpPr txBox="1"/>
          <p:nvPr/>
        </p:nvSpPr>
        <p:spPr>
          <a:xfrm>
            <a:off x="337295" y="6139929"/>
            <a:ext cx="3789820" cy="369332"/>
          </a:xfrm>
          <a:prstGeom prst="rect">
            <a:avLst/>
          </a:prstGeom>
          <a:noFill/>
        </p:spPr>
        <p:txBody>
          <a:bodyPr wrap="none" rtlCol="0">
            <a:spAutoFit/>
          </a:bodyPr>
          <a:lstStyle/>
          <a:p>
            <a:r>
              <a:rPr lang="en-US"/>
              <a:t>Expressing optimism for its potential</a:t>
            </a:r>
          </a:p>
        </p:txBody>
      </p:sp>
    </p:spTree>
    <p:extLst>
      <p:ext uri="{BB962C8B-B14F-4D97-AF65-F5344CB8AC3E}">
        <p14:creationId xmlns:p14="http://schemas.microsoft.com/office/powerpoint/2010/main" val="3860903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18DF-D822-C378-D4DF-1BD928990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21A10-54D3-A410-3AF9-8930FCC07A2C}"/>
              </a:ext>
            </a:extLst>
          </p:cNvPr>
          <p:cNvSpPr>
            <a:spLocks noGrp="1"/>
          </p:cNvSpPr>
          <p:nvPr>
            <p:ph type="title"/>
          </p:nvPr>
        </p:nvSpPr>
        <p:spPr/>
        <p:txBody>
          <a:bodyPr/>
          <a:lstStyle/>
          <a:p>
            <a:r>
              <a:rPr lang="en-US"/>
              <a:t>Clinician Quotes</a:t>
            </a:r>
          </a:p>
        </p:txBody>
      </p:sp>
      <p:sp>
        <p:nvSpPr>
          <p:cNvPr id="3" name="Content Placeholder 2">
            <a:extLst>
              <a:ext uri="{FF2B5EF4-FFF2-40B4-BE49-F238E27FC236}">
                <a16:creationId xmlns:a16="http://schemas.microsoft.com/office/drawing/2014/main" id="{10C6318F-41C0-7FB7-2B28-B427CC9C65CF}"/>
              </a:ext>
            </a:extLst>
          </p:cNvPr>
          <p:cNvSpPr>
            <a:spLocks noGrp="1"/>
          </p:cNvSpPr>
          <p:nvPr>
            <p:ph idx="1"/>
          </p:nvPr>
        </p:nvSpPr>
        <p:spPr/>
        <p:txBody>
          <a:bodyPr/>
          <a:lstStyle/>
          <a:p>
            <a:r>
              <a:rPr lang="en-US"/>
              <a:t>From the low-likelihood (“0-6 out of 10”) to recommend crowd</a:t>
            </a:r>
          </a:p>
        </p:txBody>
      </p:sp>
      <p:pic>
        <p:nvPicPr>
          <p:cNvPr id="5122" name="Picture 2" descr="Themes and Quotes From Physician Likelihood to Recommend Generative Artificial Intelligence (AI) Drafted Replies to Their Colleagues, on a Scale of 0 to 10 Where 0 is Not At All and 10 is Definitely">
            <a:extLst>
              <a:ext uri="{FF2B5EF4-FFF2-40B4-BE49-F238E27FC236}">
                <a16:creationId xmlns:a16="http://schemas.microsoft.com/office/drawing/2014/main" id="{16DB53F7-3066-1821-76C0-E5B3DCDA75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450" t="69909" r="804" b="3546"/>
          <a:stretch/>
        </p:blipFill>
        <p:spPr bwMode="auto">
          <a:xfrm>
            <a:off x="2033587" y="2614614"/>
            <a:ext cx="8124825" cy="3300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B7D140-B1FE-09A1-3471-CE730AAA378C}"/>
              </a:ext>
            </a:extLst>
          </p:cNvPr>
          <p:cNvSpPr txBox="1"/>
          <p:nvPr/>
        </p:nvSpPr>
        <p:spPr>
          <a:xfrm>
            <a:off x="6300788" y="6534834"/>
            <a:ext cx="6000361" cy="646331"/>
          </a:xfrm>
          <a:prstGeom prst="rect">
            <a:avLst/>
          </a:prstGeom>
          <a:noFill/>
        </p:spPr>
        <p:txBody>
          <a:bodyPr wrap="none" rtlCol="0">
            <a:spAutoFit/>
          </a:bodyPr>
          <a:lstStyle/>
          <a:p>
            <a:r>
              <a:rPr lang="en-US" sz="1800" b="0" i="0">
                <a:solidFill>
                  <a:srgbClr val="212121"/>
                </a:solidFill>
                <a:effectLst/>
                <a:latin typeface="-apple-system"/>
              </a:rPr>
              <a:t>Tai-Seale M et al. JAMA </a:t>
            </a:r>
            <a:r>
              <a:rPr lang="en-US" sz="1800" b="0" i="0" err="1">
                <a:solidFill>
                  <a:srgbClr val="212121"/>
                </a:solidFill>
                <a:effectLst/>
                <a:latin typeface="-apple-system"/>
              </a:rPr>
              <a:t>Netw</a:t>
            </a:r>
            <a:r>
              <a:rPr lang="en-US" sz="1800" b="0" i="0">
                <a:solidFill>
                  <a:srgbClr val="212121"/>
                </a:solidFill>
                <a:effectLst/>
                <a:latin typeface="-apple-system"/>
              </a:rPr>
              <a:t> Open. 2024 Apr 1;7(4):e246565.</a:t>
            </a:r>
            <a:br>
              <a:rPr lang="en-US" sz="1800" b="0" i="0">
                <a:solidFill>
                  <a:srgbClr val="212121"/>
                </a:solidFill>
                <a:effectLst/>
                <a:latin typeface="-apple-system"/>
              </a:rPr>
            </a:br>
            <a:endParaRPr lang="en-US"/>
          </a:p>
        </p:txBody>
      </p:sp>
      <p:cxnSp>
        <p:nvCxnSpPr>
          <p:cNvPr id="5" name="Straight Connector 4">
            <a:extLst>
              <a:ext uri="{FF2B5EF4-FFF2-40B4-BE49-F238E27FC236}">
                <a16:creationId xmlns:a16="http://schemas.microsoft.com/office/drawing/2014/main" id="{E2BC1CDE-6908-96F7-7A2D-A1A056128EEB}"/>
              </a:ext>
            </a:extLst>
          </p:cNvPr>
          <p:cNvCxnSpPr>
            <a:cxnSpLocks/>
          </p:cNvCxnSpPr>
          <p:nvPr/>
        </p:nvCxnSpPr>
        <p:spPr>
          <a:xfrm>
            <a:off x="3686176" y="3014658"/>
            <a:ext cx="17287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AC3E1B3-26F6-D867-E2F1-D3BADD488947}"/>
              </a:ext>
            </a:extLst>
          </p:cNvPr>
          <p:cNvCxnSpPr>
            <a:cxnSpLocks/>
          </p:cNvCxnSpPr>
          <p:nvPr/>
        </p:nvCxnSpPr>
        <p:spPr>
          <a:xfrm>
            <a:off x="2314575" y="3386132"/>
            <a:ext cx="35433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347A4AA-4D2B-60B1-EF98-7E9F39603FE0}"/>
              </a:ext>
            </a:extLst>
          </p:cNvPr>
          <p:cNvCxnSpPr>
            <a:cxnSpLocks/>
          </p:cNvCxnSpPr>
          <p:nvPr/>
        </p:nvCxnSpPr>
        <p:spPr>
          <a:xfrm>
            <a:off x="3357563" y="4729163"/>
            <a:ext cx="235743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BCB3751-1F87-74F5-3A41-C621C264C5AB}"/>
              </a:ext>
            </a:extLst>
          </p:cNvPr>
          <p:cNvCxnSpPr>
            <a:cxnSpLocks/>
          </p:cNvCxnSpPr>
          <p:nvPr/>
        </p:nvCxnSpPr>
        <p:spPr>
          <a:xfrm>
            <a:off x="4893469" y="5772148"/>
            <a:ext cx="45648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0859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ED66A-03E0-579E-BF90-C8CA9D0FA7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EE0C95-F0E7-B6BD-5C4E-2C8CDC8763E1}"/>
              </a:ext>
            </a:extLst>
          </p:cNvPr>
          <p:cNvSpPr>
            <a:spLocks noGrp="1"/>
          </p:cNvSpPr>
          <p:nvPr>
            <p:ph idx="1"/>
          </p:nvPr>
        </p:nvSpPr>
        <p:spPr/>
        <p:txBody>
          <a:bodyPr/>
          <a:lstStyle/>
          <a:p>
            <a:endParaRPr lang="en-US"/>
          </a:p>
        </p:txBody>
      </p:sp>
      <p:pic>
        <p:nvPicPr>
          <p:cNvPr id="2050" name="Picture 2" descr="Artificial Intelligence in Health Care: The Hope, the Hype, the Promise,  the Peril | The National Academies Press">
            <a:extLst>
              <a:ext uri="{FF2B5EF4-FFF2-40B4-BE49-F238E27FC236}">
                <a16:creationId xmlns:a16="http://schemas.microsoft.com/office/drawing/2014/main" id="{E69178D6-EC06-0F79-C9D1-222C022C9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77C198-004D-857D-EBD8-FFF6AC71A2BA}"/>
              </a:ext>
            </a:extLst>
          </p:cNvPr>
          <p:cNvSpPr txBox="1"/>
          <p:nvPr/>
        </p:nvSpPr>
        <p:spPr>
          <a:xfrm>
            <a:off x="8820150" y="6591300"/>
            <a:ext cx="3479607" cy="338554"/>
          </a:xfrm>
          <a:prstGeom prst="rect">
            <a:avLst/>
          </a:prstGeom>
          <a:noFill/>
        </p:spPr>
        <p:txBody>
          <a:bodyPr wrap="none" rtlCol="0">
            <a:spAutoFit/>
          </a:bodyPr>
          <a:lstStyle/>
          <a:p>
            <a:r>
              <a:rPr lang="en-US" sz="1600"/>
              <a:t>National Academy of Medicine (2019)</a:t>
            </a:r>
          </a:p>
        </p:txBody>
      </p:sp>
    </p:spTree>
    <p:extLst>
      <p:ext uri="{BB962C8B-B14F-4D97-AF65-F5344CB8AC3E}">
        <p14:creationId xmlns:p14="http://schemas.microsoft.com/office/powerpoint/2010/main" val="3509159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3A00-53D3-6D5A-B10E-51C75B70B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6768C-67FC-FAA8-F88D-B72210763A2B}"/>
              </a:ext>
            </a:extLst>
          </p:cNvPr>
          <p:cNvSpPr>
            <a:spLocks noGrp="1"/>
          </p:cNvSpPr>
          <p:nvPr>
            <p:ph type="title"/>
          </p:nvPr>
        </p:nvSpPr>
        <p:spPr/>
        <p:txBody>
          <a:bodyPr/>
          <a:lstStyle/>
          <a:p>
            <a:r>
              <a:rPr lang="en-US"/>
              <a:t>Clinical Lifehacks</a:t>
            </a:r>
          </a:p>
        </p:txBody>
      </p:sp>
      <p:sp>
        <p:nvSpPr>
          <p:cNvPr id="3" name="Content Placeholder 2">
            <a:extLst>
              <a:ext uri="{FF2B5EF4-FFF2-40B4-BE49-F238E27FC236}">
                <a16:creationId xmlns:a16="http://schemas.microsoft.com/office/drawing/2014/main" id="{82FC271D-35EC-919B-0E86-302CDAE91888}"/>
              </a:ext>
            </a:extLst>
          </p:cNvPr>
          <p:cNvSpPr>
            <a:spLocks noGrp="1"/>
          </p:cNvSpPr>
          <p:nvPr>
            <p:ph idx="1"/>
          </p:nvPr>
        </p:nvSpPr>
        <p:spPr/>
        <p:txBody>
          <a:bodyPr/>
          <a:lstStyle/>
          <a:p>
            <a:r>
              <a:rPr lang="en-US">
                <a:solidFill>
                  <a:schemeClr val="bg1">
                    <a:lumMod val="65000"/>
                  </a:schemeClr>
                </a:solidFill>
              </a:rPr>
              <a:t>Documentation 📚: Ambient Dictation</a:t>
            </a:r>
          </a:p>
          <a:p>
            <a:r>
              <a:rPr lang="en-US">
                <a:solidFill>
                  <a:schemeClr val="bg1">
                    <a:lumMod val="65000"/>
                  </a:schemeClr>
                </a:solidFill>
              </a:rPr>
              <a:t>Inbox Management 📩: Auto-Generated Patient Responses</a:t>
            </a:r>
          </a:p>
          <a:p>
            <a:r>
              <a:rPr lang="en-US"/>
              <a:t>Point-of-care Looking up stuff: UpToDate → </a:t>
            </a:r>
            <a:r>
              <a:rPr lang="en-US" err="1"/>
              <a:t>OpenEvidence</a:t>
            </a:r>
            <a:endParaRPr lang="en-US"/>
          </a:p>
          <a:p>
            <a:r>
              <a:rPr lang="en-US">
                <a:solidFill>
                  <a:schemeClr val="bg1">
                    <a:lumMod val="65000"/>
                  </a:schemeClr>
                </a:solidFill>
              </a:rPr>
              <a:t>Assist Diagnostic Screening/Evaluation, e.g. STEMI, HCM, etc.</a:t>
            </a:r>
          </a:p>
          <a:p>
            <a:endParaRPr lang="en-US"/>
          </a:p>
        </p:txBody>
      </p:sp>
    </p:spTree>
    <p:extLst>
      <p:ext uri="{BB962C8B-B14F-4D97-AF65-F5344CB8AC3E}">
        <p14:creationId xmlns:p14="http://schemas.microsoft.com/office/powerpoint/2010/main" val="3991315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5AC6-3C69-F3AE-1E2A-D04ECF02AE84}"/>
              </a:ext>
            </a:extLst>
          </p:cNvPr>
          <p:cNvSpPr>
            <a:spLocks noGrp="1"/>
          </p:cNvSpPr>
          <p:nvPr>
            <p:ph type="title"/>
          </p:nvPr>
        </p:nvSpPr>
        <p:spPr/>
        <p:txBody>
          <a:bodyPr/>
          <a:lstStyle/>
          <a:p>
            <a:r>
              <a:rPr lang="en-US" err="1"/>
              <a:t>OpenEvidence</a:t>
            </a:r>
            <a:endParaRPr lang="en-US"/>
          </a:p>
        </p:txBody>
      </p:sp>
      <p:sp>
        <p:nvSpPr>
          <p:cNvPr id="3" name="Content Placeholder 2">
            <a:extLst>
              <a:ext uri="{FF2B5EF4-FFF2-40B4-BE49-F238E27FC236}">
                <a16:creationId xmlns:a16="http://schemas.microsoft.com/office/drawing/2014/main" id="{EA91B405-90EC-25C0-6E93-2B0CF9B57C9C}"/>
              </a:ext>
            </a:extLst>
          </p:cNvPr>
          <p:cNvSpPr>
            <a:spLocks noGrp="1"/>
          </p:cNvSpPr>
          <p:nvPr>
            <p:ph idx="1"/>
          </p:nvPr>
        </p:nvSpPr>
        <p:spPr/>
        <p:txBody>
          <a:bodyPr/>
          <a:lstStyle/>
          <a:p>
            <a:r>
              <a:rPr lang="en-US" b="0" i="0">
                <a:solidFill>
                  <a:srgbClr val="212623"/>
                </a:solidFill>
                <a:effectLst/>
                <a:latin typeface="nb_international_proregular"/>
              </a:rPr>
              <a:t>Agreements with medical journals (e.g., JAMA, NEJM) and </a:t>
            </a:r>
            <a:r>
              <a:rPr lang="en-US">
                <a:solidFill>
                  <a:srgbClr val="212623"/>
                </a:solidFill>
                <a:latin typeface="nb_international_proregular"/>
              </a:rPr>
              <a:t>organizations </a:t>
            </a:r>
            <a:r>
              <a:rPr lang="en-US" b="0" i="0">
                <a:solidFill>
                  <a:srgbClr val="212623"/>
                </a:solidFill>
                <a:effectLst/>
                <a:latin typeface="nb_international_proregular"/>
              </a:rPr>
              <a:t>(e.g., ACC) for model “training”</a:t>
            </a:r>
          </a:p>
          <a:p>
            <a:pPr lvl="1"/>
            <a:r>
              <a:rPr lang="en-US"/>
              <a:t>∴</a:t>
            </a:r>
            <a:r>
              <a:rPr lang="en-US">
                <a:solidFill>
                  <a:srgbClr val="212623"/>
                </a:solidFill>
                <a:latin typeface="nb_international_proregular"/>
              </a:rPr>
              <a:t> presumably more reliably-sourced information, recommendations, etc.</a:t>
            </a:r>
            <a:endParaRPr lang="en-US"/>
          </a:p>
        </p:txBody>
      </p:sp>
      <p:pic>
        <p:nvPicPr>
          <p:cNvPr id="4" name="Picture 3">
            <a:extLst>
              <a:ext uri="{FF2B5EF4-FFF2-40B4-BE49-F238E27FC236}">
                <a16:creationId xmlns:a16="http://schemas.microsoft.com/office/drawing/2014/main" id="{062BBF36-02AF-C825-3C3D-EF7E581866A0}"/>
              </a:ext>
            </a:extLst>
          </p:cNvPr>
          <p:cNvPicPr>
            <a:picLocks noChangeAspect="1"/>
          </p:cNvPicPr>
          <p:nvPr/>
        </p:nvPicPr>
        <p:blipFill>
          <a:blip r:embed="rId2"/>
          <a:stretch>
            <a:fillRect/>
          </a:stretch>
        </p:blipFill>
        <p:spPr>
          <a:xfrm>
            <a:off x="980169" y="3286125"/>
            <a:ext cx="10231661" cy="2500313"/>
          </a:xfrm>
          <a:prstGeom prst="rect">
            <a:avLst/>
          </a:prstGeom>
        </p:spPr>
      </p:pic>
      <p:sp>
        <p:nvSpPr>
          <p:cNvPr id="5" name="TextBox 4">
            <a:extLst>
              <a:ext uri="{FF2B5EF4-FFF2-40B4-BE49-F238E27FC236}">
                <a16:creationId xmlns:a16="http://schemas.microsoft.com/office/drawing/2014/main" id="{01F5714F-0F40-AE13-FB0C-FD0DF3DA090F}"/>
              </a:ext>
            </a:extLst>
          </p:cNvPr>
          <p:cNvSpPr txBox="1"/>
          <p:nvPr/>
        </p:nvSpPr>
        <p:spPr>
          <a:xfrm>
            <a:off x="7000875" y="6492875"/>
            <a:ext cx="5072286" cy="369332"/>
          </a:xfrm>
          <a:prstGeom prst="rect">
            <a:avLst/>
          </a:prstGeom>
          <a:noFill/>
        </p:spPr>
        <p:txBody>
          <a:bodyPr wrap="none" rtlCol="0">
            <a:spAutoFit/>
          </a:bodyPr>
          <a:lstStyle/>
          <a:p>
            <a:r>
              <a:rPr lang="en-US"/>
              <a:t>https://</a:t>
            </a:r>
            <a:r>
              <a:rPr lang="en-US" err="1"/>
              <a:t>www.openevidence.com</a:t>
            </a:r>
            <a:r>
              <a:rPr lang="en-US"/>
              <a:t>/announcements</a:t>
            </a:r>
          </a:p>
        </p:txBody>
      </p:sp>
    </p:spTree>
    <p:extLst>
      <p:ext uri="{BB962C8B-B14F-4D97-AF65-F5344CB8AC3E}">
        <p14:creationId xmlns:p14="http://schemas.microsoft.com/office/powerpoint/2010/main" val="650489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E009-03A3-43B9-D4B6-7967BE28B665}"/>
              </a:ext>
            </a:extLst>
          </p:cNvPr>
          <p:cNvSpPr>
            <a:spLocks noGrp="1"/>
          </p:cNvSpPr>
          <p:nvPr>
            <p:ph type="title"/>
          </p:nvPr>
        </p:nvSpPr>
        <p:spPr/>
        <p:txBody>
          <a:bodyPr/>
          <a:lstStyle/>
          <a:p>
            <a:r>
              <a:rPr lang="en-US"/>
              <a:t>Billed as “the ChatGPT for doctors”</a:t>
            </a:r>
          </a:p>
        </p:txBody>
      </p:sp>
      <p:pic>
        <p:nvPicPr>
          <p:cNvPr id="7170" name="Picture 2" descr="OpenEvidence 2.0 Now Available: OpenEvidence Adds Administrative and  Clinical Workflows, Calculators, and Enhanced Primary Evidence Modules |  OpenEvidence">
            <a:extLst>
              <a:ext uri="{FF2B5EF4-FFF2-40B4-BE49-F238E27FC236}">
                <a16:creationId xmlns:a16="http://schemas.microsoft.com/office/drawing/2014/main" id="{007B17E6-1AE2-105A-08F7-0C071DF3ED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0180" y="2141537"/>
            <a:ext cx="773164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012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D9703EB7-D2FD-951C-9936-1172431F8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863" y="1917614"/>
            <a:ext cx="6434137" cy="43268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F842D4-38F3-4E67-F418-D02D6470161B}"/>
              </a:ext>
            </a:extLst>
          </p:cNvPr>
          <p:cNvSpPr>
            <a:spLocks noGrp="1"/>
          </p:cNvSpPr>
          <p:nvPr>
            <p:ph type="title"/>
          </p:nvPr>
        </p:nvSpPr>
        <p:spPr/>
        <p:txBody>
          <a:bodyPr/>
          <a:lstStyle/>
          <a:p>
            <a:r>
              <a:rPr lang="en-US"/>
              <a:t>Expanding abilities with $6B valuation 💰</a:t>
            </a:r>
          </a:p>
        </p:txBody>
      </p:sp>
      <p:sp>
        <p:nvSpPr>
          <p:cNvPr id="3" name="Content Placeholder 2">
            <a:extLst>
              <a:ext uri="{FF2B5EF4-FFF2-40B4-BE49-F238E27FC236}">
                <a16:creationId xmlns:a16="http://schemas.microsoft.com/office/drawing/2014/main" id="{4325F727-916B-0EDF-454A-90D40B374AA0}"/>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F9344864-A715-2A84-C4CD-E6ACD7909F6B}"/>
              </a:ext>
            </a:extLst>
          </p:cNvPr>
          <p:cNvSpPr txBox="1"/>
          <p:nvPr/>
        </p:nvSpPr>
        <p:spPr>
          <a:xfrm>
            <a:off x="2345139" y="6244431"/>
            <a:ext cx="9964074" cy="646331"/>
          </a:xfrm>
          <a:prstGeom prst="rect">
            <a:avLst/>
          </a:prstGeom>
          <a:noFill/>
        </p:spPr>
        <p:txBody>
          <a:bodyPr wrap="none" rtlCol="0">
            <a:spAutoFit/>
          </a:bodyPr>
          <a:lstStyle/>
          <a:p>
            <a:r>
              <a:rPr lang="en-US" sz="1200">
                <a:hlinkClick r:id="rId3"/>
              </a:rPr>
              <a:t>https://www.nytimes.com/2025/10/20/business/dealbook/openevidence-fundraising-chatgpt-medicine.html</a:t>
            </a:r>
            <a:br>
              <a:rPr lang="en-US" sz="1200"/>
            </a:br>
            <a:r>
              <a:rPr lang="en-US" sz="1200">
                <a:hlinkClick r:id="rId4"/>
              </a:rPr>
              <a:t>https://www.openevidence.com/announcements/new-feature-upload-and-analyze-text-based-documents-directly-in-openevidence-conversations</a:t>
            </a:r>
            <a:br>
              <a:rPr lang="en-US" sz="1200"/>
            </a:br>
            <a:r>
              <a:rPr lang="en-US" sz="1200"/>
              <a:t>https://</a:t>
            </a:r>
            <a:r>
              <a:rPr lang="en-US" sz="1200" err="1"/>
              <a:t>www.openevidence.com</a:t>
            </a:r>
            <a:r>
              <a:rPr lang="en-US" sz="1200"/>
              <a:t>/announcements/visits-real-time-medical-intelligence</a:t>
            </a:r>
          </a:p>
        </p:txBody>
      </p:sp>
      <p:pic>
        <p:nvPicPr>
          <p:cNvPr id="8196" name="Picture 4">
            <a:extLst>
              <a:ext uri="{FF2B5EF4-FFF2-40B4-BE49-F238E27FC236}">
                <a16:creationId xmlns:a16="http://schemas.microsoft.com/office/drawing/2014/main" id="{401C260B-58C8-AA2B-F069-FCBC57B71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51410"/>
            <a:ext cx="5578828" cy="3138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582CBE-6627-37B5-04C0-05F34DC0A66B}"/>
              </a:ext>
            </a:extLst>
          </p:cNvPr>
          <p:cNvSpPr txBox="1"/>
          <p:nvPr/>
        </p:nvSpPr>
        <p:spPr>
          <a:xfrm>
            <a:off x="2123599" y="1587983"/>
            <a:ext cx="7650043" cy="523220"/>
          </a:xfrm>
          <a:prstGeom prst="rect">
            <a:avLst/>
          </a:prstGeom>
          <a:noFill/>
        </p:spPr>
        <p:txBody>
          <a:bodyPr wrap="none" rtlCol="0">
            <a:spAutoFit/>
          </a:bodyPr>
          <a:lstStyle/>
          <a:p>
            <a:r>
              <a:rPr lang="en-US" sz="2800"/>
              <a:t>Upload Documents </a:t>
            </a:r>
            <a:r>
              <a:rPr lang="en-US" sz="2800" b="0" i="0">
                <a:effectLst/>
                <a:latin typeface="Roboto" panose="02000000000000000000" pitchFamily="2" charset="0"/>
              </a:rPr>
              <a:t>→ Ask Qs, Summarize, etc.</a:t>
            </a:r>
            <a:r>
              <a:rPr lang="en-US" sz="2800"/>
              <a:t> </a:t>
            </a:r>
          </a:p>
        </p:txBody>
      </p:sp>
    </p:spTree>
    <p:extLst>
      <p:ext uri="{BB962C8B-B14F-4D97-AF65-F5344CB8AC3E}">
        <p14:creationId xmlns:p14="http://schemas.microsoft.com/office/powerpoint/2010/main" val="3864894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26DA-2FD9-1261-8E79-5AD5C81E17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69CA5-1E3F-F029-4323-A0B920A6D8C2}"/>
              </a:ext>
            </a:extLst>
          </p:cNvPr>
          <p:cNvSpPr>
            <a:spLocks noGrp="1"/>
          </p:cNvSpPr>
          <p:nvPr>
            <p:ph type="title"/>
          </p:nvPr>
        </p:nvSpPr>
        <p:spPr/>
        <p:txBody>
          <a:bodyPr/>
          <a:lstStyle/>
          <a:p>
            <a:r>
              <a:rPr lang="en-US"/>
              <a:t>Expanding abilities with $6B valuation 💰</a:t>
            </a:r>
          </a:p>
        </p:txBody>
      </p:sp>
      <p:sp>
        <p:nvSpPr>
          <p:cNvPr id="3" name="Content Placeholder 2">
            <a:extLst>
              <a:ext uri="{FF2B5EF4-FFF2-40B4-BE49-F238E27FC236}">
                <a16:creationId xmlns:a16="http://schemas.microsoft.com/office/drawing/2014/main" id="{67C03852-DFEA-5A11-B5D8-669396BC45D4}"/>
              </a:ext>
            </a:extLst>
          </p:cNvPr>
          <p:cNvSpPr>
            <a:spLocks noGrp="1"/>
          </p:cNvSpPr>
          <p:nvPr>
            <p:ph idx="1"/>
          </p:nvPr>
        </p:nvSpPr>
        <p:spPr>
          <a:xfrm>
            <a:off x="838200" y="1825625"/>
            <a:ext cx="3990975" cy="4351338"/>
          </a:xfrm>
        </p:spPr>
        <p:txBody>
          <a:bodyPr/>
          <a:lstStyle/>
          <a:p>
            <a:r>
              <a:rPr lang="en-US"/>
              <a:t>Entering the Ambient Dictation 🎤 game with a “free” offering </a:t>
            </a:r>
          </a:p>
        </p:txBody>
      </p:sp>
      <p:pic>
        <p:nvPicPr>
          <p:cNvPr id="8194" name="Picture 2" descr="OpenEvidence, the ChatGPT for doctors, raises $200M at $6B valuation |  TechCrunch">
            <a:extLst>
              <a:ext uri="{FF2B5EF4-FFF2-40B4-BE49-F238E27FC236}">
                <a16:creationId xmlns:a16="http://schemas.microsoft.com/office/drawing/2014/main" id="{C2D904E0-A4AC-4B2E-8106-AC1491C29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763" y="1237565"/>
            <a:ext cx="6396037" cy="5330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A1447D-BFF8-29AE-7E5C-AEA9EFD2D11E}"/>
              </a:ext>
            </a:extLst>
          </p:cNvPr>
          <p:cNvSpPr txBox="1"/>
          <p:nvPr/>
        </p:nvSpPr>
        <p:spPr>
          <a:xfrm>
            <a:off x="2345139" y="6244431"/>
            <a:ext cx="9964074" cy="646331"/>
          </a:xfrm>
          <a:prstGeom prst="rect">
            <a:avLst/>
          </a:prstGeom>
          <a:noFill/>
        </p:spPr>
        <p:txBody>
          <a:bodyPr wrap="none" rtlCol="0">
            <a:spAutoFit/>
          </a:bodyPr>
          <a:lstStyle/>
          <a:p>
            <a:r>
              <a:rPr lang="en-US" sz="1200">
                <a:hlinkClick r:id="rId3"/>
              </a:rPr>
              <a:t>https://www.nytimes.com/2025/10/20/business/dealbook/openevidence-fundraising-chatgpt-medicine.html</a:t>
            </a:r>
            <a:br>
              <a:rPr lang="en-US" sz="1200"/>
            </a:br>
            <a:r>
              <a:rPr lang="en-US" sz="1200">
                <a:hlinkClick r:id="rId4"/>
              </a:rPr>
              <a:t>https://www.openevidence.com/announcements/new-feature-upload-and-analyze-text-based-documents-directly-in-openevidence-conversations</a:t>
            </a:r>
            <a:br>
              <a:rPr lang="en-US" sz="1200"/>
            </a:br>
            <a:r>
              <a:rPr lang="en-US" sz="1200"/>
              <a:t>https://</a:t>
            </a:r>
            <a:r>
              <a:rPr lang="en-US" sz="1200" err="1"/>
              <a:t>www.openevidence.com</a:t>
            </a:r>
            <a:r>
              <a:rPr lang="en-US" sz="1200"/>
              <a:t>/announcements/visits-real-time-medical-intelligence</a:t>
            </a:r>
          </a:p>
        </p:txBody>
      </p:sp>
    </p:spTree>
    <p:extLst>
      <p:ext uri="{BB962C8B-B14F-4D97-AF65-F5344CB8AC3E}">
        <p14:creationId xmlns:p14="http://schemas.microsoft.com/office/powerpoint/2010/main" val="37567283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A7CA6-7255-E0A7-953B-A5ECCCBCE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70E44-FCDB-3881-2CFC-574A35A52CB4}"/>
              </a:ext>
            </a:extLst>
          </p:cNvPr>
          <p:cNvSpPr>
            <a:spLocks noGrp="1"/>
          </p:cNvSpPr>
          <p:nvPr>
            <p:ph type="title"/>
          </p:nvPr>
        </p:nvSpPr>
        <p:spPr/>
        <p:txBody>
          <a:bodyPr/>
          <a:lstStyle/>
          <a:p>
            <a:r>
              <a:rPr lang="en-US"/>
              <a:t>Clinical Lifehacks</a:t>
            </a:r>
          </a:p>
        </p:txBody>
      </p:sp>
      <p:sp>
        <p:nvSpPr>
          <p:cNvPr id="3" name="Content Placeholder 2">
            <a:extLst>
              <a:ext uri="{FF2B5EF4-FFF2-40B4-BE49-F238E27FC236}">
                <a16:creationId xmlns:a16="http://schemas.microsoft.com/office/drawing/2014/main" id="{FC445DCA-E40D-D009-5C2A-D2A616304199}"/>
              </a:ext>
            </a:extLst>
          </p:cNvPr>
          <p:cNvSpPr>
            <a:spLocks noGrp="1"/>
          </p:cNvSpPr>
          <p:nvPr>
            <p:ph idx="1"/>
          </p:nvPr>
        </p:nvSpPr>
        <p:spPr/>
        <p:txBody>
          <a:bodyPr/>
          <a:lstStyle/>
          <a:p>
            <a:r>
              <a:rPr lang="en-US">
                <a:solidFill>
                  <a:schemeClr val="bg1">
                    <a:lumMod val="65000"/>
                  </a:schemeClr>
                </a:solidFill>
              </a:rPr>
              <a:t>Documentation 📚: Ambient Dictation</a:t>
            </a:r>
          </a:p>
          <a:p>
            <a:r>
              <a:rPr lang="en-US">
                <a:solidFill>
                  <a:schemeClr val="bg1">
                    <a:lumMod val="65000"/>
                  </a:schemeClr>
                </a:solidFill>
              </a:rPr>
              <a:t>Inbox Management 📩: Auto-Generated Patient Responses</a:t>
            </a:r>
          </a:p>
          <a:p>
            <a:r>
              <a:rPr lang="en-US">
                <a:solidFill>
                  <a:schemeClr val="bg1">
                    <a:lumMod val="65000"/>
                  </a:schemeClr>
                </a:solidFill>
              </a:rPr>
              <a:t>Point-of-care Looking up stuff: UpToDate → </a:t>
            </a:r>
            <a:r>
              <a:rPr lang="en-US" err="1">
                <a:solidFill>
                  <a:schemeClr val="bg1">
                    <a:lumMod val="65000"/>
                  </a:schemeClr>
                </a:solidFill>
              </a:rPr>
              <a:t>OpenEvidence</a:t>
            </a:r>
            <a:endParaRPr lang="en-US">
              <a:solidFill>
                <a:schemeClr val="bg1">
                  <a:lumMod val="65000"/>
                </a:schemeClr>
              </a:solidFill>
            </a:endParaRPr>
          </a:p>
          <a:p>
            <a:r>
              <a:rPr lang="en-US"/>
              <a:t>Assist Diagnostic Screening/Evaluation, e.g. STEMI, HCM, etc.</a:t>
            </a:r>
          </a:p>
          <a:p>
            <a:endParaRPr lang="en-US"/>
          </a:p>
        </p:txBody>
      </p:sp>
    </p:spTree>
    <p:extLst>
      <p:ext uri="{BB962C8B-B14F-4D97-AF65-F5344CB8AC3E}">
        <p14:creationId xmlns:p14="http://schemas.microsoft.com/office/powerpoint/2010/main" val="493866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81C9-BF82-7E15-0B59-981D803FA630}"/>
              </a:ext>
            </a:extLst>
          </p:cNvPr>
          <p:cNvSpPr>
            <a:spLocks noGrp="1"/>
          </p:cNvSpPr>
          <p:nvPr>
            <p:ph type="title"/>
          </p:nvPr>
        </p:nvSpPr>
        <p:spPr/>
        <p:txBody>
          <a:bodyPr/>
          <a:lstStyle/>
          <a:p>
            <a:r>
              <a:rPr lang="en-US"/>
              <a:t>AI-ECG</a:t>
            </a:r>
          </a:p>
        </p:txBody>
      </p:sp>
      <p:sp>
        <p:nvSpPr>
          <p:cNvPr id="3" name="Content Placeholder 2">
            <a:extLst>
              <a:ext uri="{FF2B5EF4-FFF2-40B4-BE49-F238E27FC236}">
                <a16:creationId xmlns:a16="http://schemas.microsoft.com/office/drawing/2014/main" id="{EDCC7383-C1F7-8A06-909E-E3CFB7DDD2B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F47DF00-B359-B6A0-41D9-4D16D15CEDB9}"/>
              </a:ext>
            </a:extLst>
          </p:cNvPr>
          <p:cNvPicPr>
            <a:picLocks noChangeAspect="1"/>
          </p:cNvPicPr>
          <p:nvPr/>
        </p:nvPicPr>
        <p:blipFill>
          <a:blip r:embed="rId2"/>
          <a:stretch>
            <a:fillRect/>
          </a:stretch>
        </p:blipFill>
        <p:spPr>
          <a:xfrm>
            <a:off x="1514603" y="2977730"/>
            <a:ext cx="9162793" cy="3637374"/>
          </a:xfrm>
          <a:prstGeom prst="rect">
            <a:avLst/>
          </a:prstGeom>
        </p:spPr>
      </p:pic>
      <p:pic>
        <p:nvPicPr>
          <p:cNvPr id="5" name="Picture 4">
            <a:extLst>
              <a:ext uri="{FF2B5EF4-FFF2-40B4-BE49-F238E27FC236}">
                <a16:creationId xmlns:a16="http://schemas.microsoft.com/office/drawing/2014/main" id="{B4213920-1721-B1B9-2164-A97D6D2E2B62}"/>
              </a:ext>
            </a:extLst>
          </p:cNvPr>
          <p:cNvPicPr>
            <a:picLocks noChangeAspect="1"/>
          </p:cNvPicPr>
          <p:nvPr/>
        </p:nvPicPr>
        <p:blipFill>
          <a:blip r:embed="rId3"/>
          <a:stretch>
            <a:fillRect/>
          </a:stretch>
        </p:blipFill>
        <p:spPr>
          <a:xfrm>
            <a:off x="5272087" y="80928"/>
            <a:ext cx="5792787" cy="2962336"/>
          </a:xfrm>
          <a:prstGeom prst="rect">
            <a:avLst/>
          </a:prstGeom>
        </p:spPr>
      </p:pic>
      <p:sp>
        <p:nvSpPr>
          <p:cNvPr id="7" name="TextBox 6">
            <a:extLst>
              <a:ext uri="{FF2B5EF4-FFF2-40B4-BE49-F238E27FC236}">
                <a16:creationId xmlns:a16="http://schemas.microsoft.com/office/drawing/2014/main" id="{39AAA711-9CA9-E0D4-C8BA-0AEA67CB1184}"/>
              </a:ext>
            </a:extLst>
          </p:cNvPr>
          <p:cNvSpPr txBox="1"/>
          <p:nvPr/>
        </p:nvSpPr>
        <p:spPr>
          <a:xfrm>
            <a:off x="4594086" y="6386870"/>
            <a:ext cx="7597914" cy="523220"/>
          </a:xfrm>
          <a:prstGeom prst="rect">
            <a:avLst/>
          </a:prstGeom>
          <a:noFill/>
        </p:spPr>
        <p:txBody>
          <a:bodyPr wrap="none" rtlCol="0">
            <a:spAutoFit/>
          </a:bodyPr>
          <a:lstStyle/>
          <a:p>
            <a:r>
              <a:rPr lang="en-US" sz="1400">
                <a:hlinkClick r:id="rId4"/>
              </a:rPr>
              <a:t>https://www.tctmd.com/news/ai-ecg-finds-stemi-faster-cuts-false-positive-cath-lab-activations</a:t>
            </a:r>
            <a:br>
              <a:rPr lang="en-US" sz="1400"/>
            </a:br>
            <a:r>
              <a:rPr lang="en-US" sz="1400"/>
              <a:t>https://</a:t>
            </a:r>
            <a:r>
              <a:rPr lang="en-US" sz="1400" err="1"/>
              <a:t>www.powerfulmedical.com</a:t>
            </a:r>
            <a:r>
              <a:rPr lang="en-US" sz="1400"/>
              <a:t>/</a:t>
            </a:r>
            <a:r>
              <a:rPr lang="en-US" sz="1400" err="1"/>
              <a:t>pmcardio</a:t>
            </a:r>
            <a:r>
              <a:rPr lang="en-US" sz="1400"/>
              <a:t>-individuals/</a:t>
            </a:r>
          </a:p>
        </p:txBody>
      </p:sp>
    </p:spTree>
    <p:extLst>
      <p:ext uri="{BB962C8B-B14F-4D97-AF65-F5344CB8AC3E}">
        <p14:creationId xmlns:p14="http://schemas.microsoft.com/office/powerpoint/2010/main" val="12379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D4C3A-7460-B72E-79E6-AF9B2FCFC39D}"/>
              </a:ext>
            </a:extLst>
          </p:cNvPr>
          <p:cNvSpPr>
            <a:spLocks noGrp="1"/>
          </p:cNvSpPr>
          <p:nvPr>
            <p:ph type="title"/>
          </p:nvPr>
        </p:nvSpPr>
        <p:spPr/>
        <p:txBody>
          <a:bodyPr/>
          <a:lstStyle/>
          <a:p>
            <a:r>
              <a:rPr lang="en-US"/>
              <a:t>Variable Performance Across Settings</a:t>
            </a:r>
          </a:p>
        </p:txBody>
      </p:sp>
      <p:sp>
        <p:nvSpPr>
          <p:cNvPr id="3" name="Content Placeholder 2">
            <a:extLst>
              <a:ext uri="{FF2B5EF4-FFF2-40B4-BE49-F238E27FC236}">
                <a16:creationId xmlns:a16="http://schemas.microsoft.com/office/drawing/2014/main" id="{4C34C52D-21DE-9EA1-66AE-0B87138F74BD}"/>
              </a:ext>
            </a:extLst>
          </p:cNvPr>
          <p:cNvSpPr>
            <a:spLocks noGrp="1"/>
          </p:cNvSpPr>
          <p:nvPr>
            <p:ph idx="1"/>
          </p:nvPr>
        </p:nvSpPr>
        <p:spPr/>
        <p:txBody>
          <a:bodyPr/>
          <a:lstStyle/>
          <a:p>
            <a:r>
              <a:rPr lang="en-US" dirty="0"/>
              <a:t>Stellar performance at Site </a:t>
            </a:r>
            <a:r>
              <a:rPr lang="en-US" i="1" dirty="0"/>
              <a:t>A</a:t>
            </a:r>
            <a:r>
              <a:rPr lang="en-US" dirty="0"/>
              <a:t> but can often underperform at </a:t>
            </a:r>
            <a:r>
              <a:rPr lang="en-US" i="1" dirty="0"/>
              <a:t>B</a:t>
            </a:r>
          </a:p>
          <a:p>
            <a:r>
              <a:rPr lang="en-US" dirty="0" err="1"/>
              <a:t>Viz.ai’s</a:t>
            </a:r>
            <a:r>
              <a:rPr lang="en-US" dirty="0"/>
              <a:t> ECG model to identify patients at high-risk for HCM</a:t>
            </a:r>
          </a:p>
          <a:p>
            <a:pPr lvl="1"/>
            <a:r>
              <a:rPr lang="en-US" dirty="0"/>
              <a:t>Flagged 1,522 patients as ‘high-risk’, but only 166 had HCM (PPV 10.9%)</a:t>
            </a:r>
          </a:p>
          <a:p>
            <a:r>
              <a:rPr lang="en-US" dirty="0"/>
              <a:t>Models often need calibration or other modifications to achieve desired performance</a:t>
            </a:r>
          </a:p>
        </p:txBody>
      </p:sp>
      <p:pic>
        <p:nvPicPr>
          <p:cNvPr id="4" name="Picture 3">
            <a:extLst>
              <a:ext uri="{FF2B5EF4-FFF2-40B4-BE49-F238E27FC236}">
                <a16:creationId xmlns:a16="http://schemas.microsoft.com/office/drawing/2014/main" id="{A6D3E1EF-B88C-DB16-7C9E-6F8A2713D396}"/>
              </a:ext>
            </a:extLst>
          </p:cNvPr>
          <p:cNvPicPr>
            <a:picLocks noChangeAspect="1"/>
          </p:cNvPicPr>
          <p:nvPr/>
        </p:nvPicPr>
        <p:blipFill>
          <a:blip r:embed="rId3"/>
          <a:stretch>
            <a:fillRect/>
          </a:stretch>
        </p:blipFill>
        <p:spPr>
          <a:xfrm>
            <a:off x="2209800" y="2423146"/>
            <a:ext cx="7772400" cy="3643312"/>
          </a:xfrm>
          <a:prstGeom prst="rect">
            <a:avLst/>
          </a:prstGeom>
        </p:spPr>
      </p:pic>
      <p:pic>
        <p:nvPicPr>
          <p:cNvPr id="6" name="Picture 5">
            <a:extLst>
              <a:ext uri="{FF2B5EF4-FFF2-40B4-BE49-F238E27FC236}">
                <a16:creationId xmlns:a16="http://schemas.microsoft.com/office/drawing/2014/main" id="{E0A9926F-ADE7-2A1D-B820-EB6B0B205BC8}"/>
              </a:ext>
            </a:extLst>
          </p:cNvPr>
          <p:cNvPicPr>
            <a:picLocks noChangeAspect="1"/>
          </p:cNvPicPr>
          <p:nvPr/>
        </p:nvPicPr>
        <p:blipFill>
          <a:blip r:embed="rId4"/>
          <a:stretch>
            <a:fillRect/>
          </a:stretch>
        </p:blipFill>
        <p:spPr>
          <a:xfrm>
            <a:off x="8597411" y="3203930"/>
            <a:ext cx="3594589" cy="450139"/>
          </a:xfrm>
          <a:prstGeom prst="rect">
            <a:avLst/>
          </a:prstGeom>
        </p:spPr>
      </p:pic>
    </p:spTree>
    <p:extLst>
      <p:ext uri="{BB962C8B-B14F-4D97-AF65-F5344CB8AC3E}">
        <p14:creationId xmlns:p14="http://schemas.microsoft.com/office/powerpoint/2010/main" val="266107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B123-5F27-41E7-B028-E72338924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CF08C-3B86-4636-7116-40DDDBD72960}"/>
              </a:ext>
            </a:extLst>
          </p:cNvPr>
          <p:cNvSpPr>
            <a:spLocks noGrp="1"/>
          </p:cNvSpPr>
          <p:nvPr>
            <p:ph type="title"/>
          </p:nvPr>
        </p:nvSpPr>
        <p:spPr/>
        <p:txBody>
          <a:bodyPr/>
          <a:lstStyle/>
          <a:p>
            <a:r>
              <a:rPr lang="en-US" dirty="0"/>
              <a:t>Know Your (Models) Limitations</a:t>
            </a:r>
          </a:p>
        </p:txBody>
      </p:sp>
      <p:sp>
        <p:nvSpPr>
          <p:cNvPr id="3" name="Content Placeholder 2">
            <a:extLst>
              <a:ext uri="{FF2B5EF4-FFF2-40B4-BE49-F238E27FC236}">
                <a16:creationId xmlns:a16="http://schemas.microsoft.com/office/drawing/2014/main" id="{7FCFE9B4-B4BF-47CE-C6AC-21CD5E94DEDD}"/>
              </a:ext>
            </a:extLst>
          </p:cNvPr>
          <p:cNvSpPr>
            <a:spLocks noGrp="1"/>
          </p:cNvSpPr>
          <p:nvPr>
            <p:ph idx="1"/>
          </p:nvPr>
        </p:nvSpPr>
        <p:spPr/>
        <p:txBody>
          <a:bodyPr/>
          <a:lstStyle/>
          <a:p>
            <a:r>
              <a:rPr lang="en-US"/>
              <a:t>The best clinicians I work with are always mindful of their limitations and the limitations of diagnostic tools and therapies</a:t>
            </a:r>
          </a:p>
          <a:p>
            <a:pPr lvl="1"/>
            <a:r>
              <a:rPr lang="en-US" i="1">
                <a:solidFill>
                  <a:srgbClr val="C00000"/>
                </a:solidFill>
              </a:rPr>
              <a:t>[M]</a:t>
            </a:r>
            <a:r>
              <a:rPr lang="en-US">
                <a:solidFill>
                  <a:srgbClr val="C00000"/>
                </a:solidFill>
              </a:rPr>
              <a:t> </a:t>
            </a:r>
            <a:r>
              <a:rPr lang="en-US"/>
              <a:t>measurement is unreliable in the presence of </a:t>
            </a:r>
            <a:r>
              <a:rPr lang="en-US" i="1">
                <a:solidFill>
                  <a:schemeClr val="accent5"/>
                </a:solidFill>
              </a:rPr>
              <a:t>[B]</a:t>
            </a:r>
          </a:p>
          <a:p>
            <a:pPr lvl="1"/>
            <a:r>
              <a:rPr lang="en-US" i="1">
                <a:solidFill>
                  <a:schemeClr val="accent2"/>
                </a:solidFill>
              </a:rPr>
              <a:t>[X]</a:t>
            </a:r>
            <a:r>
              <a:rPr lang="en-US">
                <a:solidFill>
                  <a:schemeClr val="accent2"/>
                </a:solidFill>
              </a:rPr>
              <a:t> </a:t>
            </a:r>
            <a:r>
              <a:rPr lang="en-US"/>
              <a:t>should be avoided in patients with</a:t>
            </a:r>
            <a:r>
              <a:rPr lang="en-US" i="1">
                <a:solidFill>
                  <a:schemeClr val="accent1"/>
                </a:solidFill>
              </a:rPr>
              <a:t> [Y]</a:t>
            </a:r>
          </a:p>
          <a:p>
            <a:pPr lvl="1"/>
            <a:r>
              <a:rPr lang="en-US"/>
              <a:t>I’m not comfortable doing </a:t>
            </a:r>
            <a:r>
              <a:rPr lang="en-US" i="1">
                <a:solidFill>
                  <a:schemeClr val="accent6">
                    <a:lumMod val="75000"/>
                  </a:schemeClr>
                </a:solidFill>
              </a:rPr>
              <a:t>[Z] </a:t>
            </a:r>
            <a:r>
              <a:rPr lang="en-US"/>
              <a:t>procedure (or prescribing </a:t>
            </a:r>
            <a:r>
              <a:rPr lang="en-US" i="1">
                <a:solidFill>
                  <a:schemeClr val="accent6">
                    <a:lumMod val="75000"/>
                  </a:schemeClr>
                </a:solidFill>
              </a:rPr>
              <a:t>[Z]</a:t>
            </a:r>
            <a:r>
              <a:rPr lang="en-US">
                <a:solidFill>
                  <a:schemeClr val="accent6">
                    <a:lumMod val="75000"/>
                  </a:schemeClr>
                </a:solidFill>
              </a:rPr>
              <a:t> </a:t>
            </a:r>
            <a:r>
              <a:rPr lang="en-US"/>
              <a:t>💊)</a:t>
            </a:r>
          </a:p>
          <a:p>
            <a:pPr lvl="1"/>
            <a:r>
              <a:rPr lang="en-US"/>
              <a:t>We should take the results with a grain of salt 🧂 because they have </a:t>
            </a:r>
            <a:r>
              <a:rPr lang="en-US" i="1">
                <a:solidFill>
                  <a:schemeClr val="accent2">
                    <a:lumMod val="75000"/>
                  </a:schemeClr>
                </a:solidFill>
              </a:rPr>
              <a:t>[C]</a:t>
            </a:r>
          </a:p>
        </p:txBody>
      </p:sp>
    </p:spTree>
    <p:extLst>
      <p:ext uri="{BB962C8B-B14F-4D97-AF65-F5344CB8AC3E}">
        <p14:creationId xmlns:p14="http://schemas.microsoft.com/office/powerpoint/2010/main" val="162986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59B1-9400-C9AD-34BE-8DAA73F0C4B6}"/>
              </a:ext>
            </a:extLst>
          </p:cNvPr>
          <p:cNvSpPr>
            <a:spLocks noGrp="1"/>
          </p:cNvSpPr>
          <p:nvPr>
            <p:ph type="title"/>
          </p:nvPr>
        </p:nvSpPr>
        <p:spPr/>
        <p:txBody>
          <a:bodyPr/>
          <a:lstStyle/>
          <a:p>
            <a:r>
              <a:rPr lang="en-US"/>
              <a:t>Closing 2 Cents</a:t>
            </a:r>
          </a:p>
        </p:txBody>
      </p:sp>
      <p:sp>
        <p:nvSpPr>
          <p:cNvPr id="3" name="Content Placeholder 2">
            <a:extLst>
              <a:ext uri="{FF2B5EF4-FFF2-40B4-BE49-F238E27FC236}">
                <a16:creationId xmlns:a16="http://schemas.microsoft.com/office/drawing/2014/main" id="{13CA3ECD-7DBF-44DE-D3D2-8E2FA6ACF334}"/>
              </a:ext>
            </a:extLst>
          </p:cNvPr>
          <p:cNvSpPr>
            <a:spLocks noGrp="1"/>
          </p:cNvSpPr>
          <p:nvPr>
            <p:ph idx="1"/>
          </p:nvPr>
        </p:nvSpPr>
        <p:spPr/>
        <p:txBody>
          <a:bodyPr/>
          <a:lstStyle/>
          <a:p>
            <a:r>
              <a:rPr lang="en-US" dirty="0"/>
              <a:t>Healthy dose of skepticism</a:t>
            </a:r>
          </a:p>
          <a:p>
            <a:r>
              <a:rPr lang="en-US" dirty="0"/>
              <a:t>Vet everything (initially and periodically): Compile examples (e.g., patient scenarios) to evaluate offerings from different vendors, models, etc.</a:t>
            </a:r>
          </a:p>
          <a:p>
            <a:r>
              <a:rPr lang="en-US" dirty="0"/>
              <a:t>AI will not replace us, but (🧠 + 🖥️) &gt; 🧠</a:t>
            </a:r>
          </a:p>
          <a:p>
            <a:pPr lvl="1"/>
            <a:r>
              <a:rPr lang="en-US" dirty="0"/>
              <a:t>need to become facile with these new tools as we work to provide the best care possible</a:t>
            </a:r>
          </a:p>
        </p:txBody>
      </p:sp>
    </p:spTree>
    <p:extLst>
      <p:ext uri="{BB962C8B-B14F-4D97-AF65-F5344CB8AC3E}">
        <p14:creationId xmlns:p14="http://schemas.microsoft.com/office/powerpoint/2010/main" val="42111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D1D0C-3FC9-0AD0-DB92-CE8D947D5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6742C-9361-2C9F-0CC8-B6B43E1800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9B96E8-5717-10E8-B23E-418245EDCC5C}"/>
              </a:ext>
            </a:extLst>
          </p:cNvPr>
          <p:cNvSpPr>
            <a:spLocks noGrp="1"/>
          </p:cNvSpPr>
          <p:nvPr>
            <p:ph idx="1"/>
          </p:nvPr>
        </p:nvSpPr>
        <p:spPr/>
        <p:txBody>
          <a:bodyPr/>
          <a:lstStyle/>
          <a:p>
            <a:endParaRPr lang="en-US"/>
          </a:p>
        </p:txBody>
      </p:sp>
      <p:pic>
        <p:nvPicPr>
          <p:cNvPr id="2050" name="Picture 2" descr="Artificial Intelligence in Health Care: The Hope, the Hype, the Promise,  the Peril | The National Academies Press">
            <a:extLst>
              <a:ext uri="{FF2B5EF4-FFF2-40B4-BE49-F238E27FC236}">
                <a16:creationId xmlns:a16="http://schemas.microsoft.com/office/drawing/2014/main" id="{2C61B144-FCEF-0CDB-2B16-EC5CCF2D5C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96" b="71875"/>
          <a:stretch/>
        </p:blipFill>
        <p:spPr bwMode="auto">
          <a:xfrm>
            <a:off x="801243" y="1893887"/>
            <a:ext cx="10589514" cy="307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3F5AD8-7F36-5249-39FC-F21E082E9584}"/>
              </a:ext>
            </a:extLst>
          </p:cNvPr>
          <p:cNvSpPr txBox="1"/>
          <p:nvPr/>
        </p:nvSpPr>
        <p:spPr>
          <a:xfrm>
            <a:off x="8820150" y="6591300"/>
            <a:ext cx="3479607" cy="338554"/>
          </a:xfrm>
          <a:prstGeom prst="rect">
            <a:avLst/>
          </a:prstGeom>
          <a:noFill/>
        </p:spPr>
        <p:txBody>
          <a:bodyPr wrap="none" rtlCol="0">
            <a:spAutoFit/>
          </a:bodyPr>
          <a:lstStyle/>
          <a:p>
            <a:r>
              <a:rPr lang="en-US" sz="1600"/>
              <a:t>National Academy of Medicine (2019)</a:t>
            </a:r>
          </a:p>
        </p:txBody>
      </p:sp>
      <p:sp>
        <p:nvSpPr>
          <p:cNvPr id="5" name="Rectangle 4">
            <a:extLst>
              <a:ext uri="{FF2B5EF4-FFF2-40B4-BE49-F238E27FC236}">
                <a16:creationId xmlns:a16="http://schemas.microsoft.com/office/drawing/2014/main" id="{FBDC6FF6-4530-8D2E-56A7-70F3515067A0}"/>
              </a:ext>
            </a:extLst>
          </p:cNvPr>
          <p:cNvSpPr/>
          <p:nvPr/>
        </p:nvSpPr>
        <p:spPr>
          <a:xfrm>
            <a:off x="2294792" y="4088423"/>
            <a:ext cx="1740877" cy="58908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6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5ADC-D2D5-4A57-746F-0E5C066438B8}"/>
              </a:ext>
            </a:extLst>
          </p:cNvPr>
          <p:cNvSpPr>
            <a:spLocks noGrp="1"/>
          </p:cNvSpPr>
          <p:nvPr>
            <p:ph type="title"/>
          </p:nvPr>
        </p:nvSpPr>
        <p:spPr/>
        <p:txBody>
          <a:bodyPr/>
          <a:lstStyle/>
          <a:p>
            <a:r>
              <a:rPr lang="en-US"/>
              <a:t>What do these pictures have in common?</a:t>
            </a:r>
          </a:p>
        </p:txBody>
      </p:sp>
      <p:pic>
        <p:nvPicPr>
          <p:cNvPr id="5" name="Content Placeholder 4" descr="A person taking a selfie with another person in the background&#10;&#10;AI-generated content may be incorrect.">
            <a:extLst>
              <a:ext uri="{FF2B5EF4-FFF2-40B4-BE49-F238E27FC236}">
                <a16:creationId xmlns:a16="http://schemas.microsoft.com/office/drawing/2014/main" id="{B417F13F-E96D-0D47-D87E-52E67F6C9BC7}"/>
              </a:ext>
            </a:extLst>
          </p:cNvPr>
          <p:cNvPicPr>
            <a:picLocks noGrp="1" noChangeAspect="1"/>
          </p:cNvPicPr>
          <p:nvPr>
            <p:ph idx="1"/>
          </p:nvPr>
        </p:nvPicPr>
        <p:blipFill>
          <a:blip r:embed="rId2"/>
          <a:srcRect l="9404" t="36848" r="11281" b="7592"/>
          <a:stretch/>
        </p:blipFill>
        <p:spPr>
          <a:xfrm>
            <a:off x="838200" y="1962871"/>
            <a:ext cx="5257800" cy="3920763"/>
          </a:xfrm>
        </p:spPr>
      </p:pic>
      <p:pic>
        <p:nvPicPr>
          <p:cNvPr id="7" name="Picture 6" descr="A person riding a dragon&#10;&#10;AI-generated content may be incorrect.">
            <a:extLst>
              <a:ext uri="{FF2B5EF4-FFF2-40B4-BE49-F238E27FC236}">
                <a16:creationId xmlns:a16="http://schemas.microsoft.com/office/drawing/2014/main" id="{03F12C3E-DB7D-46EF-0CEA-739885923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977" y="1787307"/>
            <a:ext cx="4096327" cy="4096327"/>
          </a:xfrm>
          <a:prstGeom prst="rect">
            <a:avLst/>
          </a:prstGeom>
        </p:spPr>
      </p:pic>
    </p:spTree>
    <p:extLst>
      <p:ext uri="{BB962C8B-B14F-4D97-AF65-F5344CB8AC3E}">
        <p14:creationId xmlns:p14="http://schemas.microsoft.com/office/powerpoint/2010/main" val="3690115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52D1A73B-2969-5009-2383-7E54F1E822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655" b="1385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21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9117-26F2-00D2-CD3E-7C792F8098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1D99C-2AA2-D269-47FF-D19FA6353CE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D564186-A01B-4C9F-53A6-E419088B9F47}"/>
              </a:ext>
            </a:extLst>
          </p:cNvPr>
          <p:cNvSpPr>
            <a:spLocks noGrp="1"/>
          </p:cNvSpPr>
          <p:nvPr>
            <p:ph idx="1"/>
          </p:nvPr>
        </p:nvSpPr>
        <p:spPr/>
        <p:txBody>
          <a:bodyPr>
            <a:normAutofit/>
          </a:bodyPr>
          <a:lstStyle/>
          <a:p>
            <a:r>
              <a:rPr lang="en-US" sz="3600" dirty="0">
                <a:solidFill>
                  <a:schemeClr val="bg2">
                    <a:lumMod val="75000"/>
                  </a:schemeClr>
                </a:solidFill>
              </a:rPr>
              <a:t>AI: The </a:t>
            </a:r>
            <a:r>
              <a:rPr lang="en-US" sz="3600" b="1" dirty="0">
                <a:solidFill>
                  <a:schemeClr val="bg2">
                    <a:lumMod val="75000"/>
                  </a:schemeClr>
                </a:solidFill>
              </a:rPr>
              <a:t>Hype</a:t>
            </a:r>
            <a:r>
              <a:rPr lang="en-US" sz="3600" dirty="0">
                <a:solidFill>
                  <a:schemeClr val="bg2">
                    <a:lumMod val="75000"/>
                  </a:schemeClr>
                </a:solidFill>
              </a:rPr>
              <a:t> &amp; the </a:t>
            </a:r>
            <a:r>
              <a:rPr lang="en-US" sz="3600" b="1" dirty="0">
                <a:solidFill>
                  <a:schemeClr val="bg2">
                    <a:lumMod val="75000"/>
                  </a:schemeClr>
                </a:solidFill>
              </a:rPr>
              <a:t>Peril</a:t>
            </a:r>
          </a:p>
          <a:p>
            <a:r>
              <a:rPr lang="en-US" sz="3600" b="1" dirty="0"/>
              <a:t>Model &amp; Data evaluation </a:t>
            </a:r>
            <a:r>
              <a:rPr lang="en-US" sz="3600" dirty="0"/>
              <a:t>are </a:t>
            </a:r>
            <a:r>
              <a:rPr lang="en-US" sz="3600" i="1" dirty="0"/>
              <a:t>critically</a:t>
            </a:r>
            <a:r>
              <a:rPr lang="en-US" sz="3600" dirty="0"/>
              <a:t> important</a:t>
            </a:r>
          </a:p>
          <a:p>
            <a:r>
              <a:rPr lang="en-US" sz="3600" dirty="0">
                <a:solidFill>
                  <a:schemeClr val="bg2">
                    <a:lumMod val="75000"/>
                  </a:schemeClr>
                </a:solidFill>
              </a:rPr>
              <a:t>AI: The </a:t>
            </a:r>
            <a:r>
              <a:rPr lang="en-US" sz="3600" b="1" dirty="0">
                <a:solidFill>
                  <a:schemeClr val="bg2">
                    <a:lumMod val="75000"/>
                  </a:schemeClr>
                </a:solidFill>
              </a:rPr>
              <a:t>Hope</a:t>
            </a:r>
            <a:r>
              <a:rPr lang="en-US" sz="3600" dirty="0">
                <a:solidFill>
                  <a:schemeClr val="bg2">
                    <a:lumMod val="75000"/>
                  </a:schemeClr>
                </a:solidFill>
              </a:rPr>
              <a:t> &amp; the </a:t>
            </a:r>
            <a:r>
              <a:rPr lang="en-US" sz="3600" b="1" dirty="0">
                <a:solidFill>
                  <a:schemeClr val="bg2">
                    <a:lumMod val="75000"/>
                  </a:schemeClr>
                </a:solidFill>
              </a:rPr>
              <a:t>Promise</a:t>
            </a:r>
          </a:p>
        </p:txBody>
      </p:sp>
    </p:spTree>
    <p:extLst>
      <p:ext uri="{BB962C8B-B14F-4D97-AF65-F5344CB8AC3E}">
        <p14:creationId xmlns:p14="http://schemas.microsoft.com/office/powerpoint/2010/main" val="4250410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86CA-DFAD-F7AA-EF7B-9F64925F2C55}"/>
              </a:ext>
            </a:extLst>
          </p:cNvPr>
          <p:cNvSpPr>
            <a:spLocks noGrp="1"/>
          </p:cNvSpPr>
          <p:nvPr>
            <p:ph type="title"/>
          </p:nvPr>
        </p:nvSpPr>
        <p:spPr/>
        <p:txBody>
          <a:bodyPr/>
          <a:lstStyle/>
          <a:p>
            <a:r>
              <a:rPr lang="en-US"/>
              <a:t>Know Limitations</a:t>
            </a:r>
          </a:p>
        </p:txBody>
      </p:sp>
      <p:sp>
        <p:nvSpPr>
          <p:cNvPr id="3" name="Content Placeholder 2">
            <a:extLst>
              <a:ext uri="{FF2B5EF4-FFF2-40B4-BE49-F238E27FC236}">
                <a16:creationId xmlns:a16="http://schemas.microsoft.com/office/drawing/2014/main" id="{4451ADF9-6D9B-9798-DD8D-B19F1FE09EF6}"/>
              </a:ext>
            </a:extLst>
          </p:cNvPr>
          <p:cNvSpPr>
            <a:spLocks noGrp="1"/>
          </p:cNvSpPr>
          <p:nvPr>
            <p:ph idx="1"/>
          </p:nvPr>
        </p:nvSpPr>
        <p:spPr/>
        <p:txBody>
          <a:bodyPr/>
          <a:lstStyle/>
          <a:p>
            <a:r>
              <a:rPr lang="en-US"/>
              <a:t>The best clinicians I work with are always mindful of their limitations and the limitations of diagnostic tools and therapies</a:t>
            </a:r>
          </a:p>
          <a:p>
            <a:pPr lvl="1"/>
            <a:r>
              <a:rPr lang="en-US" i="1">
                <a:solidFill>
                  <a:srgbClr val="C00000"/>
                </a:solidFill>
              </a:rPr>
              <a:t>[M]</a:t>
            </a:r>
            <a:r>
              <a:rPr lang="en-US">
                <a:solidFill>
                  <a:srgbClr val="C00000"/>
                </a:solidFill>
              </a:rPr>
              <a:t> </a:t>
            </a:r>
            <a:r>
              <a:rPr lang="en-US"/>
              <a:t>measurement is unreliable in the presence of </a:t>
            </a:r>
            <a:r>
              <a:rPr lang="en-US" i="1">
                <a:solidFill>
                  <a:schemeClr val="accent5"/>
                </a:solidFill>
              </a:rPr>
              <a:t>[B]</a:t>
            </a:r>
          </a:p>
          <a:p>
            <a:pPr lvl="1"/>
            <a:r>
              <a:rPr lang="en-US" i="1">
                <a:solidFill>
                  <a:schemeClr val="accent2"/>
                </a:solidFill>
              </a:rPr>
              <a:t>[X]</a:t>
            </a:r>
            <a:r>
              <a:rPr lang="en-US">
                <a:solidFill>
                  <a:schemeClr val="accent2"/>
                </a:solidFill>
              </a:rPr>
              <a:t> </a:t>
            </a:r>
            <a:r>
              <a:rPr lang="en-US"/>
              <a:t>should be avoided in patients with</a:t>
            </a:r>
            <a:r>
              <a:rPr lang="en-US" i="1">
                <a:solidFill>
                  <a:schemeClr val="accent1"/>
                </a:solidFill>
              </a:rPr>
              <a:t> [Y]</a:t>
            </a:r>
          </a:p>
          <a:p>
            <a:pPr lvl="1"/>
            <a:r>
              <a:rPr lang="en-US"/>
              <a:t>I’m not comfortable doing </a:t>
            </a:r>
            <a:r>
              <a:rPr lang="en-US" i="1">
                <a:solidFill>
                  <a:schemeClr val="accent6">
                    <a:lumMod val="75000"/>
                  </a:schemeClr>
                </a:solidFill>
              </a:rPr>
              <a:t>[Z] </a:t>
            </a:r>
            <a:r>
              <a:rPr lang="en-US"/>
              <a:t>procedure (or prescribing </a:t>
            </a:r>
            <a:r>
              <a:rPr lang="en-US" i="1">
                <a:solidFill>
                  <a:schemeClr val="accent6">
                    <a:lumMod val="75000"/>
                  </a:schemeClr>
                </a:solidFill>
              </a:rPr>
              <a:t>[Z]</a:t>
            </a:r>
            <a:r>
              <a:rPr lang="en-US">
                <a:solidFill>
                  <a:schemeClr val="accent6">
                    <a:lumMod val="75000"/>
                  </a:schemeClr>
                </a:solidFill>
              </a:rPr>
              <a:t> </a:t>
            </a:r>
            <a:r>
              <a:rPr lang="en-US"/>
              <a:t>💊)</a:t>
            </a:r>
          </a:p>
          <a:p>
            <a:pPr lvl="1"/>
            <a:r>
              <a:rPr lang="en-US"/>
              <a:t>We should take the results with a grain of salt 🧂 because they have </a:t>
            </a:r>
            <a:r>
              <a:rPr lang="en-US" i="1">
                <a:solidFill>
                  <a:schemeClr val="accent2">
                    <a:lumMod val="75000"/>
                  </a:schemeClr>
                </a:solidFill>
              </a:rPr>
              <a:t>[C]</a:t>
            </a:r>
          </a:p>
        </p:txBody>
      </p:sp>
    </p:spTree>
    <p:extLst>
      <p:ext uri="{BB962C8B-B14F-4D97-AF65-F5344CB8AC3E}">
        <p14:creationId xmlns:p14="http://schemas.microsoft.com/office/powerpoint/2010/main" val="15606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CCB3-DC61-D243-8D5C-0E4626B0A99F}"/>
              </a:ext>
            </a:extLst>
          </p:cNvPr>
          <p:cNvSpPr>
            <a:spLocks noGrp="1"/>
          </p:cNvSpPr>
          <p:nvPr>
            <p:ph type="title"/>
          </p:nvPr>
        </p:nvSpPr>
        <p:spPr>
          <a:xfrm>
            <a:off x="730307" y="536731"/>
            <a:ext cx="9045261" cy="426784"/>
          </a:xfrm>
        </p:spPr>
        <p:txBody>
          <a:bodyPr>
            <a:normAutofit fontScale="90000"/>
          </a:bodyPr>
          <a:lstStyle/>
          <a:p>
            <a:r>
              <a:rPr lang="en-US"/>
              <a:t>Do models “understand” like you and I?</a:t>
            </a:r>
          </a:p>
        </p:txBody>
      </p:sp>
      <p:sp>
        <p:nvSpPr>
          <p:cNvPr id="4" name="Slide Number Placeholder 3">
            <a:extLst>
              <a:ext uri="{FF2B5EF4-FFF2-40B4-BE49-F238E27FC236}">
                <a16:creationId xmlns:a16="http://schemas.microsoft.com/office/drawing/2014/main" id="{630993C6-C211-984D-927C-DF8B20D54FBE}"/>
              </a:ext>
            </a:extLst>
          </p:cNvPr>
          <p:cNvSpPr>
            <a:spLocks noGrp="1"/>
          </p:cNvSpPr>
          <p:nvPr>
            <p:ph type="sldNum" sz="quarter" idx="4"/>
          </p:nvPr>
        </p:nvSpPr>
        <p:spPr/>
        <p:txBody>
          <a:bodyPr/>
          <a:lstStyle/>
          <a:p>
            <a:fld id="{42C32FFB-F9AE-46F0-A233-A2E628258990}" type="slidenum">
              <a:rPr lang="en-US" smtClean="0"/>
              <a:pPr/>
              <a:t>44</a:t>
            </a:fld>
            <a:endParaRPr lang="en-US" sz="1333"/>
          </a:p>
        </p:txBody>
      </p:sp>
      <p:sp>
        <p:nvSpPr>
          <p:cNvPr id="5" name="Footer Placeholder 4">
            <a:extLst>
              <a:ext uri="{FF2B5EF4-FFF2-40B4-BE49-F238E27FC236}">
                <a16:creationId xmlns:a16="http://schemas.microsoft.com/office/drawing/2014/main" id="{97BD7821-19E0-DB4A-A7CB-575B472D2FAC}"/>
              </a:ext>
            </a:extLst>
          </p:cNvPr>
          <p:cNvSpPr>
            <a:spLocks noGrp="1"/>
          </p:cNvSpPr>
          <p:nvPr>
            <p:ph type="ftr" sz="quarter" idx="3"/>
          </p:nvPr>
        </p:nvSpPr>
        <p:spPr/>
        <p:txBody>
          <a:bodyPr/>
          <a:lstStyle/>
          <a:p>
            <a:r>
              <a:rPr lang="en-US"/>
              <a:t>Intrinsic Evaluation of Embeddings |   Mirza S. Khan</a:t>
            </a:r>
          </a:p>
        </p:txBody>
      </p:sp>
      <p:pic>
        <p:nvPicPr>
          <p:cNvPr id="6" name="Picture 5">
            <a:extLst>
              <a:ext uri="{FF2B5EF4-FFF2-40B4-BE49-F238E27FC236}">
                <a16:creationId xmlns:a16="http://schemas.microsoft.com/office/drawing/2014/main" id="{90CF402A-BFEA-C740-9972-C94B5EC0864A}"/>
              </a:ext>
            </a:extLst>
          </p:cNvPr>
          <p:cNvPicPr>
            <a:picLocks noChangeAspect="1"/>
          </p:cNvPicPr>
          <p:nvPr/>
        </p:nvPicPr>
        <p:blipFill>
          <a:blip r:embed="rId4"/>
          <a:stretch>
            <a:fillRect/>
          </a:stretch>
        </p:blipFill>
        <p:spPr>
          <a:xfrm>
            <a:off x="4690534" y="2023534"/>
            <a:ext cx="2810933" cy="2810933"/>
          </a:xfrm>
          <a:prstGeom prst="rect">
            <a:avLst/>
          </a:prstGeom>
        </p:spPr>
      </p:pic>
      <p:pic>
        <p:nvPicPr>
          <p:cNvPr id="8" name="Picture 7">
            <a:extLst>
              <a:ext uri="{FF2B5EF4-FFF2-40B4-BE49-F238E27FC236}">
                <a16:creationId xmlns:a16="http://schemas.microsoft.com/office/drawing/2014/main" id="{38AAABA9-3D58-F843-A95A-E3B2529FD4C2}"/>
              </a:ext>
            </a:extLst>
          </p:cNvPr>
          <p:cNvPicPr>
            <a:picLocks noChangeAspect="1"/>
          </p:cNvPicPr>
          <p:nvPr/>
        </p:nvPicPr>
        <p:blipFill>
          <a:blip r:embed="rId5"/>
          <a:stretch>
            <a:fillRect/>
          </a:stretch>
        </p:blipFill>
        <p:spPr>
          <a:xfrm>
            <a:off x="5943645" y="1231898"/>
            <a:ext cx="6355896" cy="2197100"/>
          </a:xfrm>
          <a:prstGeom prst="rect">
            <a:avLst/>
          </a:prstGeom>
        </p:spPr>
      </p:pic>
      <p:pic>
        <p:nvPicPr>
          <p:cNvPr id="7" name="Content Placeholder 3">
            <a:extLst>
              <a:ext uri="{FF2B5EF4-FFF2-40B4-BE49-F238E27FC236}">
                <a16:creationId xmlns:a16="http://schemas.microsoft.com/office/drawing/2014/main" id="{E8362152-0FAD-7847-BB28-688F5FC1B82F}"/>
              </a:ext>
            </a:extLst>
          </p:cNvPr>
          <p:cNvPicPr>
            <a:picLocks noChangeAspect="1"/>
          </p:cNvPicPr>
          <p:nvPr/>
        </p:nvPicPr>
        <p:blipFill>
          <a:blip r:embed="rId6"/>
          <a:stretch>
            <a:fillRect/>
          </a:stretch>
        </p:blipFill>
        <p:spPr>
          <a:xfrm>
            <a:off x="-67121" y="1231899"/>
            <a:ext cx="6159500" cy="2197100"/>
          </a:xfrm>
          <a:prstGeom prst="rect">
            <a:avLst/>
          </a:prstGeom>
        </p:spPr>
      </p:pic>
      <p:pic>
        <p:nvPicPr>
          <p:cNvPr id="10" name="Content Placeholder 9">
            <a:extLst>
              <a:ext uri="{FF2B5EF4-FFF2-40B4-BE49-F238E27FC236}">
                <a16:creationId xmlns:a16="http://schemas.microsoft.com/office/drawing/2014/main" id="{A40CF3DB-61D2-4E45-B159-F34FA21A1377}"/>
              </a:ext>
            </a:extLst>
          </p:cNvPr>
          <p:cNvPicPr>
            <a:picLocks noGrp="1" noChangeAspect="1"/>
          </p:cNvPicPr>
          <p:nvPr>
            <p:ph sz="quarter" idx="12"/>
          </p:nvPr>
        </p:nvPicPr>
        <p:blipFill>
          <a:blip r:embed="rId7"/>
          <a:stretch>
            <a:fillRect/>
          </a:stretch>
        </p:blipFill>
        <p:spPr>
          <a:xfrm>
            <a:off x="6003391" y="3751132"/>
            <a:ext cx="6216269" cy="2166667"/>
          </a:xfrm>
          <a:prstGeom prst="rect">
            <a:avLst/>
          </a:prstGeom>
        </p:spPr>
      </p:pic>
      <p:pic>
        <p:nvPicPr>
          <p:cNvPr id="9" name="Picture 8">
            <a:extLst>
              <a:ext uri="{FF2B5EF4-FFF2-40B4-BE49-F238E27FC236}">
                <a16:creationId xmlns:a16="http://schemas.microsoft.com/office/drawing/2014/main" id="{709B7E45-5488-0742-A8A6-0E98E530C587}"/>
              </a:ext>
            </a:extLst>
          </p:cNvPr>
          <p:cNvPicPr>
            <a:picLocks noChangeAspect="1"/>
          </p:cNvPicPr>
          <p:nvPr/>
        </p:nvPicPr>
        <p:blipFill>
          <a:blip r:embed="rId8"/>
          <a:stretch>
            <a:fillRect/>
          </a:stretch>
        </p:blipFill>
        <p:spPr>
          <a:xfrm>
            <a:off x="-33867" y="3774017"/>
            <a:ext cx="6134100" cy="2120900"/>
          </a:xfrm>
          <a:prstGeom prst="rect">
            <a:avLst/>
          </a:prstGeom>
        </p:spPr>
      </p:pic>
      <p:sp>
        <p:nvSpPr>
          <p:cNvPr id="11" name="Rectangle 10">
            <a:extLst>
              <a:ext uri="{FF2B5EF4-FFF2-40B4-BE49-F238E27FC236}">
                <a16:creationId xmlns:a16="http://schemas.microsoft.com/office/drawing/2014/main" id="{BC6BC42B-F6DA-2548-A3C6-99D8679291D2}"/>
              </a:ext>
            </a:extLst>
          </p:cNvPr>
          <p:cNvSpPr/>
          <p:nvPr/>
        </p:nvSpPr>
        <p:spPr>
          <a:xfrm>
            <a:off x="8195733" y="1231898"/>
            <a:ext cx="4103808" cy="219710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err="1">
              <a:solidFill>
                <a:srgbClr val="FFFFFF"/>
              </a:solidFill>
              <a:latin typeface="Roboto Regular"/>
              <a:cs typeface="Roboto Regular"/>
            </a:endParaRPr>
          </a:p>
        </p:txBody>
      </p:sp>
      <p:sp>
        <p:nvSpPr>
          <p:cNvPr id="12" name="Rectangle 11">
            <a:extLst>
              <a:ext uri="{FF2B5EF4-FFF2-40B4-BE49-F238E27FC236}">
                <a16:creationId xmlns:a16="http://schemas.microsoft.com/office/drawing/2014/main" id="{1FD8FA2F-1762-884F-A3FB-F7937393CE89}"/>
              </a:ext>
            </a:extLst>
          </p:cNvPr>
          <p:cNvSpPr/>
          <p:nvPr/>
        </p:nvSpPr>
        <p:spPr>
          <a:xfrm>
            <a:off x="2178755" y="3774017"/>
            <a:ext cx="3913623" cy="212090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err="1">
              <a:solidFill>
                <a:srgbClr val="FFFFFF"/>
              </a:solidFill>
              <a:latin typeface="Roboto Regular"/>
              <a:cs typeface="Roboto Regular"/>
            </a:endParaRPr>
          </a:p>
        </p:txBody>
      </p:sp>
      <p:sp>
        <p:nvSpPr>
          <p:cNvPr id="13" name="Rectangle 12">
            <a:extLst>
              <a:ext uri="{FF2B5EF4-FFF2-40B4-BE49-F238E27FC236}">
                <a16:creationId xmlns:a16="http://schemas.microsoft.com/office/drawing/2014/main" id="{5D8CD14E-C818-4049-A2A4-46C5CF812E96}"/>
              </a:ext>
            </a:extLst>
          </p:cNvPr>
          <p:cNvSpPr/>
          <p:nvPr/>
        </p:nvSpPr>
        <p:spPr>
          <a:xfrm>
            <a:off x="8195734" y="3860801"/>
            <a:ext cx="4023927" cy="2034116"/>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algn="ctr"/>
            <a:endParaRPr lang="en-US" sz="1600" err="1">
              <a:solidFill>
                <a:srgbClr val="FFFFFF"/>
              </a:solidFill>
              <a:latin typeface="Roboto Regular"/>
              <a:cs typeface="Roboto Regular"/>
            </a:endParaRPr>
          </a:p>
        </p:txBody>
      </p:sp>
    </p:spTree>
    <p:custDataLst>
      <p:tags r:id="rId1"/>
    </p:custDataLst>
    <p:extLst>
      <p:ext uri="{BB962C8B-B14F-4D97-AF65-F5344CB8AC3E}">
        <p14:creationId xmlns:p14="http://schemas.microsoft.com/office/powerpoint/2010/main" val="3748449283"/>
      </p:ext>
    </p:extLst>
  </p:cSld>
  <p:clrMapOvr>
    <a:masterClrMapping/>
  </p:clrMapOvr>
  <mc:AlternateContent xmlns:mc="http://schemas.openxmlformats.org/markup-compatibility/2006">
    <mc:Choice xmlns:p14="http://schemas.microsoft.com/office/powerpoint/2010/main" Requires="p14">
      <p:transition spd="slow" p14:dur="2000" advTm="45766"/>
    </mc:Choice>
    <mc:Fallback>
      <p:transition spd="slow" advTm="457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96CC-F2BE-274A-91AF-045521F9652C}"/>
              </a:ext>
            </a:extLst>
          </p:cNvPr>
          <p:cNvSpPr>
            <a:spLocks noGrp="1"/>
          </p:cNvSpPr>
          <p:nvPr>
            <p:ph type="title"/>
          </p:nvPr>
        </p:nvSpPr>
        <p:spPr>
          <a:xfrm>
            <a:off x="730307" y="536731"/>
            <a:ext cx="9045261" cy="426784"/>
          </a:xfrm>
        </p:spPr>
        <p:txBody>
          <a:bodyPr>
            <a:normAutofit fontScale="90000"/>
          </a:bodyPr>
          <a:lstStyle/>
          <a:p>
            <a:r>
              <a:rPr lang="en-US"/>
              <a:t>Biases in Clinical Text</a:t>
            </a:r>
          </a:p>
        </p:txBody>
      </p:sp>
      <p:sp>
        <p:nvSpPr>
          <p:cNvPr id="3" name="Content Placeholder 2">
            <a:extLst>
              <a:ext uri="{FF2B5EF4-FFF2-40B4-BE49-F238E27FC236}">
                <a16:creationId xmlns:a16="http://schemas.microsoft.com/office/drawing/2014/main" id="{E769FA5D-3CBC-DD47-848B-203FD2F76567}"/>
              </a:ext>
            </a:extLst>
          </p:cNvPr>
          <p:cNvSpPr>
            <a:spLocks noGrp="1"/>
          </p:cNvSpPr>
          <p:nvPr>
            <p:ph sz="quarter" idx="12"/>
          </p:nvPr>
        </p:nvSpPr>
        <p:spPr/>
        <p:txBody>
          <a:bodyPr/>
          <a:lstStyle/>
          <a:p>
            <a:endParaRPr lang="en-US"/>
          </a:p>
        </p:txBody>
      </p:sp>
      <p:sp>
        <p:nvSpPr>
          <p:cNvPr id="4" name="Slide Number Placeholder 3">
            <a:extLst>
              <a:ext uri="{FF2B5EF4-FFF2-40B4-BE49-F238E27FC236}">
                <a16:creationId xmlns:a16="http://schemas.microsoft.com/office/drawing/2014/main" id="{E095CF47-0424-9744-AC51-F130C46DBEA6}"/>
              </a:ext>
            </a:extLst>
          </p:cNvPr>
          <p:cNvSpPr>
            <a:spLocks noGrp="1"/>
          </p:cNvSpPr>
          <p:nvPr>
            <p:ph type="sldNum" sz="quarter" idx="4"/>
          </p:nvPr>
        </p:nvSpPr>
        <p:spPr/>
        <p:txBody>
          <a:bodyPr/>
          <a:lstStyle/>
          <a:p>
            <a:fld id="{42C32FFB-F9AE-46F0-A233-A2E628258990}" type="slidenum">
              <a:rPr lang="en-US" smtClean="0"/>
              <a:pPr/>
              <a:t>45</a:t>
            </a:fld>
            <a:endParaRPr lang="en-US" sz="1333"/>
          </a:p>
        </p:txBody>
      </p:sp>
      <p:sp>
        <p:nvSpPr>
          <p:cNvPr id="5" name="Footer Placeholder 4">
            <a:extLst>
              <a:ext uri="{FF2B5EF4-FFF2-40B4-BE49-F238E27FC236}">
                <a16:creationId xmlns:a16="http://schemas.microsoft.com/office/drawing/2014/main" id="{51F20539-A36A-C54B-8CDB-2747ECBE1CA1}"/>
              </a:ext>
            </a:extLst>
          </p:cNvPr>
          <p:cNvSpPr>
            <a:spLocks noGrp="1"/>
          </p:cNvSpPr>
          <p:nvPr>
            <p:ph type="ftr" sz="quarter" idx="3"/>
          </p:nvPr>
        </p:nvSpPr>
        <p:spPr/>
        <p:txBody>
          <a:bodyPr/>
          <a:lstStyle/>
          <a:p>
            <a:r>
              <a:rPr lang="en-US"/>
              <a:t>Intrinsic Evaluation of Embeddings |   Mirza S. Khan</a:t>
            </a:r>
          </a:p>
        </p:txBody>
      </p:sp>
      <p:pic>
        <p:nvPicPr>
          <p:cNvPr id="6" name="Picture 5">
            <a:extLst>
              <a:ext uri="{FF2B5EF4-FFF2-40B4-BE49-F238E27FC236}">
                <a16:creationId xmlns:a16="http://schemas.microsoft.com/office/drawing/2014/main" id="{A7BB1774-90F2-F446-BE5B-5687E595337A}"/>
              </a:ext>
            </a:extLst>
          </p:cNvPr>
          <p:cNvPicPr>
            <a:picLocks noChangeAspect="1"/>
          </p:cNvPicPr>
          <p:nvPr/>
        </p:nvPicPr>
        <p:blipFill>
          <a:blip r:embed="rId4"/>
          <a:stretch>
            <a:fillRect/>
          </a:stretch>
        </p:blipFill>
        <p:spPr>
          <a:xfrm>
            <a:off x="370704" y="1446731"/>
            <a:ext cx="8719147" cy="1763547"/>
          </a:xfrm>
          <a:prstGeom prst="rect">
            <a:avLst/>
          </a:prstGeom>
        </p:spPr>
      </p:pic>
      <p:pic>
        <p:nvPicPr>
          <p:cNvPr id="7" name="Picture 6">
            <a:extLst>
              <a:ext uri="{FF2B5EF4-FFF2-40B4-BE49-F238E27FC236}">
                <a16:creationId xmlns:a16="http://schemas.microsoft.com/office/drawing/2014/main" id="{24DC79F9-8D95-684E-9A39-C58882A8FFE7}"/>
              </a:ext>
            </a:extLst>
          </p:cNvPr>
          <p:cNvPicPr>
            <a:picLocks noChangeAspect="1"/>
          </p:cNvPicPr>
          <p:nvPr/>
        </p:nvPicPr>
        <p:blipFill>
          <a:blip r:embed="rId5"/>
          <a:stretch>
            <a:fillRect/>
          </a:stretch>
        </p:blipFill>
        <p:spPr>
          <a:xfrm>
            <a:off x="2023872" y="3274008"/>
            <a:ext cx="10168128" cy="1271016"/>
          </a:xfrm>
          <a:prstGeom prst="rect">
            <a:avLst/>
          </a:prstGeom>
        </p:spPr>
      </p:pic>
      <p:pic>
        <p:nvPicPr>
          <p:cNvPr id="8" name="Picture 7">
            <a:extLst>
              <a:ext uri="{FF2B5EF4-FFF2-40B4-BE49-F238E27FC236}">
                <a16:creationId xmlns:a16="http://schemas.microsoft.com/office/drawing/2014/main" id="{F637BBF0-0744-064C-968B-15736589D0AF}"/>
              </a:ext>
            </a:extLst>
          </p:cNvPr>
          <p:cNvPicPr>
            <a:picLocks noChangeAspect="1"/>
          </p:cNvPicPr>
          <p:nvPr/>
        </p:nvPicPr>
        <p:blipFill>
          <a:blip r:embed="rId6"/>
          <a:stretch>
            <a:fillRect/>
          </a:stretch>
        </p:blipFill>
        <p:spPr>
          <a:xfrm>
            <a:off x="370703" y="4497489"/>
            <a:ext cx="5626100" cy="1422400"/>
          </a:xfrm>
          <a:prstGeom prst="rect">
            <a:avLst/>
          </a:prstGeom>
        </p:spPr>
      </p:pic>
      <p:pic>
        <p:nvPicPr>
          <p:cNvPr id="9" name="Content Placeholder 5">
            <a:extLst>
              <a:ext uri="{FF2B5EF4-FFF2-40B4-BE49-F238E27FC236}">
                <a16:creationId xmlns:a16="http://schemas.microsoft.com/office/drawing/2014/main" id="{7155E578-BBCB-D148-9E3C-23D91696BC35}"/>
              </a:ext>
            </a:extLst>
          </p:cNvPr>
          <p:cNvPicPr>
            <a:picLocks noChangeAspect="1"/>
          </p:cNvPicPr>
          <p:nvPr/>
        </p:nvPicPr>
        <p:blipFill>
          <a:blip r:embed="rId7"/>
          <a:stretch>
            <a:fillRect/>
          </a:stretch>
        </p:blipFill>
        <p:spPr>
          <a:xfrm>
            <a:off x="1544675" y="1299206"/>
            <a:ext cx="9102651" cy="4667549"/>
          </a:xfrm>
          <a:prstGeom prst="rect">
            <a:avLst/>
          </a:prstGeom>
        </p:spPr>
      </p:pic>
      <p:sp>
        <p:nvSpPr>
          <p:cNvPr id="10" name="TextBox 9">
            <a:extLst>
              <a:ext uri="{FF2B5EF4-FFF2-40B4-BE49-F238E27FC236}">
                <a16:creationId xmlns:a16="http://schemas.microsoft.com/office/drawing/2014/main" id="{32624408-03D5-0F4F-956C-3F2BD8D032F4}"/>
              </a:ext>
            </a:extLst>
          </p:cNvPr>
          <p:cNvSpPr txBox="1"/>
          <p:nvPr/>
        </p:nvSpPr>
        <p:spPr>
          <a:xfrm>
            <a:off x="6895854" y="5804036"/>
            <a:ext cx="5162927" cy="420564"/>
          </a:xfrm>
          <a:prstGeom prst="rect">
            <a:avLst/>
          </a:prstGeom>
          <a:noFill/>
        </p:spPr>
        <p:txBody>
          <a:bodyPr wrap="square" rtlCol="0">
            <a:spAutoFit/>
          </a:bodyPr>
          <a:lstStyle/>
          <a:p>
            <a:r>
              <a:rPr lang="en-US" sz="2133"/>
              <a:t>Zhang et al., CHIL 2020</a:t>
            </a:r>
          </a:p>
        </p:txBody>
      </p:sp>
    </p:spTree>
    <p:custDataLst>
      <p:tags r:id="rId1"/>
    </p:custDataLst>
    <p:extLst>
      <p:ext uri="{BB962C8B-B14F-4D97-AF65-F5344CB8AC3E}">
        <p14:creationId xmlns:p14="http://schemas.microsoft.com/office/powerpoint/2010/main" val="1377940401"/>
      </p:ext>
    </p:extLst>
  </p:cSld>
  <p:clrMapOvr>
    <a:masterClrMapping/>
  </p:clrMapOvr>
  <mc:AlternateContent xmlns:mc="http://schemas.openxmlformats.org/markup-compatibility/2006">
    <mc:Choice xmlns:p14="http://schemas.microsoft.com/office/powerpoint/2010/main" Requires="p14">
      <p:transition spd="slow" p14:dur="2000" advTm="72168"/>
    </mc:Choice>
    <mc:Fallback>
      <p:transition spd="slow" advTm="721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C355-B2B4-A378-3CAA-8E6F7263447F}"/>
              </a:ext>
            </a:extLst>
          </p:cNvPr>
          <p:cNvSpPr>
            <a:spLocks noGrp="1"/>
          </p:cNvSpPr>
          <p:nvPr>
            <p:ph type="title"/>
          </p:nvPr>
        </p:nvSpPr>
        <p:spPr/>
        <p:txBody>
          <a:bodyPr/>
          <a:lstStyle/>
          <a:p>
            <a:r>
              <a:rPr lang="en-US"/>
              <a:t>Context is Critical</a:t>
            </a:r>
          </a:p>
        </p:txBody>
      </p:sp>
      <p:sp>
        <p:nvSpPr>
          <p:cNvPr id="3" name="Content Placeholder 2">
            <a:extLst>
              <a:ext uri="{FF2B5EF4-FFF2-40B4-BE49-F238E27FC236}">
                <a16:creationId xmlns:a16="http://schemas.microsoft.com/office/drawing/2014/main" id="{E5B0DD93-7E6B-DDB3-0736-9436A7081F1E}"/>
              </a:ext>
            </a:extLst>
          </p:cNvPr>
          <p:cNvSpPr>
            <a:spLocks noGrp="1"/>
          </p:cNvSpPr>
          <p:nvPr>
            <p:ph idx="1"/>
          </p:nvPr>
        </p:nvSpPr>
        <p:spPr/>
        <p:txBody>
          <a:bodyPr/>
          <a:lstStyle/>
          <a:p>
            <a:r>
              <a:rPr lang="en-US"/>
              <a:t>⚠️ Context-specific information such as the </a:t>
            </a:r>
            <a:r>
              <a:rPr lang="en-US" b="1"/>
              <a:t>relative costs and benefits of FP and FN predictions </a:t>
            </a:r>
            <a:r>
              <a:rPr lang="en-US"/>
              <a:t>are important in the practical evaluation and implementation of prediction models</a:t>
            </a:r>
          </a:p>
          <a:p>
            <a:r>
              <a:rPr lang="en-US"/>
              <a:t>In many cases a FP ≠ FN</a:t>
            </a:r>
          </a:p>
          <a:p>
            <a:pPr lvl="1"/>
            <a:r>
              <a:rPr lang="en-US"/>
              <a:t>For example, cancer diagnosis prediction: </a:t>
            </a:r>
            <a:br>
              <a:rPr lang="en-US"/>
            </a:br>
            <a:r>
              <a:rPr lang="en-US"/>
              <a:t>I’m willing to accept FPs, but never a FN. </a:t>
            </a:r>
          </a:p>
          <a:p>
            <a:pPr lvl="1"/>
            <a:r>
              <a:rPr lang="en-US"/>
              <a:t>∴ the traditionally quoted ROC-AUC is not what </a:t>
            </a:r>
            <a:br>
              <a:rPr lang="en-US"/>
            </a:br>
            <a:r>
              <a:rPr lang="en-US"/>
              <a:t>I want &amp; can be misleading</a:t>
            </a:r>
          </a:p>
          <a:p>
            <a:pPr lvl="1"/>
            <a:r>
              <a:rPr lang="en-US" i="1"/>
              <a:t>Partial </a:t>
            </a:r>
            <a:r>
              <a:rPr lang="en-US"/>
              <a:t>AUC may be more practically useful</a:t>
            </a:r>
          </a:p>
          <a:p>
            <a:pPr lvl="2"/>
            <a:r>
              <a:rPr lang="en-US"/>
              <a:t>Focus only on TPR/FPR levels of interest</a:t>
            </a:r>
          </a:p>
        </p:txBody>
      </p:sp>
      <p:pic>
        <p:nvPicPr>
          <p:cNvPr id="1026" name="Picture 2" descr="Graphical representation of the partial AUCs and the two-way partial AUC. a Partial AUC focusing on specificity (pAUCsp\documentclass[12pt]{minimal} \usepackage{amsmath} \usepackage{wasysym} \usepackage{amsfonts} \usepackage{amssymb} \usepackage{amsbsy} \usepackage{mathrsfs} \usepackage{upgreek} \setlength{\oddsidemargin}{-69pt} \begin{document}$$pAUC_{sp}$$\end{document}), showing the area restricted to specificity values greater or equal to 0.6 (i.e., bsp=0.6\documentclass[12pt]{minimal} \usepackage{amsmath} \usepackage{wasysym} \usepackage{amsfonts} \usepackage{amssymb} \usepackage{amsbsy} \usepackage{mathrsfs} \usepackage{upgreek} \setlength{\oddsidemargin}{-69pt} \begin{document}$$b_{sp} = 0.6$$\end{document}). b Partial AUC focusing on sensitivity (pAUCse\documentclass[12pt]{minimal} \usepackage{amsmath} \usepackage{wasysym} \usepackage{amsfonts} \usepackage{amssymb} \usepackage{amsbsy} \usepackage{mathrsfs} \usepackage{upgreek} \setlength{\oddsidemargin}{-69pt} \begin{document}$$pAUC_{se}$$\end{document}), showing the area restricted to sensitivity values greater or equal to 0.75 (i.e., bse=0.75\documentclass[12pt]{minimal} \usepackage{amsmath} \usepackage{wasysym} \usepackage{amsfonts} \usepackage{amssymb} \usepackage{amsbsy} \usepackage{mathrsfs} \usepackage{upgreek} \setlength{\oddsidemargin}{-69pt} \begin{document}$$b_{se} = 0.75$$\end{document}). c Simultaneous representation of both pAUCsp\documentclass[12pt]{minimal} \usepackage{amsmath} \usepackage{wasysym} \usepackage{amsfonts} \usepackage{amssymb} \usepackage{amsbsy} \usepackage{mathrsfs} \usepackage{upgreek} \setlength{\oddsidemargin}{-69pt} \begin{document}$$pAUC_{sp}$$\end{document} and pAUCse\documentclass[12pt]{minimal} \usepackage{amsmath} \usepackage{wasysym} \usepackage{amsfonts} \usepackage{amssymb} \usepackage{amsbsy} \usepackage{mathrsfs} \usepackage{upgreek} \setlength{\oddsidemargin}{-69pt} \begin{document}$$pAUC_{se}$$\end{document}. d Two-way partial AUC (tpAUC) as the intersection of pAUCsp\documentclass[12pt]{minimal} \usepackage{amsmath} \usepackage{wasysym} \usepackage{amsfonts} \usepackage{amssymb} \usepackage{amsbsy} \usepackage{mathrsfs} \usepackage{upgreek} \setlength{\oddsidemargin}{-69pt} \begin{document}$$pAUC_{sp}$$\end{document} and pAUCse\documentclass[12pt]{minimal} \usepackage{amsmath} \usepackage{wasysym} \usepackage{amsfonts} \usepackage{amssymb} \usepackage{amsbsy} \usepackage{mathrsfs} \usepackage{upgreek} \setlength{\oddsidemargin}{-69pt} \begin{document}$$pAUC_{se}$$\end{document}">
            <a:extLst>
              <a:ext uri="{FF2B5EF4-FFF2-40B4-BE49-F238E27FC236}">
                <a16:creationId xmlns:a16="http://schemas.microsoft.com/office/drawing/2014/main" id="{05747BFE-A154-7964-C0D8-A734CB365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2972720"/>
            <a:ext cx="3673927" cy="3885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731357-9B54-8F52-89C2-5185B15F3223}"/>
              </a:ext>
            </a:extLst>
          </p:cNvPr>
          <p:cNvSpPr txBox="1"/>
          <p:nvPr/>
        </p:nvSpPr>
        <p:spPr>
          <a:xfrm>
            <a:off x="0" y="6318250"/>
            <a:ext cx="5127879" cy="584775"/>
          </a:xfrm>
          <a:prstGeom prst="rect">
            <a:avLst/>
          </a:prstGeom>
          <a:noFill/>
        </p:spPr>
        <p:txBody>
          <a:bodyPr wrap="none" rtlCol="0">
            <a:spAutoFit/>
          </a:bodyPr>
          <a:lstStyle/>
          <a:p>
            <a:r>
              <a:rPr lang="en-US" sz="1600"/>
              <a:t>Lasko TA, et al. </a:t>
            </a:r>
            <a:r>
              <a:rPr lang="en-US" sz="1600" i="1"/>
              <a:t>J Biomed Inform</a:t>
            </a:r>
            <a:r>
              <a:rPr lang="en-US" sz="1600"/>
              <a:t>, 2005</a:t>
            </a:r>
            <a:br>
              <a:rPr lang="en-US" sz="1600"/>
            </a:br>
            <a:r>
              <a:rPr lang="en-US" sz="1600" err="1"/>
              <a:t>Chaibub</a:t>
            </a:r>
            <a:r>
              <a:rPr lang="en-US" sz="1600"/>
              <a:t> Neto E, et al. BMC Med Inform </a:t>
            </a:r>
            <a:r>
              <a:rPr lang="en-US" sz="1600" err="1"/>
              <a:t>Decis</a:t>
            </a:r>
            <a:r>
              <a:rPr lang="en-US" sz="1600"/>
              <a:t> Mak, 2024</a:t>
            </a:r>
          </a:p>
        </p:txBody>
      </p:sp>
    </p:spTree>
    <p:extLst>
      <p:ext uri="{BB962C8B-B14F-4D97-AF65-F5344CB8AC3E}">
        <p14:creationId xmlns:p14="http://schemas.microsoft.com/office/powerpoint/2010/main" val="11542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85796C-B131-12A0-E14C-9FB74A4C0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762" y="4547312"/>
            <a:ext cx="5070475" cy="2310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560194-9EE2-31A4-1608-9C2D9A4BB03C}"/>
              </a:ext>
            </a:extLst>
          </p:cNvPr>
          <p:cNvSpPr>
            <a:spLocks noGrp="1"/>
          </p:cNvSpPr>
          <p:nvPr>
            <p:ph type="title"/>
          </p:nvPr>
        </p:nvSpPr>
        <p:spPr/>
        <p:txBody>
          <a:bodyPr/>
          <a:lstStyle/>
          <a:p>
            <a:r>
              <a:rPr lang="en-US"/>
              <a:t>What about AI?</a:t>
            </a:r>
          </a:p>
        </p:txBody>
      </p:sp>
      <p:sp>
        <p:nvSpPr>
          <p:cNvPr id="3" name="Content Placeholder 2">
            <a:extLst>
              <a:ext uri="{FF2B5EF4-FFF2-40B4-BE49-F238E27FC236}">
                <a16:creationId xmlns:a16="http://schemas.microsoft.com/office/drawing/2014/main" id="{690F2DB7-F394-40E6-4A2A-F3A98E093C6A}"/>
              </a:ext>
            </a:extLst>
          </p:cNvPr>
          <p:cNvSpPr>
            <a:spLocks noGrp="1"/>
          </p:cNvSpPr>
          <p:nvPr>
            <p:ph idx="1"/>
          </p:nvPr>
        </p:nvSpPr>
        <p:spPr/>
        <p:txBody>
          <a:bodyPr/>
          <a:lstStyle/>
          <a:p>
            <a:r>
              <a:rPr lang="en-US"/>
              <a:t>Data Science Venn: domain expertise, stats/math, “</a:t>
            </a:r>
            <a:r>
              <a:rPr lang="en-US">
                <a:solidFill>
                  <a:srgbClr val="C00000"/>
                </a:solidFill>
              </a:rPr>
              <a:t>hacking</a:t>
            </a:r>
            <a:r>
              <a:rPr lang="en-US"/>
              <a:t>”</a:t>
            </a:r>
          </a:p>
          <a:p>
            <a:r>
              <a:rPr lang="en-US"/>
              <a:t>Neural networks often depicted using </a:t>
            </a:r>
          </a:p>
          <a:p>
            <a:pPr lvl="1"/>
            <a:r>
              <a:rPr lang="en-US"/>
              <a:t>less “black box” once you understand it</a:t>
            </a:r>
          </a:p>
          <a:p>
            <a:pPr lvl="1"/>
            <a:r>
              <a:rPr lang="en-US"/>
              <a:t>“hacky” extension of regression</a:t>
            </a:r>
          </a:p>
          <a:p>
            <a:pPr lvl="2"/>
            <a:r>
              <a:rPr lang="en-US"/>
              <a:t>think about splines, interaction terms, etc. to model non-linearities</a:t>
            </a:r>
          </a:p>
          <a:p>
            <a:pPr lvl="2"/>
            <a:r>
              <a:rPr lang="en-US"/>
              <a:t>lot of hyperparameters that can influence results, e.g. LR, weight initialization, steps</a:t>
            </a:r>
          </a:p>
          <a:p>
            <a:pPr lvl="1"/>
            <a:r>
              <a:rPr lang="en-US"/>
              <a:t>Multi-layer stacks of </a:t>
            </a:r>
            <a:r>
              <a:rPr lang="en-US" b="1"/>
              <a:t>linear layers </a:t>
            </a:r>
            <a:r>
              <a:rPr lang="en-US"/>
              <a:t>interspersed with </a:t>
            </a:r>
            <a:r>
              <a:rPr lang="en-US" b="1"/>
              <a:t>activation layers</a:t>
            </a:r>
          </a:p>
        </p:txBody>
      </p:sp>
      <p:pic>
        <p:nvPicPr>
          <p:cNvPr id="4" name="Picture 3">
            <a:extLst>
              <a:ext uri="{FF2B5EF4-FFF2-40B4-BE49-F238E27FC236}">
                <a16:creationId xmlns:a16="http://schemas.microsoft.com/office/drawing/2014/main" id="{32CCFCD2-1986-9459-00AD-522E51C36BBD}"/>
              </a:ext>
            </a:extLst>
          </p:cNvPr>
          <p:cNvPicPr>
            <a:picLocks noChangeAspect="1"/>
          </p:cNvPicPr>
          <p:nvPr/>
        </p:nvPicPr>
        <p:blipFill>
          <a:blip r:embed="rId4"/>
          <a:stretch>
            <a:fillRect/>
          </a:stretch>
        </p:blipFill>
        <p:spPr>
          <a:xfrm>
            <a:off x="6972300" y="2152650"/>
            <a:ext cx="1200150" cy="1200150"/>
          </a:xfrm>
          <a:prstGeom prst="rect">
            <a:avLst/>
          </a:prstGeom>
        </p:spPr>
      </p:pic>
    </p:spTree>
    <p:extLst>
      <p:ext uri="{BB962C8B-B14F-4D97-AF65-F5344CB8AC3E}">
        <p14:creationId xmlns:p14="http://schemas.microsoft.com/office/powerpoint/2010/main" val="284914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1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100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BCA0-6479-843E-9A2F-260D360EF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B175E-31D9-C1AC-CF1E-DC052D682A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B7B4A5-36FB-C602-EB7F-5DD4C3E9099F}"/>
              </a:ext>
            </a:extLst>
          </p:cNvPr>
          <p:cNvSpPr>
            <a:spLocks noGrp="1"/>
          </p:cNvSpPr>
          <p:nvPr>
            <p:ph idx="1"/>
          </p:nvPr>
        </p:nvSpPr>
        <p:spPr/>
        <p:txBody>
          <a:bodyPr/>
          <a:lstStyle/>
          <a:p>
            <a:endParaRPr lang="en-US"/>
          </a:p>
        </p:txBody>
      </p:sp>
      <p:pic>
        <p:nvPicPr>
          <p:cNvPr id="2050" name="Picture 2" descr="Artificial Intelligence in Health Care: The Hope, the Hype, the Promise,  the Peril | The National Academies Press">
            <a:extLst>
              <a:ext uri="{FF2B5EF4-FFF2-40B4-BE49-F238E27FC236}">
                <a16:creationId xmlns:a16="http://schemas.microsoft.com/office/drawing/2014/main" id="{941E4587-E362-7D39-D59E-57F26EE137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96" b="71875"/>
          <a:stretch/>
        </p:blipFill>
        <p:spPr bwMode="auto">
          <a:xfrm>
            <a:off x="801243" y="1893887"/>
            <a:ext cx="10589514" cy="307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D02C83-73A8-1BCE-DE87-EC08924C0DC2}"/>
              </a:ext>
            </a:extLst>
          </p:cNvPr>
          <p:cNvSpPr txBox="1"/>
          <p:nvPr/>
        </p:nvSpPr>
        <p:spPr>
          <a:xfrm>
            <a:off x="8820150" y="6591300"/>
            <a:ext cx="3479607" cy="338554"/>
          </a:xfrm>
          <a:prstGeom prst="rect">
            <a:avLst/>
          </a:prstGeom>
          <a:noFill/>
        </p:spPr>
        <p:txBody>
          <a:bodyPr wrap="none" rtlCol="0">
            <a:spAutoFit/>
          </a:bodyPr>
          <a:lstStyle/>
          <a:p>
            <a:r>
              <a:rPr lang="en-US" sz="1600"/>
              <a:t>National Academy of Medicine (2019)</a:t>
            </a:r>
          </a:p>
        </p:txBody>
      </p:sp>
      <p:sp>
        <p:nvSpPr>
          <p:cNvPr id="6" name="Rectangle 5">
            <a:extLst>
              <a:ext uri="{FF2B5EF4-FFF2-40B4-BE49-F238E27FC236}">
                <a16:creationId xmlns:a16="http://schemas.microsoft.com/office/drawing/2014/main" id="{C0AA4AEF-FC4C-633B-5FBB-5DBEB240DD8A}"/>
              </a:ext>
            </a:extLst>
          </p:cNvPr>
          <p:cNvSpPr/>
          <p:nvPr/>
        </p:nvSpPr>
        <p:spPr>
          <a:xfrm>
            <a:off x="4185138" y="4088422"/>
            <a:ext cx="1628365" cy="58908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367714"/>
      </p:ext>
    </p:extLst>
  </p:cSld>
  <p:clrMapOvr>
    <a:masterClrMapping/>
  </p:clrMapOvr>
  <mc:AlternateContent xmlns:mc="http://schemas.openxmlformats.org/markup-compatibility/2006">
    <mc:Choice xmlns:p159="http://schemas.microsoft.com/office/powerpoint/2015/09/main" Requires="p159">
      <p:transition advClick="0" advTm="500">
        <p159:morph option="byObject"/>
      </p:transition>
    </mc:Choice>
    <mc:Fallback>
      <p:transition advClick="0" advTm="5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83415-698F-6DD8-E5A8-8AF3A21E0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A4ECD-1DBF-C7A6-C27D-EE6D3D1ACC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3DD01E-B05A-7F2C-7DCC-97EEC354E8B8}"/>
              </a:ext>
            </a:extLst>
          </p:cNvPr>
          <p:cNvSpPr>
            <a:spLocks noGrp="1"/>
          </p:cNvSpPr>
          <p:nvPr>
            <p:ph idx="1"/>
          </p:nvPr>
        </p:nvSpPr>
        <p:spPr/>
        <p:txBody>
          <a:bodyPr/>
          <a:lstStyle/>
          <a:p>
            <a:endParaRPr lang="en-US"/>
          </a:p>
        </p:txBody>
      </p:sp>
      <p:pic>
        <p:nvPicPr>
          <p:cNvPr id="2050" name="Picture 2" descr="Artificial Intelligence in Health Care: The Hope, the Hype, the Promise,  the Peril | The National Academies Press">
            <a:extLst>
              <a:ext uri="{FF2B5EF4-FFF2-40B4-BE49-F238E27FC236}">
                <a16:creationId xmlns:a16="http://schemas.microsoft.com/office/drawing/2014/main" id="{374BB66C-9F59-B89D-AE52-01B999AB95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96" b="71875"/>
          <a:stretch/>
        </p:blipFill>
        <p:spPr bwMode="auto">
          <a:xfrm>
            <a:off x="801243" y="1893887"/>
            <a:ext cx="10589514" cy="307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BC4B5C-466E-7CA8-C66F-AB734816A552}"/>
              </a:ext>
            </a:extLst>
          </p:cNvPr>
          <p:cNvSpPr txBox="1"/>
          <p:nvPr/>
        </p:nvSpPr>
        <p:spPr>
          <a:xfrm>
            <a:off x="8820150" y="6591300"/>
            <a:ext cx="3479607" cy="338554"/>
          </a:xfrm>
          <a:prstGeom prst="rect">
            <a:avLst/>
          </a:prstGeom>
          <a:noFill/>
        </p:spPr>
        <p:txBody>
          <a:bodyPr wrap="none" rtlCol="0">
            <a:spAutoFit/>
          </a:bodyPr>
          <a:lstStyle/>
          <a:p>
            <a:r>
              <a:rPr lang="en-US" sz="1600"/>
              <a:t>National Academy of Medicine (2019)</a:t>
            </a:r>
          </a:p>
        </p:txBody>
      </p:sp>
      <p:sp>
        <p:nvSpPr>
          <p:cNvPr id="7" name="Rectangle 6">
            <a:extLst>
              <a:ext uri="{FF2B5EF4-FFF2-40B4-BE49-F238E27FC236}">
                <a16:creationId xmlns:a16="http://schemas.microsoft.com/office/drawing/2014/main" id="{70075D01-C5C6-530D-6741-F077B6873A18}"/>
              </a:ext>
            </a:extLst>
          </p:cNvPr>
          <p:cNvSpPr/>
          <p:nvPr/>
        </p:nvSpPr>
        <p:spPr>
          <a:xfrm>
            <a:off x="5972336" y="4088422"/>
            <a:ext cx="2213302" cy="58908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441361"/>
      </p:ext>
    </p:extLst>
  </p:cSld>
  <p:clrMapOvr>
    <a:masterClrMapping/>
  </p:clrMapOvr>
  <mc:AlternateContent xmlns:mc="http://schemas.openxmlformats.org/markup-compatibility/2006">
    <mc:Choice xmlns:p159="http://schemas.microsoft.com/office/powerpoint/2015/09/main" Requires="p159">
      <p:transition advClick="0" advTm="500">
        <p159:morph option="byObject"/>
      </p:transition>
    </mc:Choice>
    <mc:Fallback>
      <p:transition advClick="0" advTm="5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96941-9798-70DD-F3CB-6B8F22C17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04671-3FD3-E1ED-8E28-B4F6A40429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6FC987-622B-7AD2-4DCF-741FA92F04F3}"/>
              </a:ext>
            </a:extLst>
          </p:cNvPr>
          <p:cNvSpPr>
            <a:spLocks noGrp="1"/>
          </p:cNvSpPr>
          <p:nvPr>
            <p:ph idx="1"/>
          </p:nvPr>
        </p:nvSpPr>
        <p:spPr/>
        <p:txBody>
          <a:bodyPr/>
          <a:lstStyle/>
          <a:p>
            <a:endParaRPr lang="en-US"/>
          </a:p>
        </p:txBody>
      </p:sp>
      <p:pic>
        <p:nvPicPr>
          <p:cNvPr id="2050" name="Picture 2" descr="Artificial Intelligence in Health Care: The Hope, the Hype, the Promise,  the Peril | The National Academies Press">
            <a:extLst>
              <a:ext uri="{FF2B5EF4-FFF2-40B4-BE49-F238E27FC236}">
                <a16:creationId xmlns:a16="http://schemas.microsoft.com/office/drawing/2014/main" id="{67ACC1ED-6FA3-1F6C-2656-00F2DD0E0D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96" b="71875"/>
          <a:stretch/>
        </p:blipFill>
        <p:spPr bwMode="auto">
          <a:xfrm>
            <a:off x="801243" y="1893887"/>
            <a:ext cx="10589514" cy="307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92DBB1-AD10-8F92-919B-A3E2A013EE30}"/>
              </a:ext>
            </a:extLst>
          </p:cNvPr>
          <p:cNvSpPr txBox="1"/>
          <p:nvPr/>
        </p:nvSpPr>
        <p:spPr>
          <a:xfrm>
            <a:off x="8820150" y="6591300"/>
            <a:ext cx="3479607" cy="338554"/>
          </a:xfrm>
          <a:prstGeom prst="rect">
            <a:avLst/>
          </a:prstGeom>
          <a:noFill/>
        </p:spPr>
        <p:txBody>
          <a:bodyPr wrap="none" rtlCol="0">
            <a:spAutoFit/>
          </a:bodyPr>
          <a:lstStyle/>
          <a:p>
            <a:r>
              <a:rPr lang="en-US" sz="1600"/>
              <a:t>National Academy of Medicine (2019)</a:t>
            </a:r>
          </a:p>
        </p:txBody>
      </p:sp>
      <p:sp>
        <p:nvSpPr>
          <p:cNvPr id="8" name="Rectangle 7">
            <a:extLst>
              <a:ext uri="{FF2B5EF4-FFF2-40B4-BE49-F238E27FC236}">
                <a16:creationId xmlns:a16="http://schemas.microsoft.com/office/drawing/2014/main" id="{8240FFFE-AB13-586B-B5B6-83C9989AACAD}"/>
              </a:ext>
            </a:extLst>
          </p:cNvPr>
          <p:cNvSpPr/>
          <p:nvPr/>
        </p:nvSpPr>
        <p:spPr>
          <a:xfrm>
            <a:off x="8222595" y="4088422"/>
            <a:ext cx="1674613" cy="58908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99841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89C9-8C2E-B969-C784-AAF252ED90C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05D064A-0828-0013-D504-EC9EE7F464BB}"/>
              </a:ext>
            </a:extLst>
          </p:cNvPr>
          <p:cNvSpPr>
            <a:spLocks noGrp="1"/>
          </p:cNvSpPr>
          <p:nvPr>
            <p:ph idx="1"/>
          </p:nvPr>
        </p:nvSpPr>
        <p:spPr/>
        <p:txBody>
          <a:bodyPr>
            <a:normAutofit/>
          </a:bodyPr>
          <a:lstStyle/>
          <a:p>
            <a:r>
              <a:rPr lang="en-US" sz="3600" dirty="0"/>
              <a:t>AI: The </a:t>
            </a:r>
            <a:r>
              <a:rPr lang="en-US" sz="3600" b="1" dirty="0"/>
              <a:t>Hype</a:t>
            </a:r>
            <a:r>
              <a:rPr lang="en-US" sz="3600" dirty="0"/>
              <a:t> &amp; the </a:t>
            </a:r>
            <a:r>
              <a:rPr lang="en-US" sz="3600" b="1" dirty="0"/>
              <a:t>Peril</a:t>
            </a:r>
          </a:p>
          <a:p>
            <a:r>
              <a:rPr lang="en-US" sz="3600" dirty="0"/>
              <a:t>AI: The </a:t>
            </a:r>
            <a:r>
              <a:rPr lang="en-US" sz="3600" b="1" dirty="0"/>
              <a:t>Hope</a:t>
            </a:r>
            <a:r>
              <a:rPr lang="en-US" sz="3600" dirty="0"/>
              <a:t> &amp; the </a:t>
            </a:r>
            <a:r>
              <a:rPr lang="en-US" sz="3600" b="1" dirty="0"/>
              <a:t>Promise</a:t>
            </a:r>
          </a:p>
        </p:txBody>
      </p:sp>
    </p:spTree>
    <p:extLst>
      <p:ext uri="{BB962C8B-B14F-4D97-AF65-F5344CB8AC3E}">
        <p14:creationId xmlns:p14="http://schemas.microsoft.com/office/powerpoint/2010/main" val="1437196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5D1AA-508D-4B22-3925-013931556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5EE0C-DA1C-2214-356C-2B5FE356C2E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D0ED690-50BE-2084-DBA1-5C83B7962AF7}"/>
              </a:ext>
            </a:extLst>
          </p:cNvPr>
          <p:cNvSpPr>
            <a:spLocks noGrp="1"/>
          </p:cNvSpPr>
          <p:nvPr>
            <p:ph idx="1"/>
          </p:nvPr>
        </p:nvSpPr>
        <p:spPr/>
        <p:txBody>
          <a:bodyPr>
            <a:normAutofit/>
          </a:bodyPr>
          <a:lstStyle/>
          <a:p>
            <a:r>
              <a:rPr lang="en-US" sz="3600" dirty="0"/>
              <a:t>AI: The </a:t>
            </a:r>
            <a:r>
              <a:rPr lang="en-US" sz="3600" b="1" dirty="0"/>
              <a:t>Hype</a:t>
            </a:r>
            <a:r>
              <a:rPr lang="en-US" sz="3600" dirty="0"/>
              <a:t> &amp; the </a:t>
            </a:r>
            <a:r>
              <a:rPr lang="en-US" sz="3600" b="1" dirty="0"/>
              <a:t>Peril</a:t>
            </a:r>
          </a:p>
          <a:p>
            <a:r>
              <a:rPr lang="en-US" sz="3600" dirty="0">
                <a:solidFill>
                  <a:schemeClr val="bg2">
                    <a:lumMod val="75000"/>
                  </a:schemeClr>
                </a:solidFill>
              </a:rPr>
              <a:t>AI: The </a:t>
            </a:r>
            <a:r>
              <a:rPr lang="en-US" sz="3600" b="1" dirty="0">
                <a:solidFill>
                  <a:schemeClr val="bg2">
                    <a:lumMod val="75000"/>
                  </a:schemeClr>
                </a:solidFill>
              </a:rPr>
              <a:t>Hope</a:t>
            </a:r>
            <a:r>
              <a:rPr lang="en-US" sz="3600" dirty="0">
                <a:solidFill>
                  <a:schemeClr val="bg2">
                    <a:lumMod val="75000"/>
                  </a:schemeClr>
                </a:solidFill>
              </a:rPr>
              <a:t> &amp; the </a:t>
            </a:r>
            <a:r>
              <a:rPr lang="en-US" sz="3600" b="1" dirty="0">
                <a:solidFill>
                  <a:schemeClr val="bg2">
                    <a:lumMod val="75000"/>
                  </a:schemeClr>
                </a:solidFill>
              </a:rPr>
              <a:t>Promise</a:t>
            </a:r>
          </a:p>
        </p:txBody>
      </p:sp>
    </p:spTree>
    <p:extLst>
      <p:ext uri="{BB962C8B-B14F-4D97-AF65-F5344CB8AC3E}">
        <p14:creationId xmlns:p14="http://schemas.microsoft.com/office/powerpoint/2010/main" val="2881726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2|9.2|5.8"/>
</p:tagLst>
</file>

<file path=ppt/tags/tag2.xml><?xml version="1.0" encoding="utf-8"?>
<p:tagLst xmlns:a="http://schemas.openxmlformats.org/drawingml/2006/main" xmlns:r="http://schemas.openxmlformats.org/officeDocument/2006/relationships" xmlns:p="http://schemas.openxmlformats.org/presentationml/2006/main">
  <p:tag name="TIMING" val="|10.3|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D997E24C40C340A3CD33780A903E7F" ma:contentTypeVersion="12" ma:contentTypeDescription="Create a new document." ma:contentTypeScope="" ma:versionID="095f036838156f17709f945fa7444338">
  <xsd:schema xmlns:xsd="http://www.w3.org/2001/XMLSchema" xmlns:xs="http://www.w3.org/2001/XMLSchema" xmlns:p="http://schemas.microsoft.com/office/2006/metadata/properties" xmlns:ns3="e68333c5-f83f-4773-a86c-b6837b2e8f7b" xmlns:ns4="ee35f758-5aae-4b52-9927-cedad7489c38" targetNamespace="http://schemas.microsoft.com/office/2006/metadata/properties" ma:root="true" ma:fieldsID="cb6db5f1ac5dc0a20b5fd783f689d6b9" ns3:_="" ns4:_="">
    <xsd:import namespace="e68333c5-f83f-4773-a86c-b6837b2e8f7b"/>
    <xsd:import namespace="ee35f758-5aae-4b52-9927-cedad7489c38"/>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3:MediaServiceSearchProperties"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333c5-f83f-4773-a86c-b6837b2e8f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35f758-5aae-4b52-9927-cedad7489c3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68333c5-f83f-4773-a86c-b6837b2e8f7b" xsi:nil="true"/>
  </documentManagement>
</p:properties>
</file>

<file path=customXml/itemProps1.xml><?xml version="1.0" encoding="utf-8"?>
<ds:datastoreItem xmlns:ds="http://schemas.openxmlformats.org/officeDocument/2006/customXml" ds:itemID="{EF87D604-377B-4501-990F-95B924F05EDD}">
  <ds:schemaRefs>
    <ds:schemaRef ds:uri="http://schemas.microsoft.com/sharepoint/v3/contenttype/forms"/>
  </ds:schemaRefs>
</ds:datastoreItem>
</file>

<file path=customXml/itemProps2.xml><?xml version="1.0" encoding="utf-8"?>
<ds:datastoreItem xmlns:ds="http://schemas.openxmlformats.org/officeDocument/2006/customXml" ds:itemID="{6F466EF4-7BEC-4989-8376-046941D600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8333c5-f83f-4773-a86c-b6837b2e8f7b"/>
    <ds:schemaRef ds:uri="ee35f758-5aae-4b52-9927-cedad7489c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E6B43F-0ECF-4E89-8CFB-B7B18BA895FC}">
  <ds:schemaRefs>
    <ds:schemaRef ds:uri="http://purl.org/dc/terms/"/>
    <ds:schemaRef ds:uri="http://schemas.openxmlformats.org/package/2006/metadata/core-properties"/>
    <ds:schemaRef ds:uri="e68333c5-f83f-4773-a86c-b6837b2e8f7b"/>
    <ds:schemaRef ds:uri="http://purl.org/dc/dcmitype/"/>
    <ds:schemaRef ds:uri="http://schemas.microsoft.com/office/infopath/2007/PartnerControls"/>
    <ds:schemaRef ds:uri="http://purl.org/dc/elements/1.1/"/>
    <ds:schemaRef ds:uri="http://schemas.microsoft.com/office/2006/documentManagement/types"/>
    <ds:schemaRef ds:uri="ee35f758-5aae-4b52-9927-cedad7489c3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165</TotalTime>
  <Words>3432</Words>
  <Application>Microsoft Office PowerPoint</Application>
  <PresentationFormat>Widescreen</PresentationFormat>
  <Paragraphs>280</Paragraphs>
  <Slides>47</Slides>
  <Notes>24</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.AppleSystemUIFont</vt:lpstr>
      <vt:lpstr>-apple-system</vt:lpstr>
      <vt:lpstr>Aptos</vt:lpstr>
      <vt:lpstr>Aptos Display</vt:lpstr>
      <vt:lpstr>Arial</vt:lpstr>
      <vt:lpstr>Guardian TextSans Web</vt:lpstr>
      <vt:lpstr>Helvetica Neue</vt:lpstr>
      <vt:lpstr>nb_international_proregular</vt:lpstr>
      <vt:lpstr>Roboto</vt:lpstr>
      <vt:lpstr>Roboto Regular</vt:lpstr>
      <vt:lpstr>UICTFontTextStyleBody</vt:lpstr>
      <vt:lpstr>Office Theme</vt:lpstr>
      <vt:lpstr>Yet Another “AI in Cardiology” Talk</vt:lpstr>
      <vt:lpstr>Disclosures</vt:lpstr>
      <vt:lpstr>PowerPoint Presentation</vt:lpstr>
      <vt:lpstr>PowerPoint Presentation</vt:lpstr>
      <vt:lpstr>PowerPoint Presentation</vt:lpstr>
      <vt:lpstr>PowerPoint Presentation</vt:lpstr>
      <vt:lpstr>PowerPoint Presentation</vt:lpstr>
      <vt:lpstr>Outline</vt:lpstr>
      <vt:lpstr>Outline</vt:lpstr>
      <vt:lpstr>AI Fails</vt:lpstr>
      <vt:lpstr>Failure is the rule, not the exception</vt:lpstr>
      <vt:lpstr>“The Peril” of AI in Health Care</vt:lpstr>
      <vt:lpstr>Limitations of medical 🩺 models are known</vt:lpstr>
      <vt:lpstr>How much is just marketing?</vt:lpstr>
      <vt:lpstr>Outline</vt:lpstr>
      <vt:lpstr>Augmented Intelligence</vt:lpstr>
      <vt:lpstr>Solve Real Problems</vt:lpstr>
      <vt:lpstr>Problems Clinicians Face</vt:lpstr>
      <vt:lpstr>Problems Clinicians Face</vt:lpstr>
      <vt:lpstr>Clinical Lifehacks</vt:lpstr>
      <vt:lpstr>Ambient Dictation</vt:lpstr>
      <vt:lpstr>Ambient Dictation: 👂 → 📝</vt:lpstr>
      <vt:lpstr>Ambient Dictation: 😩 → 🙂</vt:lpstr>
      <vt:lpstr>Ambient Dictation: 😩 → 🙂</vt:lpstr>
      <vt:lpstr>Doximity as a “free” option</vt:lpstr>
      <vt:lpstr>Clinical Lifehacks</vt:lpstr>
      <vt:lpstr>GenAI-Drafted Patient Responses</vt:lpstr>
      <vt:lpstr>Clinician Quotes</vt:lpstr>
      <vt:lpstr>Clinician Quotes</vt:lpstr>
      <vt:lpstr>Clinical Lifehacks</vt:lpstr>
      <vt:lpstr>OpenEvidence</vt:lpstr>
      <vt:lpstr>Billed as “the ChatGPT for doctors”</vt:lpstr>
      <vt:lpstr>Expanding abilities with $6B valuation 💰</vt:lpstr>
      <vt:lpstr>Expanding abilities with $6B valuation 💰</vt:lpstr>
      <vt:lpstr>Clinical Lifehacks</vt:lpstr>
      <vt:lpstr>AI-ECG</vt:lpstr>
      <vt:lpstr>Variable Performance Across Settings</vt:lpstr>
      <vt:lpstr>Know Your (Models) Limitations</vt:lpstr>
      <vt:lpstr>Closing 2 Cents</vt:lpstr>
      <vt:lpstr>What do these pictures have in common?</vt:lpstr>
      <vt:lpstr>PowerPoint Presentation</vt:lpstr>
      <vt:lpstr>Outline</vt:lpstr>
      <vt:lpstr>Know Limitations</vt:lpstr>
      <vt:lpstr>Do models “understand” like you and I?</vt:lpstr>
      <vt:lpstr>Biases in Clinical Text</vt:lpstr>
      <vt:lpstr>Context is Critical</vt:lpstr>
      <vt:lpstr>What about 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Khan, Mirza S</dc:creator>
  <cp:lastModifiedBy>Khan, Mirza S</cp:lastModifiedBy>
  <cp:revision>2</cp:revision>
  <dcterms:created xsi:type="dcterms:W3CDTF">2025-11-10T01:34:12Z</dcterms:created>
  <dcterms:modified xsi:type="dcterms:W3CDTF">2025-12-01T04:04:30Z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0x01010036D997E24C40C340A3CD33780A903E7F</vt:lpwstr>
  </property>
</Properties>
</file>