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453" r:id="rId2"/>
    <p:sldMasterId id="2147487512" r:id="rId3"/>
    <p:sldMasterId id="2147488614" r:id="rId4"/>
    <p:sldMasterId id="2147488628" r:id="rId5"/>
    <p:sldMasterId id="2147488713" r:id="rId6"/>
    <p:sldMasterId id="2147488725" r:id="rId7"/>
    <p:sldMasterId id="2147488739" r:id="rId8"/>
  </p:sldMasterIdLst>
  <p:notesMasterIdLst>
    <p:notesMasterId r:id="rId41"/>
  </p:notesMasterIdLst>
  <p:handoutMasterIdLst>
    <p:handoutMasterId r:id="rId42"/>
  </p:handoutMasterIdLst>
  <p:sldIdLst>
    <p:sldId id="256" r:id="rId9"/>
    <p:sldId id="612" r:id="rId10"/>
    <p:sldId id="724" r:id="rId11"/>
    <p:sldId id="725" r:id="rId12"/>
    <p:sldId id="4404" r:id="rId13"/>
    <p:sldId id="4405" r:id="rId14"/>
    <p:sldId id="986" r:id="rId15"/>
    <p:sldId id="4406" r:id="rId16"/>
    <p:sldId id="4408" r:id="rId17"/>
    <p:sldId id="4400" r:id="rId18"/>
    <p:sldId id="2031" r:id="rId19"/>
    <p:sldId id="4410" r:id="rId20"/>
    <p:sldId id="1056" r:id="rId21"/>
    <p:sldId id="1096" r:id="rId22"/>
    <p:sldId id="4409" r:id="rId23"/>
    <p:sldId id="4411" r:id="rId24"/>
    <p:sldId id="4413" r:id="rId25"/>
    <p:sldId id="1637" r:id="rId26"/>
    <p:sldId id="4415" r:id="rId27"/>
    <p:sldId id="4447" r:id="rId28"/>
    <p:sldId id="258" r:id="rId29"/>
    <p:sldId id="4416" r:id="rId30"/>
    <p:sldId id="4396" r:id="rId31"/>
    <p:sldId id="4448" r:id="rId32"/>
    <p:sldId id="4440" r:id="rId33"/>
    <p:sldId id="4449" r:id="rId34"/>
    <p:sldId id="4412" r:id="rId35"/>
    <p:sldId id="1003" r:id="rId36"/>
    <p:sldId id="1025" r:id="rId37"/>
    <p:sldId id="4414" r:id="rId38"/>
    <p:sldId id="1008" r:id="rId39"/>
    <p:sldId id="2020" r:id="rId40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1507"/>
  </p:normalViewPr>
  <p:slideViewPr>
    <p:cSldViewPr>
      <p:cViewPr varScale="1">
        <p:scale>
          <a:sx n="116" d="100"/>
          <a:sy n="116" d="100"/>
        </p:scale>
        <p:origin x="2016" y="18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3DB29E-204F-8D43-BE30-DFAA596ABC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63CC166-CCC8-F744-828B-4920AAE6D2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marL="342900" indent="-342900" algn="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8DD1873-3C15-6D4D-92CD-F35DB8C782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E4B388D-A5D7-6949-8F8D-D0520A2D54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marL="342900" indent="-342900" algn="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0B6015-D0F1-6042-9B5F-5EB07CA59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279F51-D21B-574A-8907-4300094B14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E87230C-86A2-6240-BE9C-C9C72B59A8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1589EB2-131D-D240-8878-CDEA1C425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8B2D86B-55C5-6D44-8CB1-1CCDC4D81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000" i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C5DAF11C-6705-DC4F-AA6F-C3EA9773839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4EA142F-AB74-6A42-87F5-0C7A711244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4983" name="Rectangle 7">
            <a:extLst>
              <a:ext uri="{FF2B5EF4-FFF2-40B4-BE49-F238E27FC236}">
                <a16:creationId xmlns:a16="http://schemas.microsoft.com/office/drawing/2014/main" id="{D7B9CA90-BB5F-9F45-AA52-DE1468CDBC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687388"/>
            <a:ext cx="51371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5">
            <a:extLst>
              <a:ext uri="{FF2B5EF4-FFF2-40B4-BE49-F238E27FC236}">
                <a16:creationId xmlns:a16="http://schemas.microsoft.com/office/drawing/2014/main" id="{6F18C71E-A343-3245-A1EF-8EA6E3863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fld id="{69F14FC1-3873-184A-9B52-DB92F7430D27}" type="slidenum">
              <a:rPr lang="en-US" altLang="en-US" sz="1000" smtClean="0"/>
              <a:pPr>
                <a:buFont typeface="Monotype Sorts" pitchFamily="2" charset="2"/>
                <a:buNone/>
              </a:pPr>
              <a:t>1</a:t>
            </a:fld>
            <a:endParaRPr lang="en-US" altLang="en-US" sz="1000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B0A2D5B9-7F8D-3F45-994E-4DB121B93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96F44C5-3D89-A041-B229-F111DEA3E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5">
            <a:extLst>
              <a:ext uri="{FF2B5EF4-FFF2-40B4-BE49-F238E27FC236}">
                <a16:creationId xmlns:a16="http://schemas.microsoft.com/office/drawing/2014/main" id="{C257584C-D35E-C242-BE99-2C6A6647B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1F497D"/>
              </a:buClr>
              <a:buFont typeface="Monotype Sorts" pitchFamily="2" charset="2"/>
              <a:buNone/>
            </a:pPr>
            <a:fld id="{9302675E-C79B-BD43-AE2A-E9125B44CDBA}" type="slidenum">
              <a:rPr lang="en-US" altLang="en-US" sz="1000" smtClean="0">
                <a:solidFill>
                  <a:srgbClr val="000000"/>
                </a:solidFill>
              </a:rPr>
              <a:pPr>
                <a:buClr>
                  <a:srgbClr val="1F497D"/>
                </a:buClr>
                <a:buFont typeface="Monotype Sorts" pitchFamily="2" charset="2"/>
                <a:buNone/>
              </a:pPr>
              <a:t>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371CD4E1-786A-924A-8F0B-07BF59C78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BB7953D-EEDE-0442-9B98-C1AAA2C5B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AF11C-6705-DC4F-AA6F-C3EA97738397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0252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AF11C-6705-DC4F-AA6F-C3EA97738397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2079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1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9F6A82-3A6B-0442-93FA-86B84F50A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050966-3F82-9044-9E44-7DC964546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4F97BA-4ACB-9A4A-B0DA-83877FD31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B5A9-CF3D-8C46-8167-8B4BEC1FE98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4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95A0BB-6CA4-8744-90AB-582A5A492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047A5F-D0F1-EE48-81E6-60CD14BF3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E9A3175-92B9-E941-8FEB-B97DCD588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82BC-5458-6045-8CC2-8D8E8E35F5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34702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9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3FB365-FBD3-CF4C-85E3-B65A17418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4870E4-618C-2D45-94A3-F86DFFB1F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EBB469-7276-804D-BB5D-C706E1302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C2974-32F3-A34D-89DB-9E4D91E86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78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FAE8E1-12CA-0348-B70F-505DD133A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770685-A714-A142-97DF-90F66EA84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33B660-8A02-5345-8B4D-C66984FA2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80604-07BD-0140-A21E-4053B2631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2241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5E4B45-B5B4-0C4C-A3C0-A9D0D6554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D59F8F-68D1-5F42-AEB7-BD096C11D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7EE883-4531-8049-9633-2205F0E1C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F3E3E-6CA7-1346-82FA-F6547E79A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044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49" y="38100"/>
            <a:ext cx="2279651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42" y="38100"/>
            <a:ext cx="6691312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BA38E2-6BEB-1248-8700-09E5B7EAC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51E8F8-3D57-B84C-A54B-85917F264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71198B-0774-7C4F-BB8F-4B1A679A8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B2951-3C94-A54F-93EF-15B904A7B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705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2139" y="1295400"/>
            <a:ext cx="448468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9225" y="1295400"/>
            <a:ext cx="4486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2139" y="3429000"/>
            <a:ext cx="448468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9225" y="3429000"/>
            <a:ext cx="4486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95D9B2-579F-7E49-9F47-E49CB12B7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35180C0-F469-0740-AD09-D1D8F72F2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05C1567-9CA5-2E4D-9952-A3D72827A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639C9-4A93-6A40-8840-AF391D0FF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0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49" y="38100"/>
            <a:ext cx="2279651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41" y="38100"/>
            <a:ext cx="6691312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6601B0-9F20-7945-A1D7-11DF85D3A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7927B1-5E7B-A542-AC48-37B84C279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570EAF-B34E-4A4D-8BF5-16DA92E09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4186-3789-9040-BA71-04CD9E0BAF6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8849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2141" y="1295400"/>
            <a:ext cx="91233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9DCC53-D9B4-B546-9A22-DDD80C8BF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015BB2-7499-8344-BD17-D00442206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1564C18-C46B-8845-B7B3-C2E425B0E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4CC6-91BA-D84E-8631-2AF4B6E8400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3263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92141" y="1295400"/>
            <a:ext cx="91233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6F2227-3DEF-A340-BD4C-AFAA627BD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C00D3E-37DC-6E4C-AC91-75385B775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FFA1F2-0FCA-6449-B29C-AA27CC05E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88F-09FE-CA46-95C0-28D3200DAB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8008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2141" y="1295400"/>
            <a:ext cx="91233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C5BEC9-4601-AA4C-9517-907C14419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7CA978-01CE-8948-BFD8-F93DA06B6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F2CA256-BF82-454F-9F1F-12238C116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AA50-680E-9C46-9A8E-FE30DDA95DA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842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1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678709-B14D-AE40-A14F-042CCC80B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3607A8-4328-2C4C-BF65-C0B0BA6E5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BF9189A-2196-A740-AA0F-837BDDD2B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8845-BAE4-D34D-A3A9-A41211A413C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4071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61DE07-9E18-BA4B-B4DB-05D4D86B3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647FA5-0D99-5846-8356-BE210724F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73212F-4362-C845-BFB9-4FE79B568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A92A-94CC-0F47-BE50-EEADFAD51C1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964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EE85CE-B51F-8040-A568-C1D5955F0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8BAF9A-4752-064A-AE52-142353E7B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DA23FBE-93CE-E445-B397-7DDE2FC41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E7A3-A5DC-7F47-827F-94E0E8F2A28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7929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39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295400"/>
            <a:ext cx="44862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B318D7-DBC5-4247-8A52-16946C7E0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391A47A-C415-C047-801E-39CEC52DD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5CAAC0-B87E-CF49-B768-8CA4C2BC5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5B85-0B89-CA4F-9FC0-DB5229CED53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26521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A4EA7ED-8D0C-E549-B5ED-93B97A7F0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C4D72D-C51A-5D4C-92DB-678447E47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4E6EE6B-42CA-E24F-8513-8735507F7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FF04-C8EA-2648-B1CC-5ABBE157EF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448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93218C-2343-F146-90CF-8F1D5EC14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B12B28-2EC2-4246-BB1E-D03B41C42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0F1C1C-C8EC-1941-B8B3-ABD7A2C31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EF42-95B7-484C-B0BD-23378FEB3E9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8053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999C4-9BF9-8045-84DC-96FA43420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53DB2-8DEE-7543-9898-A18C7E535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D7896-13D2-EF49-BF42-E424399C4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66E0-9D8F-1E4D-9063-9CB9CBC114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6654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A0EEEC1-F895-3D40-8C5B-FDE3E9931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DDCA4F-8E0E-854E-AF06-E89436951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F43C3D-66D0-A24E-AC56-80D9EB386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DFFF-70EE-DF49-AE36-A144EFE572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20843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89EEF9-DA39-2047-86ED-59072CD67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5FC75B-5B77-2E4E-BF6D-65826D18E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513AEB-8BDE-CB42-9F5F-976C828AC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703E-DC0C-A64C-8CF0-5630CCA9040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96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7E8747-6FC8-8949-9F08-E7BEF7B01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A2FC33-B4CD-8048-B15E-A0144CFAA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B1B4D1-06D9-8C49-A7C6-32F0A8D03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ECEE-CFB4-3141-9AA5-D3D607A69B1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274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F0C9D5-C591-CB46-9F10-B1134A375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5DD63A-D597-1545-962F-830386ED6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6237D4-4CE4-8F4D-8462-91636C754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D136-73A6-A543-9716-5BCC56A7B57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512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49" y="38100"/>
            <a:ext cx="2279651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41" y="38100"/>
            <a:ext cx="6691312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CB52D1-22A1-E448-8DB0-8DAEE4575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34B999-2587-9448-B4CA-96B250902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5002E0-C865-C54E-B512-F39CAFCB2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EC55-3CC8-CF4C-AC51-5B7C505EBE7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0997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2141" y="1295400"/>
            <a:ext cx="91233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93B36F-E608-174A-AF4D-2A023B965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B65D59-BDC6-0E4C-9D8D-802EE3DB4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363162-0D6B-494B-9364-9C01DED50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5788C-5C81-9140-B5A0-CFF38EEC111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985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92141" y="1295400"/>
            <a:ext cx="91233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AE0458-8128-6549-B6D1-0211A8065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876155-F356-F741-AC45-99B0E4D6A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21BA6C-79A9-9343-9CB2-9E4697501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C7B1-7427-7349-9DFC-FA1A837E8C9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935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2141" y="1295400"/>
            <a:ext cx="91233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CD135E-E566-F944-94B9-60E90CDFD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0C68FF-DCED-D343-8454-67272D639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2B8029-69BA-CB4B-A922-3D7B671AB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0A44-F7D7-EB4A-8CC9-7BDC68FD6A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5424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5" y="1295400"/>
            <a:ext cx="44846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CCC2E5-710D-6B4E-AA71-DDE366621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244760-1EBE-F042-B8A8-796FB7704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ED1A1B-4893-1949-955E-BE8F2D665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70ED8EA-D4D7-8946-B0F3-6DADDA8D2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4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A0FE21-65E1-FF42-B014-9B2E29C9C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4AB6D8-A879-5741-BD1F-220106E6B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61BB05-0F29-184A-B054-C474C800D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BC7D-948B-4749-85E2-DDFF997692A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1111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9C2E98-CAF2-0048-AD9D-C6F36DBF2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BE8314-BE34-E540-A5B1-C3486CD1E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47DF6E-5091-D144-8AB6-EDFDDF0CE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F0FA-70B8-2244-BC8D-1707A9E3B0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6082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851021-9935-A749-B27D-B1A8897B3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C8AA20-8B78-AC43-A021-509B903C9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CABEEE-32AF-B648-A335-C14E26344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0923-6819-BC4C-981F-92DE58C4E55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018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D5587E-3402-344D-B532-6D0224CBD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3B6C76-DFE5-1B4C-8C37-26939A30B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48B2F8-9706-3448-B91D-D2723AACA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EEDA-2C1D-0E49-9D00-2AC067F4A1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25535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1295400"/>
            <a:ext cx="44846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527E9D-FB09-0A44-B556-461A89481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277045-4EA9-2947-9BE3-03FF99EB3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C401E5-2172-EC47-8C6D-22C45D522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DAF7-6360-E247-81DB-9C05353A58E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129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212763-09BC-8043-85AD-FE2C8184F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DFA283C-AC41-F943-89A6-AB5831153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6BA1EF7-B507-2B42-A034-89059723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59D5-AC5C-1A4E-A057-76CE2DCA55B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6748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6452B1-F861-F543-8012-EF40DF6F5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5C87C-BE6D-E94F-9340-AB248A3A4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9AC68-DC98-474E-B204-A85208468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0A72-8272-4948-8D2C-92E64C69A1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0780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80BF57C-023E-9847-A6B0-83B999A7A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4DF40B5-7D65-3642-87CE-7C00357C2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6266B-3048-934B-9E6C-F09B98CB1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8169-4B94-ED41-A052-3F9C17D8575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60162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E53111-730B-6044-851F-027DA057E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0400E7-6D5E-E041-8FFE-99646B1C5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05924F-0214-854A-B210-9C25AE2AF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D665-4A5B-7F47-90FC-E6755066FAF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8790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677E1-A999-954C-B5F0-FA1B93327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1496CF-4D49-B444-A112-002D29E64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0918C7-81FE-DF4E-91E8-346967126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A100-D97A-4E4F-B065-99CB491FCF1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96269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2F7C42-D7CD-AD43-9811-E8AD83B51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8CB87E-DFC6-2343-A811-F78381849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EE7FDB-88F2-C84F-A6B7-44B8939C8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6696-89FB-4741-96E0-3FB799AC0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93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39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295400"/>
            <a:ext cx="44862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2D5056-558B-064A-8966-15202288A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8912BF-C7F5-3243-941E-863650ABC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DCC184-6F46-DB4A-9161-03494F7FA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B133-122E-9646-A2B2-2C8C14B4967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6351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49" y="38100"/>
            <a:ext cx="2279651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38100"/>
            <a:ext cx="6689725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49EB41-B516-7445-BBB2-47747DD7F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18A949-5B64-CA44-A7BA-5A337991E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5AF8FA-FE1A-D34F-8DEF-8ECB4C7F6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5552-2184-1D45-AFAB-37B440FCBF3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1682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3725" y="1295400"/>
            <a:ext cx="9121775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55A258-D9A5-D449-BFEB-9795878C7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C4C2EA-3A0F-3B46-9C9A-451059C7D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94DD0C-6F92-1A4C-8170-AC4D6CDB4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65A4-9DB0-D948-8997-7AAB0F17D6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0326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6" y="1295400"/>
            <a:ext cx="44846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293AE61-F403-544D-A6AC-25B61D4A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F05C4E-EAA3-9946-A9CA-E56EADF2A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53056A-27AF-1841-AB47-41AD508BB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3747D-D2C5-BB4B-A582-B632B3EC855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8370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AD9227-F284-BD4E-B9FE-B983E5A0F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435276-317A-804A-8851-A81D09E70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21D6B7-C3C0-304B-AEE3-3A7671C85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BC09-7800-7744-8C92-8C454F3980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2247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55836D-B0D8-EB4A-97DA-D8F735A01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854045-57E0-9947-9617-3E3710947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1E06BF-0563-0B4E-97FB-D1796D239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B0B43-46E0-1B4D-B37B-7D058514A7D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3701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B132C6-3C8B-3948-99B1-11FBBA115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E32E4FC-FCED-7F4D-AC28-418D92F08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3737A1-9772-894A-ADBC-17823451A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3E7C-9C1C-F940-B971-D120A659876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8638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295400"/>
            <a:ext cx="44846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005AB8-E30F-F34F-901C-6C475178A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7107770-7C0D-7E41-B73A-2AC75019B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EB8025-1754-9148-9C1C-93DB0BCA1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DCC0-1990-4547-A2CD-C7658356D52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789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FFE237-5655-E540-B508-338ADAE2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0CB7816-FE16-F54B-9648-EE5431C47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3EB0317-2A96-7C48-B143-D01FA8A94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1937-8FB7-AC4F-8F7B-87DDC64EE20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176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52A2F2-45EF-644F-9B68-5EBC4C2C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4604CB-074A-6949-A779-6C70CE449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94888-222B-2042-8F66-49808294A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FC06F-FD20-8A42-BC17-FC482B52C76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1807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26A414-6FA3-8849-8762-C1D95E5DA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8A3CD6-0873-D542-A34A-C459D721E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364856-1BF3-0947-84DA-9D1AB31B5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A5BA-0336-1547-B4F7-EE77F73FE7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9730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82511E-8283-DE4D-A4CD-766AF6511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57D99DD-0287-DC4D-8707-379E6F682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3719749-E2FB-BD4A-B823-6D79D8C3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1C3E-FCFF-4548-BBAB-0B6EFF7FF77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60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E22EEC-9DE3-1F45-92EF-0D29A29EC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AEDD04-00C0-FE48-AB7E-2804C2C2E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5DAF0D-8446-504F-8FBF-AC057D2DA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09A3-E975-6849-AD3B-4CB8154E4ED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2413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A31B7BA-DBAA-2A4B-BE67-1B0F5C1FC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6C9DEB-B5D9-AC4A-A011-5C046CED0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03F28D-D49F-AE41-BA6C-020AE96DA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DB3F-6529-354A-962B-6307CBBC3C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48458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3A78D2-F994-1243-B6E9-22F46A52D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191187-31C3-5D45-861A-76E576656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3BAD71B-C8D3-EF4F-B967-1CC547DB4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C7A2-0638-7D4A-9DF5-FD815DB249E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3657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50" y="38100"/>
            <a:ext cx="2279650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38100"/>
            <a:ext cx="6689725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D9E06F-E79B-6049-A224-73C6A0BCA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F70978-046C-CA48-891F-9FF3F7C50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56DB01-E700-514D-90A0-9F0A3325C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225B-2FD2-CF41-BF5D-C3B97EAEE4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4476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3725" y="1295400"/>
            <a:ext cx="9121775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0ECB54-9965-C440-A62E-99BD4DC6F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1BED3-8860-0744-9776-C38B90268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805944-2108-5D40-ABC5-40681F30D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DD9B5-00A2-3046-BA3E-3CF02DF16A0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1587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5" y="1295400"/>
            <a:ext cx="44846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389148A-0CBD-7740-83C9-A1E5F9ADC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2EE875-26B2-8C42-AF83-147C5B704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E62D5A-BF6B-0242-9521-28ED6AD4C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B423-C235-434F-B091-B7260861D0C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50494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6C66E2-403A-1A41-A25C-6243987E1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626D29-4647-9E40-B51F-9FF0386F6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1D116B-CCC2-6942-B689-2004B3C02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1EDBBAAB-A0F4-8048-B669-B1E1A98408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3868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9C3614-F04B-B342-8444-9183FB1B2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DF4E96-70EE-524C-BB86-B84C04559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B99EFC-5CCD-EA40-BE99-E3EF53C16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183C5A7D-7B7D-6B47-AA03-BA6D0E8BBF1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48425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8AE93C-2F76-A749-B0ED-75012649D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FA6846-5F28-754C-AAE5-9CE64244D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203E2F-F841-C946-85CD-D0C648FD6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B650A4C-A841-8E40-879C-F82FF4CDA81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75733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1295400"/>
            <a:ext cx="44846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50C273-BE08-B942-B074-F5F630AF1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626575F-7A78-D141-BC08-E9F2316B8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D1C24C-F492-AB40-9FA1-A8762A4FD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0899A34-C3E8-4341-88CC-F80587EF8B4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375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4D9E8E-564B-1449-9E01-0A63B7186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9F8B9-4CF0-404D-B1AD-12333E57F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38B43-22D8-5846-9EC4-C3C093D83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F2A1-5764-A143-ABE0-46804C1F044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97989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87A45C1-3947-F64F-B6C5-9D5CE00CE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88D18E-E6F6-3F4B-A96B-BB3D5CD7F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4497699-0CAB-5E45-9C54-2A2B2F349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00E23A10-4C1A-1C40-B904-66402EC1656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284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FDE89-A1F2-DC49-B737-F56601662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05CC6-CD10-CE4E-8B0A-4D2729C28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CFC12-BA74-464A-994F-3C710A6FD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AFF3EDA-9769-C44E-8FDA-6B0C5BED172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45772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CAD8E4-7D26-3E4E-9C5C-1D0D63F4D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5AFBA-DDA6-EF4D-87A4-3659A0ED5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EBD22-6466-3E44-974E-60DC0DD19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ABB67136-CAA9-3C49-B133-1B041AB02A0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18851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D66365-1C9C-9F4C-A357-400468594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C8E652-925C-E44B-A1F1-F1A918EC1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8124D5-3284-4A43-8FF5-16A8E88DF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4FB86B0-BEA9-2A4A-96A4-47767014980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292041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1B2E6C-D256-194B-AC39-1DD42E33E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C10E06-5F6D-9A45-BE1B-AAC007927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F5AEE8-5F31-9E46-995B-28D997A70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4A1AE52D-2388-9044-87F0-1E98E49259D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9732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C8324EC-F01A-DA4C-9485-BAEF2EE38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F6932B-BC2C-364F-8A3A-4D37EED32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1EE472-E3F6-7348-A710-89A450686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BD7BBC8-1A72-7E42-857F-F058DE940AE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9545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49" y="38100"/>
            <a:ext cx="2279651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38100"/>
            <a:ext cx="6689725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CACB67-F55F-174F-9052-66E42CF13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9B73B5-2A98-934F-A3CA-8CBFA26A7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8C11D10-9599-9749-8BC0-7FAC939EA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E346370-1BCA-FD42-B59B-7725112922B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6476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3725" y="1295400"/>
            <a:ext cx="9121775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6A6308-AEB9-5C4E-BA37-3EBAD61E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16CC96-D048-5F41-B5FB-85413D27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EDD2603-2B3F-5B41-A6B6-976602F86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016D505-6F04-5B48-BA3C-2A88A633C01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0105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6" y="1295400"/>
            <a:ext cx="44846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251C0D8-BE8A-7047-94EF-B9984F7DE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0926B2-34D4-B14D-8194-158E2064A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36177C-5378-4343-B840-DF770EEEB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E8A6C51-E95E-1644-BFE7-E27449146CD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2351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E283-F768-43FC-AE6C-8FDB3A3C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281" y="1121879"/>
            <a:ext cx="77144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D96FA-9A0B-4479-B57D-8234A597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281" y="3601819"/>
            <a:ext cx="77144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6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5D3213-047A-3948-B268-AE81B6F70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B54185C-8B1A-2B4A-B3C1-DF77AEF43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60B9B8-5F5D-8F48-883D-D0ECC7561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E2473-0F1D-C548-9357-26431D962F6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45678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962E-802F-4B8A-9018-7082BFED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2332-D6EC-416A-B708-6CCE77E63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81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8B8A-0EC2-465B-AC61-DB874E82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61" y="1709460"/>
            <a:ext cx="88727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1D310-5918-4702-8609-A2640C74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461" y="4589763"/>
            <a:ext cx="88727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3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46A8-3D2F-471E-AB70-57A7875D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7800-368E-4478-BFB0-C276FF57B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921" y="1906761"/>
            <a:ext cx="4312440" cy="4319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36D2C-2E58-4F80-9868-28D3CD8E1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80" y="1906761"/>
            <a:ext cx="4314061" cy="4319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60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D65-BC9E-4CA4-9C01-D3E5CAF0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41" y="365798"/>
            <a:ext cx="88727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3E102-A173-421A-8E32-934089449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941" y="1680657"/>
            <a:ext cx="43529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357E-5D99-4D22-B6C5-E220625D0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41" y="2504424"/>
            <a:ext cx="435293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E8223-1027-4CAC-B52E-4F8999C9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8301" y="1680657"/>
            <a:ext cx="43723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8DE3E-9582-4713-95FE-F09262645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8301" y="2504424"/>
            <a:ext cx="437237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523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CA06-26B5-407B-9B45-ACCE798C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1581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970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AD10-FC0B-4A77-88B8-C248F472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41" y="456528"/>
            <a:ext cx="33177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1869-6B92-44C5-AE94-D6F4453E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001" y="987944"/>
            <a:ext cx="52066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91C8B-438E-43EA-81A4-9332B67CD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941" y="2057977"/>
            <a:ext cx="33177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37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EE59-45D6-4855-9C38-89A1962B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41" y="456528"/>
            <a:ext cx="33177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F3FD5-8157-403D-BB70-5A08DB6B0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4001" y="987944"/>
            <a:ext cx="52066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379D3-7CC5-414A-A02E-AB8DA3EA0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941" y="2057977"/>
            <a:ext cx="33177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2851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F7A3-95E0-4C25-8CF1-688BB48A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A6B22-9799-4369-B697-C23B9F1B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781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ADC09-34FE-4AC1-9DD0-8D10C9D39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41840" y="568860"/>
            <a:ext cx="21951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1BDF0-535B-4E9B-ACB4-7E55F301B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921" y="568860"/>
            <a:ext cx="6431400" cy="56569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88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D9D408-7757-1147-ACED-55BF1D154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4D9789-1C1E-9E40-B6B3-37F222446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98ACD9-F194-9049-81FB-37ECDDC66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4C3E-3AB2-224D-B40B-C4B559E68F6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8250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98227-05B1-3148-AB9E-ED8F8B658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5D14E8-30BB-6043-8DB7-EF2F12620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35AD53-12F9-8B45-B269-E23F4B547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24CE-6EBF-3841-891D-8DE45D7051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3439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3D2765-700A-144E-807B-70270D520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B1B619-3CCA-1944-935E-C9BB7897C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962720-5D9E-1B43-8F90-D6FB75072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87F6-449B-914B-A07A-4C988632F84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46943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663C04-10C8-5D4A-A184-309E640AE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AB899C-1E3A-C149-AC7D-CBC70EB76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18FA38-5627-1240-94D2-718B6E4E1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2A58-D339-5044-8473-902F2CA4BE7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0296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1295400"/>
            <a:ext cx="44846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7CA709-FDF5-7C47-A4AA-203DB5C95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D0C027-7FBA-D24D-9AEE-C86B4CFC4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AF300F-51A1-E540-AA1A-280A5B86B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70D0-3A09-214D-A4F5-45A156235BA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318099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39E3F4-B5B2-3B47-B29B-8960A4D65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D024760-079D-D240-A8E9-1004BB2C2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82E3EAC-BDF5-4047-AFFD-BEA0FA21D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D38A-DE3D-B24A-9517-2BF1DE9EC0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4283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388AEC-5099-654A-B339-FD2C8EBD3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4C454-84E2-3741-BACB-D74A9BB3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9AC30-31D2-6E4E-A362-704C3CEB3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1845-4A51-4043-A35B-1C78B17EFC8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3848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C927ED-23E2-B345-B2D4-3ECE7C88C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D2CDA2-E35F-8B41-B15C-FE1AA55A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DD034-EAED-7045-98EF-021A4B345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8530-3100-044B-8977-12B3D26F4B4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508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7B920D-FE8C-C74C-90D2-2020B4708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6B543E-1222-0844-8FE1-52DA10D99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99ADCD-D9C4-584E-A630-D78267F2C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B3A1-A987-3A47-A204-849ACA3CF77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43831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0DA770-61A8-2B43-A36B-D850233F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83B029-1F2E-1745-BD0E-0C7D420E6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19B1DD-97A7-D24D-8A11-E0FA42DE0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480D-883A-7C4F-9DE1-FC0306972B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5071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71C0BE-0E56-0E4B-A1CA-4A8D8D48E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B6C254-633C-1E4E-9CD4-B148EA0DC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EFD9817-4B8A-B640-A601-02AB1BF0C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1534-2593-1049-8E6B-72F9743CBA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5451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F9E19B-3BBD-5F4D-A9FA-3251429A5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7E869A-D6CD-1E4D-99CC-0BE177D0A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6D3155-CBE2-4349-A0F2-93647EC9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5C3-BA30-1F4F-83E9-00F5BD8A383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5266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5849" y="38100"/>
            <a:ext cx="2279651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38100"/>
            <a:ext cx="6689725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4C4F06-A292-B542-93B2-F4E1BBFB7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BE71FB-8A53-B849-B375-A2532A3FD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8824BA-0290-534A-A0F2-246AC4887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644F8-76B6-684F-B0B7-F6FFE61AFB3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22853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3725" y="1295400"/>
            <a:ext cx="9121775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33D0EA-7708-2441-A65A-99AD530CD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96F1A8-6C91-BD4B-8909-DCA91DD9B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E8679E4-9C19-464A-8E40-1CF700FC9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9141-0E08-E84D-9F3B-DAA7F0F9F77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7525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8100"/>
            <a:ext cx="89154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6" y="1295400"/>
            <a:ext cx="44846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30813" y="1295400"/>
            <a:ext cx="44846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255A29-DA27-584F-9B50-385CD43FB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8B154A-83F9-5A4C-8B92-1581ADABC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3739F2-B65A-6F48-A078-362D8A058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325D-9067-064C-9456-0D7CE13BCFA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01474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9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475B52-0F60-4F45-9981-AF285A78F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0499F4-06C0-2544-A8E1-F0017298A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97AA30-DAFD-AF4B-BABA-49E8A810A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AFD84-E51B-D44C-A590-D315010C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906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7A948B-BB13-474E-B092-4AE3A2F82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D69EBB-A553-E641-B308-67335A20B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8E1ED1-4888-924E-9D1C-5464237AF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84360-793F-6F45-B2C1-85ECFBFA7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6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4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4A4FD9-FB34-2847-A15F-86BFDDF8E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C7FD28-BB5A-9F45-9AA0-176147944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E9B29A-F4BF-B442-9353-095D934F5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CBBF9-E812-2C45-B0F6-D7C7C74F4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495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39" y="1295400"/>
            <a:ext cx="448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295400"/>
            <a:ext cx="44862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33A9AB-43A9-2B42-99FC-22040D8CE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E754B9-A107-8C40-A363-5785EA425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6E7836-DF17-F945-A1A3-72311D0C1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F0D5-D97B-D945-BEF9-FECF3417A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881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098074-D67F-CE4D-B484-797F8BE82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9B6A8F-864D-494B-821A-6CEEE77A4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8C8B4DD-D896-6649-9AAD-4E9CAD414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62DAA-980B-704E-BF3E-F00CB9383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37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86113F-EEF8-5442-BBE0-4BCF629D2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6963F-4FCE-9E43-9D1B-B5AE8AF5B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643A4-94F1-0549-AB40-4C8391BE2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B0765-21C3-484A-8DD7-C905D7E00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7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F98EDF-D118-F24B-9B98-E2A39F11B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D6BCD6-EB73-BE4A-BC2F-EC1AF6A04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AF6BAA-53D6-5C49-8DF3-783BC488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250DF-3F39-3C46-B461-2B4DA619C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6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4276C5-4170-3342-8D84-8322133BBE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FB9735-644D-CA46-B52A-95692CC642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45F5EC-E03D-0D4C-8D16-AB7F6C8261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FDC310D-8566-5D4A-A4F2-87BA877464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A2950B60-1018-334C-858C-671A48914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EFF572-8FCB-E649-9328-CA2081CB1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F596464-87CD-EE4D-A7AA-D13CF3991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2138" y="1295400"/>
            <a:ext cx="91233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385" r:id="rId1"/>
    <p:sldLayoutId id="2147488386" r:id="rId2"/>
    <p:sldLayoutId id="2147488387" r:id="rId3"/>
    <p:sldLayoutId id="2147488388" r:id="rId4"/>
    <p:sldLayoutId id="2147488389" r:id="rId5"/>
    <p:sldLayoutId id="2147488390" r:id="rId6"/>
    <p:sldLayoutId id="2147488391" r:id="rId7"/>
    <p:sldLayoutId id="2147488392" r:id="rId8"/>
    <p:sldLayoutId id="2147488393" r:id="rId9"/>
    <p:sldLayoutId id="2147488394" r:id="rId10"/>
    <p:sldLayoutId id="2147488395" r:id="rId11"/>
    <p:sldLayoutId id="2147488396" r:id="rId12"/>
    <p:sldLayoutId id="2147488397" r:id="rId13"/>
    <p:sldLayoutId id="21474883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184DCC-0C5C-8F4F-A92F-EC4BFBC2D0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06F505-8C80-DE47-8244-01C18691BC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621B3D-FC24-0242-8408-3AF137D90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96D2AAFD-1CEC-E54E-B356-7BE1575E5F0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64869" name="Line 5">
            <a:extLst>
              <a:ext uri="{FF2B5EF4-FFF2-40B4-BE49-F238E27FC236}">
                <a16:creationId xmlns:a16="http://schemas.microsoft.com/office/drawing/2014/main" id="{897DDE34-DEC4-2243-83D3-A8644F265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89A5F95D-867A-6C48-B9A0-50056E782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871" name="Rectangle 7">
            <a:extLst>
              <a:ext uri="{FF2B5EF4-FFF2-40B4-BE49-F238E27FC236}">
                <a16:creationId xmlns:a16="http://schemas.microsoft.com/office/drawing/2014/main" id="{B27BF2E9-56EB-544E-A6E5-C8157B069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2138" y="1295400"/>
            <a:ext cx="91233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  <p:sldLayoutId id="2147488452" r:id="rId12"/>
    <p:sldLayoutId id="2147488453" r:id="rId13"/>
    <p:sldLayoutId id="2147488454" r:id="rId14"/>
    <p:sldLayoutId id="21474885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0F9B37-3AB0-5145-AF4C-2B62C228B9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AAEFB-1849-5940-93DC-5AD1DDFD4E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52687B-7488-1C4D-B8E1-E5E294C11F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FAFD00"/>
              </a:buClr>
              <a:buSzPct val="75000"/>
              <a:buFont typeface="Monotype Sorts" charset="2"/>
              <a:buNone/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D8DB70F-3397-A44D-8807-CFEE60EB05A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225285" name="Line 5">
            <a:extLst>
              <a:ext uri="{FF2B5EF4-FFF2-40B4-BE49-F238E27FC236}">
                <a16:creationId xmlns:a16="http://schemas.microsoft.com/office/drawing/2014/main" id="{C8FD36D6-BACD-5844-B1E2-76FF6F2F2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Rectangle 6">
            <a:extLst>
              <a:ext uri="{FF2B5EF4-FFF2-40B4-BE49-F238E27FC236}">
                <a16:creationId xmlns:a16="http://schemas.microsoft.com/office/drawing/2014/main" id="{C0F6EB62-A34F-0248-BBF3-736825A2D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E2CAFFCD-A893-D04C-A2DD-C2DD592D8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295400"/>
            <a:ext cx="9121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467" r:id="rId1"/>
    <p:sldLayoutId id="2147488468" r:id="rId2"/>
    <p:sldLayoutId id="2147488469" r:id="rId3"/>
    <p:sldLayoutId id="2147488470" r:id="rId4"/>
    <p:sldLayoutId id="2147488471" r:id="rId5"/>
    <p:sldLayoutId id="2147488472" r:id="rId6"/>
    <p:sldLayoutId id="2147488473" r:id="rId7"/>
    <p:sldLayoutId id="2147488474" r:id="rId8"/>
    <p:sldLayoutId id="2147488475" r:id="rId9"/>
    <p:sldLayoutId id="2147488476" r:id="rId10"/>
    <p:sldLayoutId id="2147488477" r:id="rId11"/>
    <p:sldLayoutId id="2147488478" r:id="rId12"/>
    <p:sldLayoutId id="21474884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D1530F-2386-1449-A721-C9CEE0E2BC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chemeClr val="tx2"/>
              </a:buClr>
              <a:buSzPct val="75000"/>
              <a:buFont typeface="Monotype Sorts" pitchFamily="32" charset="2"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79E555-63F6-E74A-B850-83A357F8B5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>
                <a:schemeClr val="tx2"/>
              </a:buClr>
              <a:buSzPct val="75000"/>
              <a:buFont typeface="Monotype Sorts" pitchFamily="32" charset="2"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55DC8D-5772-764A-819F-2FF6906AB1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A37ABBCF-4CBB-3244-BCA8-6A8DBF07FD7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EEC6CDB2-6B33-F941-A971-A7FFA6A00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A2F86D-A783-3B4E-A1C2-27B4EF1CB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B2D553C-A0BF-3D4E-A5F3-DD9157EF1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295400"/>
            <a:ext cx="9121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056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15" r:id="rId1"/>
    <p:sldLayoutId id="2147488616" r:id="rId2"/>
    <p:sldLayoutId id="2147488617" r:id="rId3"/>
    <p:sldLayoutId id="2147488618" r:id="rId4"/>
    <p:sldLayoutId id="2147488619" r:id="rId5"/>
    <p:sldLayoutId id="2147488620" r:id="rId6"/>
    <p:sldLayoutId id="2147488621" r:id="rId7"/>
    <p:sldLayoutId id="2147488622" r:id="rId8"/>
    <p:sldLayoutId id="2147488623" r:id="rId9"/>
    <p:sldLayoutId id="2147488624" r:id="rId10"/>
    <p:sldLayoutId id="2147488625" r:id="rId11"/>
    <p:sldLayoutId id="2147488626" r:id="rId12"/>
    <p:sldLayoutId id="21474886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633D38-0097-FC43-8C1B-810E750E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33B9D6-F579-B34C-9002-D24010440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CFFF6B-1CCE-6247-A748-A9ACDDA5D7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FAFD00"/>
              </a:buClr>
              <a:buSzPct val="75000"/>
              <a:buFont typeface="Monotype Sorts" charset="2"/>
              <a:buNone/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D8A377BA-F7A8-7D4F-9DB8-C066A2E1CD3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6A1DA631-4849-C347-871F-20FB3E661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6920C000-A942-224E-9715-6B166CA1E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D376D962-22CE-674F-A496-161E56C99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295400"/>
            <a:ext cx="9121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1553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  <p:sldLayoutId id="2147488640" r:id="rId12"/>
    <p:sldLayoutId id="21474886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23A7265-79B8-A44F-9EC3-C7A8E3DB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4920" y="568861"/>
            <a:ext cx="87820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2314437-E0A5-6441-83AE-7E7BC724E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4920" y="1906761"/>
            <a:ext cx="87820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4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4" r:id="rId1"/>
    <p:sldLayoutId id="2147488715" r:id="rId2"/>
    <p:sldLayoutId id="2147488716" r:id="rId3"/>
    <p:sldLayoutId id="2147488717" r:id="rId4"/>
    <p:sldLayoutId id="2147488718" r:id="rId5"/>
    <p:sldLayoutId id="2147488719" r:id="rId6"/>
    <p:sldLayoutId id="2147488720" r:id="rId7"/>
    <p:sldLayoutId id="2147488721" r:id="rId8"/>
    <p:sldLayoutId id="2147488722" r:id="rId9"/>
    <p:sldLayoutId id="2147488723" r:id="rId10"/>
    <p:sldLayoutId id="2147488724" r:id="rId11"/>
  </p:sldLayoutIdLst>
  <p:txStyles>
    <p:titleStyle>
      <a:lvl1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40" b="1" kern="1200">
          <a:solidFill>
            <a:srgbClr val="000000"/>
          </a:solidFill>
          <a:latin typeface="+mj-lt"/>
          <a:ea typeface="msgothic" charset="0"/>
          <a:cs typeface="+mj-cs"/>
        </a:defRPr>
      </a:lvl1pPr>
      <a:lvl2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eaLnBrk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msgothic" charset="0"/>
          <a:cs typeface="+mn-cs"/>
        </a:defRPr>
      </a:lvl1pPr>
      <a:lvl2pPr marL="783458" indent="-260673" algn="l" defTabSz="41477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2" charset="2"/>
        <a:buChar char=""/>
        <a:defRPr sz="2359" kern="1200">
          <a:solidFill>
            <a:srgbClr val="000000"/>
          </a:solidFill>
          <a:latin typeface="+mn-lt"/>
          <a:ea typeface="msgothic" charset="0"/>
          <a:cs typeface="+mn-cs"/>
        </a:defRPr>
      </a:lvl2pPr>
      <a:lvl3pPr marL="1175187" indent="-195864" algn="l" defTabSz="41477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177" kern="1200">
          <a:solidFill>
            <a:srgbClr val="000000"/>
          </a:solidFill>
          <a:latin typeface="+mn-lt"/>
          <a:ea typeface="msgothic" charset="0"/>
          <a:cs typeface="+mn-cs"/>
        </a:defRPr>
      </a:lvl3pPr>
      <a:lvl4pPr marL="1566916" indent="-195864" algn="l" defTabSz="41477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2" charset="2"/>
        <a:buChar char=""/>
        <a:defRPr sz="1814" kern="1200">
          <a:solidFill>
            <a:srgbClr val="000000"/>
          </a:solidFill>
          <a:latin typeface="+mn-lt"/>
          <a:ea typeface="msgothic" charset="0"/>
          <a:cs typeface="+mn-cs"/>
        </a:defRPr>
      </a:lvl4pPr>
      <a:lvl5pPr marL="1958645" indent="-195864" algn="l" defTabSz="4147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14" kern="1200">
          <a:solidFill>
            <a:srgbClr val="000000"/>
          </a:solidFill>
          <a:latin typeface="+mn-lt"/>
          <a:ea typeface="msgothic" charset="0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82AC8E-64AF-7042-B4AA-611B8D42C8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5ABB12-1120-CE4D-BC7B-FF3F1EA4B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D4CC9A-A6F8-D243-8C78-1304E3AB72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FAFD00"/>
              </a:buClr>
              <a:buSzPct val="75000"/>
              <a:buFont typeface="Monotype Sorts" charset="2"/>
              <a:buNone/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AD839D99-DB7A-C541-9CA0-E699C476B5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0421" name="Line 5">
            <a:extLst>
              <a:ext uri="{FF2B5EF4-FFF2-40B4-BE49-F238E27FC236}">
                <a16:creationId xmlns:a16="http://schemas.microsoft.com/office/drawing/2014/main" id="{3F13DB21-127E-3046-A8BB-427037095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2E66FD4B-87BA-6C4B-8001-A945B105E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2CC5B457-2AD5-7D41-9282-1FD0AC024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295400"/>
            <a:ext cx="9121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33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26" r:id="rId1"/>
    <p:sldLayoutId id="2147488727" r:id="rId2"/>
    <p:sldLayoutId id="2147488728" r:id="rId3"/>
    <p:sldLayoutId id="2147488729" r:id="rId4"/>
    <p:sldLayoutId id="2147488730" r:id="rId5"/>
    <p:sldLayoutId id="2147488731" r:id="rId6"/>
    <p:sldLayoutId id="2147488732" r:id="rId7"/>
    <p:sldLayoutId id="2147488733" r:id="rId8"/>
    <p:sldLayoutId id="2147488734" r:id="rId9"/>
    <p:sldLayoutId id="2147488735" r:id="rId10"/>
    <p:sldLayoutId id="2147488736" r:id="rId11"/>
    <p:sldLayoutId id="2147488737" r:id="rId12"/>
    <p:sldLayoutId id="2147488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17E0A2-BCCD-694E-B358-E20C685683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-108" charset="2"/>
              <a:buNone/>
              <a:defRPr sz="1400">
                <a:solidFill>
                  <a:srgbClr val="FFFFFF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03DB0B-FA78-C742-BB35-6DFD1A3F6C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>
                <a:srgbClr val="FAFD00"/>
              </a:buClr>
              <a:buSzPct val="75000"/>
              <a:buFont typeface="Monotype Sorts" pitchFamily="-108" charset="2"/>
              <a:buNone/>
              <a:defRPr sz="1400">
                <a:solidFill>
                  <a:srgbClr val="FFFFFF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C59159-907F-474C-852D-EC80BFDB7A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FAFD00"/>
              </a:buClr>
              <a:buSzPct val="75000"/>
              <a:buFont typeface="Monotype Sorts" pitchFamily="2" charset="2"/>
              <a:buNone/>
              <a:defRPr sz="1400">
                <a:solidFill>
                  <a:srgbClr val="FFFFFF"/>
                </a:solidFill>
              </a:defRPr>
            </a:lvl1pPr>
          </a:lstStyle>
          <a:p>
            <a:fld id="{E9FDF88B-0337-F249-A54E-57D38C4ADE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136108CE-A49A-0745-938F-E12107D5E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066800"/>
            <a:ext cx="9029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48074B86-ABAE-0745-8703-5B35774AA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100"/>
            <a:ext cx="891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A6FDCF8-3D5E-8242-9304-447A2C5F6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2138" y="1295400"/>
            <a:ext cx="91233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279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40" r:id="rId1"/>
    <p:sldLayoutId id="2147488741" r:id="rId2"/>
    <p:sldLayoutId id="2147488742" r:id="rId3"/>
    <p:sldLayoutId id="2147488743" r:id="rId4"/>
    <p:sldLayoutId id="2147488744" r:id="rId5"/>
    <p:sldLayoutId id="2147488745" r:id="rId6"/>
    <p:sldLayoutId id="2147488746" r:id="rId7"/>
    <p:sldLayoutId id="2147488747" r:id="rId8"/>
    <p:sldLayoutId id="2147488748" r:id="rId9"/>
    <p:sldLayoutId id="2147488749" r:id="rId10"/>
    <p:sldLayoutId id="2147488750" r:id="rId11"/>
    <p:sldLayoutId id="2147488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  <a:ea typeface="ＭＳ Ｐゴシック" pitchFamily="-108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  <a:ea typeface="ＭＳ Ｐゴシック" pitchFamily="-108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  <a:ea typeface="ＭＳ Ｐゴシック" pitchFamily="-108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  <a:ea typeface="ＭＳ Ｐゴシック" pitchFamily="-108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>
            <a:extLst>
              <a:ext uri="{FF2B5EF4-FFF2-40B4-BE49-F238E27FC236}">
                <a16:creationId xmlns:a16="http://schemas.microsoft.com/office/drawing/2014/main" id="{95943314-AA3B-5F40-B8D3-6D57BC0401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700" y="1676400"/>
            <a:ext cx="9739313" cy="1752581"/>
          </a:xfrm>
          <a:noFill/>
        </p:spPr>
        <p:txBody>
          <a:bodyPr anchor="ctr"/>
          <a:lstStyle/>
          <a:p>
            <a:r>
              <a:rPr lang="en-US" dirty="0"/>
              <a:t>Integrating HF-specific HRQOL into Heart Failure Care: Achieving the Holy Grail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7026" name="Rectangle 3">
            <a:extLst>
              <a:ext uri="{FF2B5EF4-FFF2-40B4-BE49-F238E27FC236}">
                <a16:creationId xmlns:a16="http://schemas.microsoft.com/office/drawing/2014/main" id="{463A9BC0-89CB-E445-8191-DE1DDABF4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62100" y="3810000"/>
            <a:ext cx="6781800" cy="1752600"/>
          </a:xfrm>
          <a:noFill/>
        </p:spPr>
        <p:txBody>
          <a:bodyPr/>
          <a:lstStyle/>
          <a:p>
            <a:pPr marL="342900" indent="-342900"/>
            <a:r>
              <a:rPr lang="en-US" altLang="en-US">
                <a:ea typeface="ＭＳ Ｐゴシック" panose="020B0600070205080204" pitchFamily="34" charset="-128"/>
              </a:rPr>
              <a:t>John Spertus MD MPH</a:t>
            </a:r>
          </a:p>
          <a:p>
            <a:pPr marL="342900" indent="-342900"/>
            <a:r>
              <a:rPr lang="en-US" altLang="en-US">
                <a:ea typeface="ＭＳ Ｐゴシック" panose="020B0600070205080204" pitchFamily="34" charset="-128"/>
              </a:rPr>
              <a:t>Professor of Medicine</a:t>
            </a:r>
          </a:p>
          <a:p>
            <a:pPr marL="342900" indent="-342900"/>
            <a:r>
              <a:rPr lang="en-US" altLang="en-US">
                <a:ea typeface="ＭＳ Ｐゴシック" panose="020B0600070205080204" pitchFamily="34" charset="-128"/>
              </a:rPr>
              <a:t>University of Missouri-Kansas City</a:t>
            </a:r>
          </a:p>
        </p:txBody>
      </p:sp>
      <p:sp>
        <p:nvSpPr>
          <p:cNvPr id="257027" name="Line 4">
            <a:extLst>
              <a:ext uri="{FF2B5EF4-FFF2-40B4-BE49-F238E27FC236}">
                <a16:creationId xmlns:a16="http://schemas.microsoft.com/office/drawing/2014/main" id="{0C878CDB-8DC7-6E4D-8A18-D8AE8A853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5715000"/>
            <a:ext cx="917257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1">
            <a:extLst>
              <a:ext uri="{FF2B5EF4-FFF2-40B4-BE49-F238E27FC236}">
                <a16:creationId xmlns:a16="http://schemas.microsoft.com/office/drawing/2014/main" id="{A317BC34-9ABA-BF45-9E5E-3E5286891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10172700" cy="876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KCCQ-12</a:t>
            </a:r>
          </a:p>
        </p:txBody>
      </p:sp>
      <p:pic>
        <p:nvPicPr>
          <p:cNvPr id="279554" name="Picture 3">
            <a:extLst>
              <a:ext uri="{FF2B5EF4-FFF2-40B4-BE49-F238E27FC236}">
                <a16:creationId xmlns:a16="http://schemas.microsoft.com/office/drawing/2014/main" id="{77C5588B-54FF-8041-ACCD-C7974F903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43000"/>
            <a:ext cx="4514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5" name="Picture 4">
            <a:extLst>
              <a:ext uri="{FF2B5EF4-FFF2-40B4-BE49-F238E27FC236}">
                <a16:creationId xmlns:a16="http://schemas.microsoft.com/office/drawing/2014/main" id="{ADF0DFA4-7BD6-224A-84ED-F3FD3BC79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43000"/>
            <a:ext cx="4391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268FBCF-76E3-7A43-8CA3-AB9E766F5E12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1676400"/>
            <a:ext cx="4419600" cy="1600200"/>
            <a:chOff x="419100" y="1676400"/>
            <a:chExt cx="4419600" cy="1600200"/>
          </a:xfrm>
        </p:grpSpPr>
        <p:sp>
          <p:nvSpPr>
            <p:cNvPr id="279566" name="Rectangle 6">
              <a:extLst>
                <a:ext uri="{FF2B5EF4-FFF2-40B4-BE49-F238E27FC236}">
                  <a16:creationId xmlns:a16="http://schemas.microsoft.com/office/drawing/2014/main" id="{C076098C-42F5-CA4D-AC64-64EEB9F0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1752600"/>
              <a:ext cx="3352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/>
            </a:p>
          </p:txBody>
        </p:sp>
        <p:sp>
          <p:nvSpPr>
            <p:cNvPr id="279567" name="Rounded Rectangle 5">
              <a:extLst>
                <a:ext uri="{FF2B5EF4-FFF2-40B4-BE49-F238E27FC236}">
                  <a16:creationId xmlns:a16="http://schemas.microsoft.com/office/drawing/2014/main" id="{E237BC11-2FE2-2B49-98DA-0D47FFE23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1676400"/>
              <a:ext cx="4419600" cy="16002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en-US" sz="2000">
                  <a:solidFill>
                    <a:schemeClr val="accent2"/>
                  </a:solidFill>
                </a:rPr>
                <a:t>Limitations in Physical Activity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7667B8-213D-DE4E-90DA-AC9DF6B3BAD3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2819400"/>
            <a:ext cx="4419600" cy="3810000"/>
            <a:chOff x="419100" y="1676400"/>
            <a:chExt cx="4419600" cy="3810000"/>
          </a:xfrm>
        </p:grpSpPr>
        <p:sp>
          <p:nvSpPr>
            <p:cNvPr id="279564" name="Rectangle 10">
              <a:extLst>
                <a:ext uri="{FF2B5EF4-FFF2-40B4-BE49-F238E27FC236}">
                  <a16:creationId xmlns:a16="http://schemas.microsoft.com/office/drawing/2014/main" id="{F5F2A652-91D1-2F47-B1DB-853372998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1828800"/>
              <a:ext cx="3352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/>
            </a:p>
          </p:txBody>
        </p:sp>
        <p:sp>
          <p:nvSpPr>
            <p:cNvPr id="279565" name="Rounded Rectangle 11">
              <a:extLst>
                <a:ext uri="{FF2B5EF4-FFF2-40B4-BE49-F238E27FC236}">
                  <a16:creationId xmlns:a16="http://schemas.microsoft.com/office/drawing/2014/main" id="{47CCB533-1E39-CD4D-9E78-F4AE266C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1676400"/>
              <a:ext cx="4419600" cy="38100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en-US" sz="2000">
                  <a:solidFill>
                    <a:schemeClr val="accent2"/>
                  </a:solidFill>
                </a:rPr>
                <a:t>Frequency of Symptoms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BFF5E-329C-EB4B-82ED-5E37376064C2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1295400"/>
            <a:ext cx="4419600" cy="2133600"/>
            <a:chOff x="419100" y="1676400"/>
            <a:chExt cx="4419600" cy="2133600"/>
          </a:xfrm>
        </p:grpSpPr>
        <p:sp>
          <p:nvSpPr>
            <p:cNvPr id="279562" name="Rectangle 13">
              <a:extLst>
                <a:ext uri="{FF2B5EF4-FFF2-40B4-BE49-F238E27FC236}">
                  <a16:creationId xmlns:a16="http://schemas.microsoft.com/office/drawing/2014/main" id="{526697A5-F7BC-7E4B-B458-9F051E18E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3276600"/>
              <a:ext cx="3352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/>
            </a:p>
          </p:txBody>
        </p:sp>
        <p:sp>
          <p:nvSpPr>
            <p:cNvPr id="279563" name="Rounded Rectangle 14">
              <a:extLst>
                <a:ext uri="{FF2B5EF4-FFF2-40B4-BE49-F238E27FC236}">
                  <a16:creationId xmlns:a16="http://schemas.microsoft.com/office/drawing/2014/main" id="{E8FBA3E0-B41E-6942-9B18-2C354CBFE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1676400"/>
              <a:ext cx="4419600" cy="21336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en-US" sz="2000">
                  <a:solidFill>
                    <a:schemeClr val="accent2"/>
                  </a:solidFill>
                </a:rPr>
                <a:t>Quality of Life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9B594D-CC94-CD4D-81C0-C75CDCD61573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2895600"/>
            <a:ext cx="4419600" cy="2133600"/>
            <a:chOff x="419100" y="1676400"/>
            <a:chExt cx="4419600" cy="2133600"/>
          </a:xfrm>
        </p:grpSpPr>
        <p:sp>
          <p:nvSpPr>
            <p:cNvPr id="279560" name="Rectangle 16">
              <a:extLst>
                <a:ext uri="{FF2B5EF4-FFF2-40B4-BE49-F238E27FC236}">
                  <a16:creationId xmlns:a16="http://schemas.microsoft.com/office/drawing/2014/main" id="{C23EC6C6-11CF-CB44-BD61-BBFC9F161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3276600"/>
              <a:ext cx="3352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/>
            </a:p>
          </p:txBody>
        </p:sp>
        <p:sp>
          <p:nvSpPr>
            <p:cNvPr id="279561" name="Rounded Rectangle 17">
              <a:extLst>
                <a:ext uri="{FF2B5EF4-FFF2-40B4-BE49-F238E27FC236}">
                  <a16:creationId xmlns:a16="http://schemas.microsoft.com/office/drawing/2014/main" id="{70F25C81-6AC0-BB4C-A987-188D0BFAF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1676400"/>
              <a:ext cx="4419600" cy="21336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en-US" sz="2000">
                  <a:solidFill>
                    <a:schemeClr val="accent2"/>
                  </a:solidFill>
                </a:rPr>
                <a:t>Social Limitations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590E04-A934-204D-8826-FED734638C5C}"/>
              </a:ext>
            </a:extLst>
          </p:cNvPr>
          <p:cNvSpPr txBox="1"/>
          <p:nvPr/>
        </p:nvSpPr>
        <p:spPr>
          <a:xfrm>
            <a:off x="2690270" y="6550223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©</a:t>
            </a:r>
            <a:r>
              <a:rPr lang="en-US" sz="1400" dirty="0"/>
              <a:t>John Spertus – Privileged and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7583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1">
            <a:extLst>
              <a:ext uri="{FF2B5EF4-FFF2-40B4-BE49-F238E27FC236}">
                <a16:creationId xmlns:a16="http://schemas.microsoft.com/office/drawing/2014/main" id="{A317BC34-9ABA-BF45-9E5E-3E5286891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10172700" cy="876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KCCQ-12 – Individual Changes</a:t>
            </a:r>
          </a:p>
        </p:txBody>
      </p:sp>
      <p:pic>
        <p:nvPicPr>
          <p:cNvPr id="279554" name="Picture 3">
            <a:extLst>
              <a:ext uri="{FF2B5EF4-FFF2-40B4-BE49-F238E27FC236}">
                <a16:creationId xmlns:a16="http://schemas.microsoft.com/office/drawing/2014/main" id="{77C5588B-54FF-8041-ACCD-C7974F903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4514850" cy="54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5" name="Picture 4">
            <a:extLst>
              <a:ext uri="{FF2B5EF4-FFF2-40B4-BE49-F238E27FC236}">
                <a16:creationId xmlns:a16="http://schemas.microsoft.com/office/drawing/2014/main" id="{ADF0DFA4-7BD6-224A-84ED-F3FD3BC79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1"/>
          <a:stretch/>
        </p:blipFill>
        <p:spPr bwMode="auto">
          <a:xfrm>
            <a:off x="5172075" y="1143000"/>
            <a:ext cx="4391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0E04-A934-204D-8826-FED734638C5C}"/>
              </a:ext>
            </a:extLst>
          </p:cNvPr>
          <p:cNvSpPr txBox="1"/>
          <p:nvPr/>
        </p:nvSpPr>
        <p:spPr>
          <a:xfrm>
            <a:off x="2690270" y="6550223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©</a:t>
            </a:r>
            <a:r>
              <a:rPr lang="en-US" sz="1400" dirty="0"/>
              <a:t>John Spertus – Privileged and Confidential – Do Not Distribute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7A4FD-3E12-6C41-A73E-ABD5C1EAAEDF}"/>
              </a:ext>
            </a:extLst>
          </p:cNvPr>
          <p:cNvSpPr txBox="1"/>
          <p:nvPr/>
        </p:nvSpPr>
        <p:spPr>
          <a:xfrm>
            <a:off x="3238500" y="225224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920B7-098E-CE45-98C9-38E1841068DC}"/>
              </a:ext>
            </a:extLst>
          </p:cNvPr>
          <p:cNvSpPr txBox="1"/>
          <p:nvPr/>
        </p:nvSpPr>
        <p:spPr>
          <a:xfrm>
            <a:off x="2690270" y="248084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24837-DF23-354E-99C0-CC8A6CF17F66}"/>
              </a:ext>
            </a:extLst>
          </p:cNvPr>
          <p:cNvSpPr txBox="1"/>
          <p:nvPr/>
        </p:nvSpPr>
        <p:spPr>
          <a:xfrm>
            <a:off x="2171700" y="279257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E6B87-FDDA-6E41-8DE3-535C8EF0A83A}"/>
              </a:ext>
            </a:extLst>
          </p:cNvPr>
          <p:cNvSpPr txBox="1"/>
          <p:nvPr/>
        </p:nvSpPr>
        <p:spPr>
          <a:xfrm>
            <a:off x="2525358" y="362384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97E6FE-83A1-6348-9F5C-E40CE8BC6AD7}"/>
              </a:ext>
            </a:extLst>
          </p:cNvPr>
          <p:cNvSpPr txBox="1"/>
          <p:nvPr/>
        </p:nvSpPr>
        <p:spPr>
          <a:xfrm>
            <a:off x="2525358" y="438584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393AC8-0EB9-A548-BCEB-50154C81F426}"/>
              </a:ext>
            </a:extLst>
          </p:cNvPr>
          <p:cNvSpPr txBox="1"/>
          <p:nvPr/>
        </p:nvSpPr>
        <p:spPr>
          <a:xfrm>
            <a:off x="2552700" y="51816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A6244-9A37-1C49-A196-24C7AFFCDACB}"/>
              </a:ext>
            </a:extLst>
          </p:cNvPr>
          <p:cNvSpPr txBox="1"/>
          <p:nvPr/>
        </p:nvSpPr>
        <p:spPr>
          <a:xfrm>
            <a:off x="4194463" y="606482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D5259A-3DCB-5244-86C0-1D4FE429C054}"/>
              </a:ext>
            </a:extLst>
          </p:cNvPr>
          <p:cNvSpPr txBox="1"/>
          <p:nvPr/>
        </p:nvSpPr>
        <p:spPr>
          <a:xfrm>
            <a:off x="6958445" y="348788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0BE9BA-F76B-AD4A-A29F-6D121EACD858}"/>
              </a:ext>
            </a:extLst>
          </p:cNvPr>
          <p:cNvSpPr txBox="1"/>
          <p:nvPr/>
        </p:nvSpPr>
        <p:spPr>
          <a:xfrm>
            <a:off x="7488381" y="38100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50408-CFA5-1E4F-9EFC-FC60FDC3CFF4}"/>
              </a:ext>
            </a:extLst>
          </p:cNvPr>
          <p:cNvSpPr txBox="1"/>
          <p:nvPr/>
        </p:nvSpPr>
        <p:spPr>
          <a:xfrm>
            <a:off x="8007927" y="413211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BEAD04-5157-794B-8F08-15E890233174}"/>
              </a:ext>
            </a:extLst>
          </p:cNvPr>
          <p:cNvSpPr txBox="1"/>
          <p:nvPr/>
        </p:nvSpPr>
        <p:spPr>
          <a:xfrm>
            <a:off x="7289222" y="256309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D5C2A-D3E5-674E-AD9A-751167D61F59}"/>
              </a:ext>
            </a:extLst>
          </p:cNvPr>
          <p:cNvSpPr txBox="1"/>
          <p:nvPr/>
        </p:nvSpPr>
        <p:spPr>
          <a:xfrm>
            <a:off x="7289222" y="188768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B3CF7-2AA7-134C-A7FF-1AE6C368D301}"/>
              </a:ext>
            </a:extLst>
          </p:cNvPr>
          <p:cNvSpPr txBox="1"/>
          <p:nvPr/>
        </p:nvSpPr>
        <p:spPr>
          <a:xfrm>
            <a:off x="5517573" y="4993667"/>
            <a:ext cx="249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KCCQ </a:t>
            </a:r>
            <a:r>
              <a:rPr lang="en-US" dirty="0" err="1"/>
              <a:t>Sxm</a:t>
            </a:r>
            <a:r>
              <a:rPr lang="en-US" dirty="0"/>
              <a:t> Freq = 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05597D-E05D-964D-AFE2-717F51FF0DC8}"/>
              </a:ext>
            </a:extLst>
          </p:cNvPr>
          <p:cNvSpPr txBox="1"/>
          <p:nvPr/>
        </p:nvSpPr>
        <p:spPr>
          <a:xfrm>
            <a:off x="5517573" y="5405005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KCCQ Overall Sum = 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04451-17CD-0149-AF5C-849738A8FF5A}"/>
              </a:ext>
            </a:extLst>
          </p:cNvPr>
          <p:cNvSpPr txBox="1"/>
          <p:nvPr/>
        </p:nvSpPr>
        <p:spPr>
          <a:xfrm>
            <a:off x="7972010" y="4993667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54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79A6CC-F466-0E43-9A31-AB26777C4460}"/>
              </a:ext>
            </a:extLst>
          </p:cNvPr>
          <p:cNvSpPr txBox="1"/>
          <p:nvPr/>
        </p:nvSpPr>
        <p:spPr>
          <a:xfrm>
            <a:off x="8168496" y="5405005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51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8EEF7D-641C-0648-8D74-389085C5B90B}"/>
              </a:ext>
            </a:extLst>
          </p:cNvPr>
          <p:cNvSpPr txBox="1"/>
          <p:nvPr/>
        </p:nvSpPr>
        <p:spPr>
          <a:xfrm>
            <a:off x="8806162" y="5405005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55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E250ED-EF86-1C4C-BFCC-DA7B33747986}"/>
              </a:ext>
            </a:extLst>
          </p:cNvPr>
          <p:cNvSpPr txBox="1"/>
          <p:nvPr/>
        </p:nvSpPr>
        <p:spPr>
          <a:xfrm>
            <a:off x="8687189" y="4993667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3.7037E-7 L 0.06065 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914E-6 -2.59259E-6 L 0.11728 0.003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" grpId="0"/>
      <p:bldP spid="31" grpId="0"/>
      <p:bldP spid="4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63F9173A-E7D9-3644-9949-69BE3AC5A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the KCCQ Measures</a:t>
            </a:r>
          </a:p>
        </p:txBody>
      </p:sp>
      <p:sp>
        <p:nvSpPr>
          <p:cNvPr id="107523" name="Rectangle 4">
            <a:extLst>
              <a:ext uri="{FF2B5EF4-FFF2-40B4-BE49-F238E27FC236}">
                <a16:creationId xmlns:a16="http://schemas.microsoft.com/office/drawing/2014/main" id="{7BE30732-DC40-3140-A3BC-45FA5EF9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7" y="2085975"/>
            <a:ext cx="180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7524" name="Group 22">
            <a:extLst>
              <a:ext uri="{FF2B5EF4-FFF2-40B4-BE49-F238E27FC236}">
                <a16:creationId xmlns:a16="http://schemas.microsoft.com/office/drawing/2014/main" id="{B4BFB569-B005-7B42-AA51-99B032886619}"/>
              </a:ext>
            </a:extLst>
          </p:cNvPr>
          <p:cNvGrpSpPr>
            <a:grpSpLocks/>
          </p:cNvGrpSpPr>
          <p:nvPr/>
        </p:nvGrpSpPr>
        <p:grpSpPr bwMode="auto">
          <a:xfrm>
            <a:off x="106362" y="1752600"/>
            <a:ext cx="2311850" cy="2911475"/>
            <a:chOff x="114977" y="2748574"/>
            <a:chExt cx="2310514" cy="2910480"/>
          </a:xfrm>
        </p:grpSpPr>
        <p:sp>
          <p:nvSpPr>
            <p:cNvPr id="107546" name="Text Box 3">
              <a:extLst>
                <a:ext uri="{FF2B5EF4-FFF2-40B4-BE49-F238E27FC236}">
                  <a16:creationId xmlns:a16="http://schemas.microsoft.com/office/drawing/2014/main" id="{43104B53-1971-B54D-BFE6-3D958093B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454" y="2748574"/>
              <a:ext cx="1425305" cy="53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Disease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7" name="Line 13">
              <a:extLst>
                <a:ext uri="{FF2B5EF4-FFF2-40B4-BE49-F238E27FC236}">
                  <a16:creationId xmlns:a16="http://schemas.microsoft.com/office/drawing/2014/main" id="{51BDCFC9-298F-EF4F-925C-10F5A9C5E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706" y="3395947"/>
              <a:ext cx="0" cy="985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8" name="Text Box 14">
              <a:extLst>
                <a:ext uri="{FF2B5EF4-FFF2-40B4-BE49-F238E27FC236}">
                  <a16:creationId xmlns:a16="http://schemas.microsoft.com/office/drawing/2014/main" id="{262383BB-8FC0-D744-BE0B-8418608AF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77" y="4459135"/>
              <a:ext cx="2310514" cy="11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rgbClr val="FFFFFF"/>
                  </a:solidFill>
                </a:rPr>
                <a:t>Reduced EF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Preserved EF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rgbClr val="FFFFFF"/>
                  </a:solidFill>
                </a:rPr>
                <a:t>Valvular Disease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32656A-B695-6D4D-9D8F-CC5B58A6DFD4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752600"/>
            <a:ext cx="2865511" cy="2797794"/>
            <a:chOff x="1950373" y="2748574"/>
            <a:chExt cx="2866769" cy="2796839"/>
          </a:xfrm>
        </p:grpSpPr>
        <p:sp>
          <p:nvSpPr>
            <p:cNvPr id="107542" name="Text Box 5">
              <a:extLst>
                <a:ext uri="{FF2B5EF4-FFF2-40B4-BE49-F238E27FC236}">
                  <a16:creationId xmlns:a16="http://schemas.microsoft.com/office/drawing/2014/main" id="{B5FC23DC-E4B6-5541-BCB8-65EBC6672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677" y="2748574"/>
              <a:ext cx="1906224" cy="53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Symptoms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3" name="AutoShape 8">
              <a:extLst>
                <a:ext uri="{FF2B5EF4-FFF2-40B4-BE49-F238E27FC236}">
                  <a16:creationId xmlns:a16="http://schemas.microsoft.com/office/drawing/2014/main" id="{47F08F0F-D1A9-7D40-9928-BFB48704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373" y="2984121"/>
              <a:ext cx="523963" cy="210514"/>
            </a:xfrm>
            <a:prstGeom prst="notchedRightArrow">
              <a:avLst>
                <a:gd name="adj1" fmla="val 50000"/>
                <a:gd name="adj2" fmla="val 58329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4" name="Line 15">
              <a:extLst>
                <a:ext uri="{FF2B5EF4-FFF2-40B4-BE49-F238E27FC236}">
                  <a16:creationId xmlns:a16="http://schemas.microsoft.com/office/drawing/2014/main" id="{84318231-6AFD-1049-860A-3F328E95B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116" y="3395947"/>
              <a:ext cx="0" cy="985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5" name="Text Box 16">
              <a:extLst>
                <a:ext uri="{FF2B5EF4-FFF2-40B4-BE49-F238E27FC236}">
                  <a16:creationId xmlns:a16="http://schemas.microsoft.com/office/drawing/2014/main" id="{B01EAEE7-E8BE-8C44-9598-34C6243C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694" y="4714700"/>
              <a:ext cx="2391448" cy="83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KCCQ Symptom 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Domain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D4183-8DEA-3544-A13E-93A0BADBB412}"/>
              </a:ext>
            </a:extLst>
          </p:cNvPr>
          <p:cNvGrpSpPr>
            <a:grpSpLocks/>
          </p:cNvGrpSpPr>
          <p:nvPr/>
        </p:nvGrpSpPr>
        <p:grpSpPr bwMode="auto">
          <a:xfrm>
            <a:off x="4487863" y="1517650"/>
            <a:ext cx="2731642" cy="3016753"/>
            <a:chOff x="4495339" y="2513207"/>
            <a:chExt cx="2731710" cy="3017194"/>
          </a:xfrm>
        </p:grpSpPr>
        <p:sp>
          <p:nvSpPr>
            <p:cNvPr id="107538" name="Text Box 6">
              <a:extLst>
                <a:ext uri="{FF2B5EF4-FFF2-40B4-BE49-F238E27FC236}">
                  <a16:creationId xmlns:a16="http://schemas.microsoft.com/office/drawing/2014/main" id="{E8350F2C-8FDC-2F44-AFBC-F44F95C51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155" y="2513207"/>
              <a:ext cx="1905634" cy="99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Functional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Limitation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9" name="AutoShape 11">
              <a:extLst>
                <a:ext uri="{FF2B5EF4-FFF2-40B4-BE49-F238E27FC236}">
                  <a16:creationId xmlns:a16="http://schemas.microsoft.com/office/drawing/2014/main" id="{B2A99FE7-FDA7-2947-A472-3EE3E824E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339" y="2984121"/>
              <a:ext cx="523963" cy="210514"/>
            </a:xfrm>
            <a:prstGeom prst="notchedRightArrow">
              <a:avLst>
                <a:gd name="adj1" fmla="val 50000"/>
                <a:gd name="adj2" fmla="val 58329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0" name="Text Box 17">
              <a:extLst>
                <a:ext uri="{FF2B5EF4-FFF2-40B4-BE49-F238E27FC236}">
                  <a16:creationId xmlns:a16="http://schemas.microsoft.com/office/drawing/2014/main" id="{A9516170-5D3A-7148-8CF8-E01DD6181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1630" y="4699283"/>
              <a:ext cx="2475419" cy="83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KCCQ Physical &amp;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lang="en-US" altLang="en-US" sz="2400" dirty="0">
                  <a:solidFill>
                    <a:schemeClr val="tx2"/>
                  </a:solidFill>
                </a:rPr>
                <a:t>Social Limitations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107541" name="Line 18">
              <a:extLst>
                <a:ext uri="{FF2B5EF4-FFF2-40B4-BE49-F238E27FC236}">
                  <a16:creationId xmlns:a16="http://schemas.microsoft.com/office/drawing/2014/main" id="{C04D47DD-5DBE-4C46-B711-B8B037936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7525" y="3675170"/>
              <a:ext cx="0" cy="565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7077B-85B9-7B41-A270-AB53567B04BB}"/>
              </a:ext>
            </a:extLst>
          </p:cNvPr>
          <p:cNvGrpSpPr>
            <a:grpSpLocks/>
          </p:cNvGrpSpPr>
          <p:nvPr/>
        </p:nvGrpSpPr>
        <p:grpSpPr bwMode="auto">
          <a:xfrm>
            <a:off x="7107240" y="1517650"/>
            <a:ext cx="2861385" cy="2824474"/>
            <a:chOff x="7115156" y="2513207"/>
            <a:chExt cx="2861402" cy="2823956"/>
          </a:xfrm>
        </p:grpSpPr>
        <p:sp>
          <p:nvSpPr>
            <p:cNvPr id="107534" name="Text Box 7">
              <a:extLst>
                <a:ext uri="{FF2B5EF4-FFF2-40B4-BE49-F238E27FC236}">
                  <a16:creationId xmlns:a16="http://schemas.microsoft.com/office/drawing/2014/main" id="{7EEBDB19-ACF0-F745-A702-B4C39B60B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956" y="2513207"/>
              <a:ext cx="1856820" cy="99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Quality of 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Life</a:t>
              </a:r>
            </a:p>
          </p:txBody>
        </p:sp>
        <p:sp>
          <p:nvSpPr>
            <p:cNvPr id="107535" name="AutoShape 12">
              <a:extLst>
                <a:ext uri="{FF2B5EF4-FFF2-40B4-BE49-F238E27FC236}">
                  <a16:creationId xmlns:a16="http://schemas.microsoft.com/office/drawing/2014/main" id="{57F250EE-03EB-2441-B48A-BD5BEB6D4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56" y="2984121"/>
              <a:ext cx="523963" cy="210514"/>
            </a:xfrm>
            <a:prstGeom prst="notchedRightArrow">
              <a:avLst>
                <a:gd name="adj1" fmla="val 50000"/>
                <a:gd name="adj2" fmla="val 58329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6" name="Line 19">
              <a:extLst>
                <a:ext uri="{FF2B5EF4-FFF2-40B4-BE49-F238E27FC236}">
                  <a16:creationId xmlns:a16="http://schemas.microsoft.com/office/drawing/2014/main" id="{0D7A3E61-F7D6-9744-8547-63A62AA95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2194" y="3675170"/>
              <a:ext cx="0" cy="565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7" name="Text Box 20">
              <a:extLst>
                <a:ext uri="{FF2B5EF4-FFF2-40B4-BE49-F238E27FC236}">
                  <a16:creationId xmlns:a16="http://schemas.microsoft.com/office/drawing/2014/main" id="{B3A38060-D712-3F41-89C0-00053F00E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8483" y="4875583"/>
              <a:ext cx="2738075" cy="46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KCCQ QoL Domain</a:t>
              </a:r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:a16="http://schemas.microsoft.com/office/drawing/2014/main" id="{0015A8A3-9D93-B149-8030-25D33B47B9C4}"/>
              </a:ext>
            </a:extLst>
          </p:cNvPr>
          <p:cNvGrpSpPr>
            <a:grpSpLocks/>
          </p:cNvGrpSpPr>
          <p:nvPr/>
        </p:nvGrpSpPr>
        <p:grpSpPr bwMode="auto">
          <a:xfrm>
            <a:off x="3245283" y="5874254"/>
            <a:ext cx="6500813" cy="749300"/>
            <a:chOff x="2049" y="3648"/>
            <a:chExt cx="4095" cy="472"/>
          </a:xfrm>
        </p:grpSpPr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F9DFDC0F-A0A6-3B48-BE28-167F08373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744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8D23DDA7-EBF8-DC46-A59F-DDB1CF571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4" y="3744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D675763F-C5C4-0D4A-BC56-E1F31FABA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901"/>
              <a:ext cx="116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77">
              <a:extLst>
                <a:ext uri="{FF2B5EF4-FFF2-40B4-BE49-F238E27FC236}">
                  <a16:creationId xmlns:a16="http://schemas.microsoft.com/office/drawing/2014/main" id="{4142CBE1-25F3-A542-9B59-B5EF95D8D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" y="3648"/>
              <a:ext cx="1714" cy="47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KCCQ Overall Summary Scale</a:t>
              </a:r>
            </a:p>
          </p:txBody>
        </p:sp>
        <p:sp>
          <p:nvSpPr>
            <p:cNvPr id="45" name="Line 78">
              <a:extLst>
                <a:ext uri="{FF2B5EF4-FFF2-40B4-BE49-F238E27FC236}">
                  <a16:creationId xmlns:a16="http://schemas.microsoft.com/office/drawing/2014/main" id="{BB9601D2-6949-C344-89F2-B1638C4BF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901"/>
              <a:ext cx="12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73">
            <a:extLst>
              <a:ext uri="{FF2B5EF4-FFF2-40B4-BE49-F238E27FC236}">
                <a16:creationId xmlns:a16="http://schemas.microsoft.com/office/drawing/2014/main" id="{339F7C0A-2122-F248-B1BA-B3820C64B529}"/>
              </a:ext>
            </a:extLst>
          </p:cNvPr>
          <p:cNvGrpSpPr>
            <a:grpSpLocks/>
          </p:cNvGrpSpPr>
          <p:nvPr/>
        </p:nvGrpSpPr>
        <p:grpSpPr bwMode="auto">
          <a:xfrm>
            <a:off x="2559483" y="4731254"/>
            <a:ext cx="4876800" cy="749300"/>
            <a:chOff x="2049" y="3648"/>
            <a:chExt cx="4095" cy="472"/>
          </a:xfrm>
        </p:grpSpPr>
        <p:sp>
          <p:nvSpPr>
            <p:cNvPr id="47" name="Line 74">
              <a:extLst>
                <a:ext uri="{FF2B5EF4-FFF2-40B4-BE49-F238E27FC236}">
                  <a16:creationId xmlns:a16="http://schemas.microsoft.com/office/drawing/2014/main" id="{44FA5A9D-4567-F84C-A3C3-7047B4D53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744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5">
              <a:extLst>
                <a:ext uri="{FF2B5EF4-FFF2-40B4-BE49-F238E27FC236}">
                  <a16:creationId xmlns:a16="http://schemas.microsoft.com/office/drawing/2014/main" id="{92433F08-8C6A-8A4A-84B6-6ABFC2A09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4" y="3744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76">
              <a:extLst>
                <a:ext uri="{FF2B5EF4-FFF2-40B4-BE49-F238E27FC236}">
                  <a16:creationId xmlns:a16="http://schemas.microsoft.com/office/drawing/2014/main" id="{1C91203C-A4B2-084E-9DFF-FA0B3F51B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901"/>
              <a:ext cx="63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77">
              <a:extLst>
                <a:ext uri="{FF2B5EF4-FFF2-40B4-BE49-F238E27FC236}">
                  <a16:creationId xmlns:a16="http://schemas.microsoft.com/office/drawing/2014/main" id="{8FA2A4B3-184B-9644-B231-A0819F73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648"/>
              <a:ext cx="2548" cy="47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KCCQ Clinical Summary Scale</a:t>
              </a:r>
            </a:p>
          </p:txBody>
        </p:sp>
        <p:sp>
          <p:nvSpPr>
            <p:cNvPr id="51" name="Line 78">
              <a:extLst>
                <a:ext uri="{FF2B5EF4-FFF2-40B4-BE49-F238E27FC236}">
                  <a16:creationId xmlns:a16="http://schemas.microsoft.com/office/drawing/2014/main" id="{8B5AC313-7CD0-4A4A-AA6A-829F8701F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4" y="3901"/>
              <a:ext cx="91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25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>
            <a:extLst>
              <a:ext uri="{FF2B5EF4-FFF2-40B4-BE49-F238E27FC236}">
                <a16:creationId xmlns:a16="http://schemas.microsoft.com/office/drawing/2014/main" id="{55BEAC25-0DC8-D747-AC94-77F7AE091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10287000" cy="8763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Interpreting Changes in KCCQ Overall Summary</a:t>
            </a:r>
            <a:endParaRPr lang="el-GR" altLang="en-US" sz="3600" dirty="0">
              <a:ea typeface="ＭＳ Ｐゴシック" panose="020B0600070205080204" pitchFamily="34" charset="-128"/>
            </a:endParaRPr>
          </a:p>
        </p:txBody>
      </p:sp>
      <p:grpSp>
        <p:nvGrpSpPr>
          <p:cNvPr id="291842" name="Group 11">
            <a:extLst>
              <a:ext uri="{FF2B5EF4-FFF2-40B4-BE49-F238E27FC236}">
                <a16:creationId xmlns:a16="http://schemas.microsoft.com/office/drawing/2014/main" id="{B2753FEE-AE83-F14C-9DF4-191F41104B1F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1065213"/>
            <a:ext cx="10029825" cy="5538787"/>
            <a:chOff x="162" y="758"/>
            <a:chExt cx="6440" cy="3612"/>
          </a:xfrm>
        </p:grpSpPr>
        <p:graphicFrame>
          <p:nvGraphicFramePr>
            <p:cNvPr id="291849" name="Object 3">
              <a:extLst>
                <a:ext uri="{FF2B5EF4-FFF2-40B4-BE49-F238E27FC236}">
                  <a16:creationId xmlns:a16="http://schemas.microsoft.com/office/drawing/2014/main" id="{D6F29FDB-8E87-E64D-A7D0-36803026ED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" y="758"/>
            <a:ext cx="6440" cy="3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0452100" imgH="5765800" progId="Excel.Chart.8">
                    <p:embed/>
                  </p:oleObj>
                </mc:Choice>
                <mc:Fallback>
                  <p:oleObj r:id="rId3" imgW="10452100" imgH="5765800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" y="758"/>
                          <a:ext cx="6440" cy="3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1850" name="Text Box 4">
              <a:extLst>
                <a:ext uri="{FF2B5EF4-FFF2-40B4-BE49-F238E27FC236}">
                  <a16:creationId xmlns:a16="http://schemas.microsoft.com/office/drawing/2014/main" id="{DFF92DDF-A0E8-D543-B0E9-46E7499FE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2001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AFD00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**</a:t>
              </a:r>
            </a:p>
          </p:txBody>
        </p:sp>
        <p:sp>
          <p:nvSpPr>
            <p:cNvPr id="291851" name="Text Box 5">
              <a:extLst>
                <a:ext uri="{FF2B5EF4-FFF2-40B4-BE49-F238E27FC236}">
                  <a16:creationId xmlns:a16="http://schemas.microsoft.com/office/drawing/2014/main" id="{5A70E052-0EFE-074B-8BE8-9C7E0F583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01"/>
              <a:ext cx="30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AFD00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**</a:t>
              </a:r>
            </a:p>
          </p:txBody>
        </p:sp>
        <p:sp>
          <p:nvSpPr>
            <p:cNvPr id="291852" name="Text Box 6">
              <a:extLst>
                <a:ext uri="{FF2B5EF4-FFF2-40B4-BE49-F238E27FC236}">
                  <a16:creationId xmlns:a16="http://schemas.microsoft.com/office/drawing/2014/main" id="{BA4E7CAF-8EA5-8442-B667-E68DE948C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001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AFD00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**</a:t>
              </a:r>
            </a:p>
          </p:txBody>
        </p:sp>
        <p:sp>
          <p:nvSpPr>
            <p:cNvPr id="291853" name="Text Box 7">
              <a:extLst>
                <a:ext uri="{FF2B5EF4-FFF2-40B4-BE49-F238E27FC236}">
                  <a16:creationId xmlns:a16="http://schemas.microsoft.com/office/drawing/2014/main" id="{0BFF47EA-7B0A-A84F-97E4-FC7EAEDB9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2397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AFD00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**</a:t>
              </a:r>
            </a:p>
          </p:txBody>
        </p:sp>
        <p:sp>
          <p:nvSpPr>
            <p:cNvPr id="291854" name="Text Box 8">
              <a:extLst>
                <a:ext uri="{FF2B5EF4-FFF2-40B4-BE49-F238E27FC236}">
                  <a16:creationId xmlns:a16="http://schemas.microsoft.com/office/drawing/2014/main" id="{C0456125-BF64-6549-B6E8-64D37BA66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" y="2397"/>
              <a:ext cx="29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AFD00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**</a:t>
              </a:r>
            </a:p>
          </p:txBody>
        </p:sp>
        <p:sp>
          <p:nvSpPr>
            <p:cNvPr id="291855" name="Text Box 9">
              <a:extLst>
                <a:ext uri="{FF2B5EF4-FFF2-40B4-BE49-F238E27FC236}">
                  <a16:creationId xmlns:a16="http://schemas.microsoft.com/office/drawing/2014/main" id="{1744C904-0F9E-BF4B-993D-C76FECEFF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" y="2397"/>
              <a:ext cx="28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AFD00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FAFD00"/>
                  </a:solidFill>
                </a:rPr>
                <a:t>*</a:t>
              </a:r>
            </a:p>
          </p:txBody>
        </p:sp>
      </p:grpSp>
      <p:sp>
        <p:nvSpPr>
          <p:cNvPr id="291843" name="Text Box 10">
            <a:extLst>
              <a:ext uri="{FF2B5EF4-FFF2-40B4-BE49-F238E27FC236}">
                <a16:creationId xmlns:a16="http://schemas.microsoft.com/office/drawing/2014/main" id="{ABD154B2-6673-C945-AB20-56328E1F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324600"/>
            <a:ext cx="609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AFD00"/>
              </a:buClr>
              <a:buFont typeface="Monotype Sorts" pitchFamily="2" charset="2"/>
              <a:buNone/>
            </a:pPr>
            <a:r>
              <a:rPr lang="en-US" altLang="en-US" sz="2000" i="1">
                <a:solidFill>
                  <a:srgbClr val="FAFD00"/>
                </a:solidFill>
              </a:rPr>
              <a:t>*p&lt;0.05; **p&lt;0.001 as compared with stable patients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890CA9-25AD-9446-8AA3-D1EA3AA09053}"/>
              </a:ext>
            </a:extLst>
          </p:cNvPr>
          <p:cNvGrpSpPr>
            <a:grpSpLocks/>
          </p:cNvGrpSpPr>
          <p:nvPr/>
        </p:nvGrpSpPr>
        <p:grpSpPr bwMode="auto">
          <a:xfrm>
            <a:off x="6256338" y="3962400"/>
            <a:ext cx="3662362" cy="2366963"/>
            <a:chOff x="6256870" y="3962400"/>
            <a:chExt cx="3662534" cy="2366653"/>
          </a:xfrm>
        </p:grpSpPr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D21F0D2D-2241-7046-8CAB-9F07657BD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870" y="4724300"/>
              <a:ext cx="3662534" cy="1604753"/>
            </a:xfrm>
            <a:prstGeom prst="roundRect">
              <a:avLst>
                <a:gd name="adj" fmla="val 7333"/>
              </a:avLst>
            </a:prstGeom>
            <a:gradFill rotWithShape="1">
              <a:gsLst>
                <a:gs pos="0">
                  <a:srgbClr val="7B7B7B"/>
                </a:gs>
                <a:gs pos="100000">
                  <a:srgbClr val="5E5E5E"/>
                </a:gs>
              </a:gsLst>
              <a:lin ang="5400000"/>
            </a:gradFill>
            <a:ln w="9525">
              <a:solidFill>
                <a:srgbClr val="D5D5D5"/>
              </a:solidFill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wrap="none" lIns="182880" tIns="137160" rIns="182880" bIns="137160">
              <a:spAutoFit/>
            </a:bodyPr>
            <a:lstStyle/>
            <a:p>
              <a:pPr algn="ctr">
                <a:spcBef>
                  <a:spcPct val="30000"/>
                </a:spcBef>
                <a:buClr>
                  <a:srgbClr val="FAFD00"/>
                </a:buClr>
                <a:buSzPct val="75000"/>
                <a:buFont typeface="Monotype Sorts" charset="0"/>
                <a:buNone/>
                <a:defRPr/>
              </a:pPr>
              <a:r>
                <a:rPr lang="en-US" b="1" u="sng" dirty="0">
                  <a:solidFill>
                    <a:srgbClr val="FFFFFF"/>
                  </a:solidFill>
                  <a:latin typeface="Times New Roman"/>
                </a:rPr>
                <a:t>Clinically Important Change</a:t>
              </a:r>
              <a:r>
                <a:rPr lang="en-US" b="1" dirty="0">
                  <a:solidFill>
                    <a:srgbClr val="FFFFFF"/>
                  </a:solidFill>
                  <a:latin typeface="Times New Roman"/>
                </a:rPr>
                <a:t> </a:t>
              </a:r>
            </a:p>
            <a:p>
              <a:pPr marL="171450" lvl="1" algn="ctr">
                <a:spcBef>
                  <a:spcPct val="30000"/>
                </a:spcBef>
                <a:buClr>
                  <a:srgbClr val="FAFD00"/>
                </a:buClr>
                <a:buSzPct val="75000"/>
                <a:buFont typeface="Monotype Sorts" charset="0"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Times New Roman"/>
                </a:rPr>
                <a:t>Small = 5 points</a:t>
              </a:r>
            </a:p>
            <a:p>
              <a:pPr marL="171450" lvl="1" algn="ctr">
                <a:spcBef>
                  <a:spcPct val="30000"/>
                </a:spcBef>
                <a:buClr>
                  <a:srgbClr val="FAFD00"/>
                </a:buClr>
                <a:buSzPct val="75000"/>
                <a:buFont typeface="Monotype Sorts" charset="0"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Times New Roman"/>
                </a:rPr>
                <a:t>Moderate = 10 points</a:t>
              </a:r>
            </a:p>
            <a:p>
              <a:pPr marL="171450" lvl="1" algn="ctr">
                <a:spcBef>
                  <a:spcPct val="30000"/>
                </a:spcBef>
                <a:buClr>
                  <a:srgbClr val="FAFD00"/>
                </a:buClr>
                <a:buSzPct val="75000"/>
                <a:buFont typeface="Monotype Sorts" charset="0"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Times New Roman"/>
                </a:rPr>
                <a:t>Large = 20 points</a:t>
              </a:r>
            </a:p>
          </p:txBody>
        </p:sp>
        <p:grpSp>
          <p:nvGrpSpPr>
            <p:cNvPr id="291846" name="Group 27">
              <a:extLst>
                <a:ext uri="{FF2B5EF4-FFF2-40B4-BE49-F238E27FC236}">
                  <a16:creationId xmlns:a16="http://schemas.microsoft.com/office/drawing/2014/main" id="{318F9829-55DC-A34D-AA20-FF9853378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500" y="3962400"/>
              <a:ext cx="3124200" cy="685800"/>
              <a:chOff x="2400" y="2304"/>
              <a:chExt cx="1344" cy="432"/>
            </a:xfrm>
          </p:grpSpPr>
          <p:sp>
            <p:nvSpPr>
              <p:cNvPr id="291847" name="AutoShape 24">
                <a:extLst>
                  <a:ext uri="{FF2B5EF4-FFF2-40B4-BE49-F238E27FC236}">
                    <a16:creationId xmlns:a16="http://schemas.microsoft.com/office/drawing/2014/main" id="{4F82A288-6AAE-8C47-BF5E-05B68C94C2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76" y="1728"/>
                <a:ext cx="192" cy="1344"/>
              </a:xfrm>
              <a:prstGeom prst="leftBrace">
                <a:avLst>
                  <a:gd name="adj1" fmla="val 58333"/>
                  <a:gd name="adj2" fmla="val 50000"/>
                </a:avLst>
              </a:prstGeom>
              <a:noFill/>
              <a:ln w="38100">
                <a:solidFill>
                  <a:srgbClr val="CC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>
                    <a:srgbClr val="FAFD00"/>
                  </a:buClr>
                </a:pPr>
                <a:endParaRPr lang="en-US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1848" name="Freeform 26">
                <a:extLst>
                  <a:ext uri="{FF2B5EF4-FFF2-40B4-BE49-F238E27FC236}">
                    <a16:creationId xmlns:a16="http://schemas.microsoft.com/office/drawing/2014/main" id="{E93504E9-C785-544D-9E47-29B67B5A7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2496"/>
                <a:ext cx="328" cy="240"/>
              </a:xfrm>
              <a:custGeom>
                <a:avLst/>
                <a:gdLst>
                  <a:gd name="T0" fmla="*/ 1 w 600"/>
                  <a:gd name="T1" fmla="*/ 0 h 288"/>
                  <a:gd name="T2" fmla="*/ 1 w 600"/>
                  <a:gd name="T3" fmla="*/ 3 h 288"/>
                  <a:gd name="T4" fmla="*/ 1 w 600"/>
                  <a:gd name="T5" fmla="*/ 3 h 288"/>
                  <a:gd name="T6" fmla="*/ 1 w 600"/>
                  <a:gd name="T7" fmla="*/ 6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0" h="288">
                    <a:moveTo>
                      <a:pt x="24" y="0"/>
                    </a:moveTo>
                    <a:cubicBezTo>
                      <a:pt x="12" y="36"/>
                      <a:pt x="0" y="72"/>
                      <a:pt x="72" y="96"/>
                    </a:cubicBezTo>
                    <a:cubicBezTo>
                      <a:pt x="144" y="120"/>
                      <a:pt x="368" y="112"/>
                      <a:pt x="456" y="144"/>
                    </a:cubicBezTo>
                    <a:cubicBezTo>
                      <a:pt x="544" y="176"/>
                      <a:pt x="572" y="232"/>
                      <a:pt x="600" y="288"/>
                    </a:cubicBezTo>
                  </a:path>
                </a:pathLst>
              </a:custGeom>
              <a:noFill/>
              <a:ln w="38100" cap="flat" cmpd="sng">
                <a:solidFill>
                  <a:srgbClr val="CCFFFF"/>
                </a:solidFill>
                <a:prstDash val="solid"/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27C86B-AA80-3B4F-8FC5-27EC58B3D701}"/>
              </a:ext>
            </a:extLst>
          </p:cNvPr>
          <p:cNvSpPr txBox="1"/>
          <p:nvPr/>
        </p:nvSpPr>
        <p:spPr>
          <a:xfrm>
            <a:off x="6972300" y="6488167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Spertus, et al. </a:t>
            </a:r>
            <a:r>
              <a:rPr lang="en-US" sz="1400" i="1" dirty="0"/>
              <a:t>AHJ</a:t>
            </a:r>
            <a:r>
              <a:rPr lang="en-US" sz="1400" dirty="0"/>
              <a:t> 2005; 150:707-15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itle 1">
            <a:extLst>
              <a:ext uri="{FF2B5EF4-FFF2-40B4-BE49-F238E27FC236}">
                <a16:creationId xmlns:a16="http://schemas.microsoft.com/office/drawing/2014/main" id="{A47C5927-BC93-D14A-8615-689C617F9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172700" cy="876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Support of the Clinical Importance of Changes in KCCQ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493750-6FC1-5F4D-9FB8-4F123D1AEB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6088" y="2286000"/>
          <a:ext cx="9121775" cy="3383000"/>
        </p:xfrm>
        <a:graphic>
          <a:graphicData uri="http://schemas.openxmlformats.org/drawingml/2006/table">
            <a:tbl>
              <a:tblPr/>
              <a:tblGrid>
                <a:gridCol w="1277937">
                  <a:extLst>
                    <a:ext uri="{9D8B030D-6E8A-4147-A177-3AD203B41FA5}">
                      <a16:colId xmlns:a16="http://schemas.microsoft.com/office/drawing/2014/main" val="2438459203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35380682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76602640"/>
                    </a:ext>
                  </a:extLst>
                </a:gridCol>
                <a:gridCol w="2516188">
                  <a:extLst>
                    <a:ext uri="{9D8B030D-6E8A-4147-A177-3AD203B41FA5}">
                      <a16:colId xmlns:a16="http://schemas.microsoft.com/office/drawing/2014/main" val="2985032688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3981272844"/>
                    </a:ext>
                  </a:extLst>
                </a:gridCol>
              </a:tblGrid>
              <a:tr h="6400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Change in 6’ Walk Test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Change in VO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OR for Mortality/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Hospitalization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OR for Mortality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08875"/>
                  </a:ext>
                </a:extLst>
              </a:tr>
              <a:tr h="91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Small Change (5pts)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112m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2.5ml/kg/min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11%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9%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43321"/>
                  </a:ext>
                </a:extLst>
              </a:tr>
              <a:tr h="91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Moderate Change (10pts)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225m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5ml/kg/min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23%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19%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54661"/>
                  </a:ext>
                </a:extLst>
              </a:tr>
              <a:tr h="91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Large Change (20pts)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450m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10ml/kg/min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52%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42%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144862"/>
                  </a:ext>
                </a:extLst>
              </a:tr>
            </a:tbl>
          </a:graphicData>
        </a:graphic>
      </p:graphicFrame>
      <p:sp>
        <p:nvSpPr>
          <p:cNvPr id="292898" name="TextBox 4">
            <a:extLst>
              <a:ext uri="{FF2B5EF4-FFF2-40B4-BE49-F238E27FC236}">
                <a16:creationId xmlns:a16="http://schemas.microsoft.com/office/drawing/2014/main" id="{92351433-1FE9-C14E-99AD-1AB050DF5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6400800"/>
            <a:ext cx="1020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FFFF"/>
                </a:solidFill>
              </a:rPr>
              <a:t>Am Heart J</a:t>
            </a:r>
            <a:r>
              <a:rPr lang="en-US" altLang="en-US" sz="1800">
                <a:solidFill>
                  <a:srgbClr val="FFFFFF"/>
                </a:solidFill>
              </a:rPr>
              <a:t>. 2012;163(1):88-94; </a:t>
            </a:r>
            <a:r>
              <a:rPr lang="en-US" altLang="en-US" sz="1800" i="1">
                <a:solidFill>
                  <a:srgbClr val="FFFFFF"/>
                </a:solidFill>
              </a:rPr>
              <a:t>JAMA Cardiol</a:t>
            </a:r>
            <a:r>
              <a:rPr lang="en-US" altLang="en-US" sz="1800">
                <a:solidFill>
                  <a:srgbClr val="FFFFFF"/>
                </a:solidFill>
              </a:rPr>
              <a:t>. 2017;2(12):1315-1321; </a:t>
            </a:r>
            <a:r>
              <a:rPr lang="en-US" altLang="en-US" sz="1800" i="1">
                <a:solidFill>
                  <a:srgbClr val="FFFFFF"/>
                </a:solidFill>
              </a:rPr>
              <a:t>Circulation.</a:t>
            </a:r>
            <a:r>
              <a:rPr lang="en-US" altLang="en-US" sz="1800">
                <a:solidFill>
                  <a:srgbClr val="FFFFFF"/>
                </a:solidFill>
              </a:rPr>
              <a:t> 2007;115(15):1975-81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05340-FAAE-3742-97FB-E1802AAC23F1}"/>
              </a:ext>
            </a:extLst>
          </p:cNvPr>
          <p:cNvSpPr/>
          <p:nvPr/>
        </p:nvSpPr>
        <p:spPr bwMode="auto">
          <a:xfrm>
            <a:off x="342900" y="3886200"/>
            <a:ext cx="93726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u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5400"/>
            <a:ext cx="9677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Aft>
                <a:spcPts val="12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Aft>
                <a:spcPts val="1200"/>
              </a:spcAft>
            </a:pPr>
            <a:r>
              <a:rPr lang="en-US" dirty="0"/>
              <a:t>Where – Through apps, portals at home and in clinic </a:t>
            </a:r>
          </a:p>
          <a:p>
            <a:pPr>
              <a:spcAft>
                <a:spcPts val="1200"/>
              </a:spcAft>
            </a:pPr>
            <a:r>
              <a:rPr lang="en-US" dirty="0"/>
              <a:t>When</a:t>
            </a:r>
          </a:p>
          <a:p>
            <a:pPr>
              <a:spcAft>
                <a:spcPts val="1200"/>
              </a:spcAft>
            </a:pPr>
            <a:r>
              <a:rPr lang="en-US" dirty="0"/>
              <a:t>Why</a:t>
            </a:r>
          </a:p>
          <a:p>
            <a:pPr>
              <a:spcAft>
                <a:spcPts val="1200"/>
              </a:spcAft>
            </a:pPr>
            <a:r>
              <a:rPr lang="en-US" dirty="0"/>
              <a:t>How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2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5400"/>
            <a:ext cx="9677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Aft>
                <a:spcPts val="12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Aft>
                <a:spcPts val="12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clinic </a:t>
            </a:r>
          </a:p>
          <a:p>
            <a:pPr>
              <a:spcAft>
                <a:spcPts val="1200"/>
              </a:spcAft>
            </a:pPr>
            <a:r>
              <a:rPr lang="en-US" dirty="0"/>
              <a:t>When – At each office visit and regularly for pop health</a:t>
            </a:r>
          </a:p>
          <a:p>
            <a:pPr>
              <a:spcAft>
                <a:spcPts val="1200"/>
              </a:spcAft>
            </a:pPr>
            <a:r>
              <a:rPr lang="en-US" dirty="0"/>
              <a:t>Why</a:t>
            </a:r>
          </a:p>
          <a:p>
            <a:pPr>
              <a:spcAft>
                <a:spcPts val="12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37757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9753600" cy="4114800"/>
          </a:xfrm>
        </p:spPr>
        <p:txBody>
          <a:bodyPr/>
          <a:lstStyle/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clinic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At each office visit and regularly for pop health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Why 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Marked variability in practice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74398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6054A31F-7E59-5E43-BDD6-8C577FC1A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25" y="228600"/>
            <a:ext cx="10287000" cy="7397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Proportion with Excellent Health Status</a:t>
            </a:r>
          </a:p>
        </p:txBody>
      </p:sp>
      <p:pic>
        <p:nvPicPr>
          <p:cNvPr id="133122" name="Picture 4">
            <a:extLst>
              <a:ext uri="{FF2B5EF4-FFF2-40B4-BE49-F238E27FC236}">
                <a16:creationId xmlns:a16="http://schemas.microsoft.com/office/drawing/2014/main" id="{E2CCB8BF-3710-6D43-BD31-E970FDE4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30350"/>
            <a:ext cx="600868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9AB70-D63B-B746-89CB-85EEED4D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1749425"/>
            <a:ext cx="6022975" cy="403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25" b="1" dirty="0">
                <a:solidFill>
                  <a:srgbClr val="FC0128"/>
                </a:solidFill>
              </a:rPr>
              <a:t>MOR = 70% ↑Risk (95% CI 54%, 200%; p &lt; 0.001)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3D16B-114E-7142-A920-F4E262FA26BD}"/>
              </a:ext>
            </a:extLst>
          </p:cNvPr>
          <p:cNvSpPr txBox="1"/>
          <p:nvPr/>
        </p:nvSpPr>
        <p:spPr>
          <a:xfrm>
            <a:off x="4457700" y="6231135"/>
            <a:ext cx="5702300" cy="352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88" dirty="0" err="1">
                <a:solidFill>
                  <a:srgbClr val="FAFD00"/>
                </a:solidFill>
              </a:rPr>
              <a:t>Khariton</a:t>
            </a:r>
            <a:r>
              <a:rPr lang="en-US" sz="1688" dirty="0">
                <a:solidFill>
                  <a:srgbClr val="FAFD00"/>
                </a:solidFill>
              </a:rPr>
              <a:t>, </a:t>
            </a:r>
            <a:r>
              <a:rPr lang="en-US" sz="1688" i="1" dirty="0" err="1">
                <a:solidFill>
                  <a:srgbClr val="FAFD00"/>
                </a:solidFill>
              </a:rPr>
              <a:t>Circ</a:t>
            </a:r>
            <a:r>
              <a:rPr lang="en-US" sz="1688" i="1" dirty="0">
                <a:solidFill>
                  <a:srgbClr val="FAFD00"/>
                </a:solidFill>
              </a:rPr>
              <a:t> Cardiovasc </a:t>
            </a:r>
            <a:r>
              <a:rPr lang="en-US" sz="1688" i="1" dirty="0" err="1">
                <a:solidFill>
                  <a:srgbClr val="FAFD00"/>
                </a:solidFill>
              </a:rPr>
              <a:t>Qual</a:t>
            </a:r>
            <a:r>
              <a:rPr lang="en-US" sz="1688" i="1" dirty="0">
                <a:solidFill>
                  <a:srgbClr val="FAFD00"/>
                </a:solidFill>
              </a:rPr>
              <a:t> Outcomes</a:t>
            </a:r>
            <a:r>
              <a:rPr lang="en-US" sz="1688" dirty="0">
                <a:solidFill>
                  <a:srgbClr val="FAFD00"/>
                </a:solidFill>
              </a:rPr>
              <a:t>. 2018; 11:  e004668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C1DFE-404B-1649-9EEB-654CE1B172A9}"/>
              </a:ext>
            </a:extLst>
          </p:cNvPr>
          <p:cNvSpPr txBox="1"/>
          <p:nvPr/>
        </p:nvSpPr>
        <p:spPr>
          <a:xfrm>
            <a:off x="2690270" y="6550223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©</a:t>
            </a:r>
            <a:r>
              <a:rPr lang="en-US" sz="1400" dirty="0"/>
              <a:t>John Spertus – Privileged and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496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9753600" cy="4114800"/>
          </a:xfrm>
        </p:spPr>
        <p:txBody>
          <a:bodyPr/>
          <a:lstStyle/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clinic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At each office visit and regularly for pop health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Why 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Marked variability in practice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Tool for patient treatment &amp; engagement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31908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>
            <a:extLst>
              <a:ext uri="{FF2B5EF4-FFF2-40B4-BE49-F238E27FC236}">
                <a16:creationId xmlns:a16="http://schemas.microsoft.com/office/drawing/2014/main" id="{EDDB44D3-2957-0347-BB3E-87B669B01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Disclosures</a:t>
            </a:r>
          </a:p>
        </p:txBody>
      </p:sp>
      <p:sp>
        <p:nvSpPr>
          <p:cNvPr id="259074" name="Rectangle 3">
            <a:extLst>
              <a:ext uri="{FF2B5EF4-FFF2-40B4-BE49-F238E27FC236}">
                <a16:creationId xmlns:a16="http://schemas.microsoft.com/office/drawing/2014/main" id="{214414DD-C28B-694E-AB9C-87AD085BD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676400"/>
            <a:ext cx="9677400" cy="4267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Speaker</a:t>
            </a:r>
            <a:r>
              <a:rPr lang="ja-JP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 Bureaus: </a:t>
            </a:r>
            <a:r>
              <a:rPr lang="en-US" altLang="ja-JP" dirty="0">
                <a:ea typeface="ＭＳ Ｐゴシック" panose="020B0600070205080204" pitchFamily="34" charset="-128"/>
              </a:rPr>
              <a:t>None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Grant Support:</a:t>
            </a:r>
            <a:r>
              <a:rPr lang="en-US" altLang="en-US" dirty="0">
                <a:ea typeface="ＭＳ Ｐゴシック" panose="020B0600070205080204" pitchFamily="34" charset="-128"/>
              </a:rPr>
              <a:t> ACCF, Abbott Vascular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Consultant:</a:t>
            </a:r>
            <a:r>
              <a:rPr lang="en-US" altLang="en-US" dirty="0">
                <a:ea typeface="ＭＳ Ｐゴシック" panose="020B0600070205080204" pitchFamily="34" charset="-128"/>
              </a:rPr>
              <a:t> United Healthcare, Bayer, Novartis, Amgen,  Janssen, AstraZeneca, BCBS of KC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Copyrights/Patents:</a:t>
            </a:r>
            <a:r>
              <a:rPr lang="en-US" altLang="en-US" dirty="0">
                <a:ea typeface="ＭＳ Ｐゴシック" panose="020B0600070205080204" pitchFamily="34" charset="-128"/>
              </a:rPr>
              <a:t> SAQ, KCCQ, PAQ,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e</a:t>
            </a:r>
            <a:r>
              <a:rPr lang="en-US" altLang="en-US" dirty="0" err="1">
                <a:ea typeface="ＭＳ Ｐゴシック" panose="020B0600070205080204" pitchFamily="34" charset="-128"/>
              </a:rPr>
              <a:t>PRISM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Equity: </a:t>
            </a:r>
            <a:r>
              <a:rPr lang="en-US" altLang="en-US" dirty="0">
                <a:ea typeface="ＭＳ Ｐゴシック" panose="020B0600070205080204" pitchFamily="34" charset="-128"/>
              </a:rPr>
              <a:t>Health Outcomes Sciences, LLC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2A5050-C6F6-7D4A-BF6D-E94FDB0E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191000"/>
            <a:ext cx="3581400" cy="990600"/>
          </a:xfrm>
          <a:prstGeom prst="ellips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AFD00"/>
              </a:buClr>
            </a:pPr>
            <a:endParaRPr lang="en-US" altLang="en-US" sz="2000">
              <a:solidFill>
                <a:srgbClr val="FAFD00"/>
              </a:solidFill>
            </a:endParaRPr>
          </a:p>
        </p:txBody>
      </p:sp>
      <p:pic>
        <p:nvPicPr>
          <p:cNvPr id="259076" name="Picture 6" descr="SLMAHI white.png">
            <a:extLst>
              <a:ext uri="{FF2B5EF4-FFF2-40B4-BE49-F238E27FC236}">
                <a16:creationId xmlns:a16="http://schemas.microsoft.com/office/drawing/2014/main" id="{CABBCDE4-FFCA-F247-A563-978006E16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4800"/>
            <a:ext cx="2209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2CA2E2-60AA-BB46-AE86-C80F23A2093D}"/>
              </a:ext>
            </a:extLst>
          </p:cNvPr>
          <p:cNvSpPr txBox="1"/>
          <p:nvPr/>
        </p:nvSpPr>
        <p:spPr>
          <a:xfrm>
            <a:off x="2690270" y="6550223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©</a:t>
            </a:r>
            <a:r>
              <a:rPr lang="en-US" sz="1400" dirty="0"/>
              <a:t>John Spertus – Privileged and Confidential – Do Not Distribute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E1CC-712E-F74B-8946-3C5E66CE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Titration to GDMT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7E2CC-3472-DE48-8197-A42755F74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3048000"/>
            <a:ext cx="10172700" cy="3886200"/>
          </a:xfrm>
        </p:spPr>
        <p:txBody>
          <a:bodyPr/>
          <a:lstStyle/>
          <a:p>
            <a:r>
              <a:rPr lang="en-US" dirty="0"/>
              <a:t>If treatments have similar RRRs in death/hospitalization, consider using QoL to guide treatment</a:t>
            </a:r>
          </a:p>
          <a:p>
            <a:r>
              <a:rPr lang="en-US" dirty="0"/>
              <a:t>Can assess in individual patients using the KCCQ before and after treatment</a:t>
            </a:r>
          </a:p>
          <a:p>
            <a:pPr lvl="1"/>
            <a:r>
              <a:rPr lang="en-US" dirty="0"/>
              <a:t>If patient improves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Continue treatment</a:t>
            </a:r>
          </a:p>
          <a:p>
            <a:pPr lvl="1"/>
            <a:r>
              <a:rPr lang="en-US" dirty="0"/>
              <a:t>If patient doesn’t improve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dirty="0"/>
              <a:t> try something else</a:t>
            </a:r>
          </a:p>
          <a:p>
            <a:r>
              <a:rPr lang="en-US" dirty="0"/>
              <a:t>Patient “knows” the treatment benefits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dirty="0"/>
              <a:t> better adherence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73364-05E9-1640-8EB2-A10C59F8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9" y="1304114"/>
            <a:ext cx="1196954" cy="18200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9E5A68-5ED2-0040-A286-9D2C5375610B}"/>
              </a:ext>
            </a:extLst>
          </p:cNvPr>
          <p:cNvGrpSpPr/>
          <p:nvPr/>
        </p:nvGrpSpPr>
        <p:grpSpPr>
          <a:xfrm rot="17491088">
            <a:off x="4221711" y="851126"/>
            <a:ext cx="1219058" cy="786276"/>
            <a:chOff x="6058042" y="2024964"/>
            <a:chExt cx="868409" cy="493047"/>
          </a:xfrm>
        </p:grpSpPr>
        <p:sp>
          <p:nvSpPr>
            <p:cNvPr id="6" name="Thought Bubble: Cloud 18">
              <a:extLst>
                <a:ext uri="{FF2B5EF4-FFF2-40B4-BE49-F238E27FC236}">
                  <a16:creationId xmlns:a16="http://schemas.microsoft.com/office/drawing/2014/main" id="{666650CD-6662-4C48-B635-715452351232}"/>
                </a:ext>
              </a:extLst>
            </p:cNvPr>
            <p:cNvSpPr/>
            <p:nvPr/>
          </p:nvSpPr>
          <p:spPr>
            <a:xfrm rot="1248270">
              <a:off x="6058042" y="2024964"/>
              <a:ext cx="868409" cy="493047"/>
            </a:xfrm>
            <a:prstGeom prst="cloudCallou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51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9F2A24-3825-F645-8369-08C9AD84CD34}"/>
                </a:ext>
              </a:extLst>
            </p:cNvPr>
            <p:cNvSpPr txBox="1"/>
            <p:nvPr/>
          </p:nvSpPr>
          <p:spPr>
            <a:xfrm rot="2101215">
              <a:off x="6210890" y="2110906"/>
              <a:ext cx="562710" cy="23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10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ARNI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3B1066-CFE4-9748-ABC9-AEBF450FE8B0}"/>
              </a:ext>
            </a:extLst>
          </p:cNvPr>
          <p:cNvGrpSpPr/>
          <p:nvPr/>
        </p:nvGrpSpPr>
        <p:grpSpPr>
          <a:xfrm rot="3689443">
            <a:off x="8010134" y="1860671"/>
            <a:ext cx="1187391" cy="902957"/>
            <a:chOff x="5214836" y="1888764"/>
            <a:chExt cx="887455" cy="488344"/>
          </a:xfrm>
        </p:grpSpPr>
        <p:sp>
          <p:nvSpPr>
            <p:cNvPr id="9" name="Thought Bubble: Cloud 19">
              <a:extLst>
                <a:ext uri="{FF2B5EF4-FFF2-40B4-BE49-F238E27FC236}">
                  <a16:creationId xmlns:a16="http://schemas.microsoft.com/office/drawing/2014/main" id="{7B7892F5-EEE1-E047-B368-00F1263EDFB0}"/>
                </a:ext>
              </a:extLst>
            </p:cNvPr>
            <p:cNvSpPr/>
            <p:nvPr/>
          </p:nvSpPr>
          <p:spPr>
            <a:xfrm rot="20274385">
              <a:off x="5214836" y="1888764"/>
              <a:ext cx="887455" cy="488344"/>
            </a:xfrm>
            <a:prstGeom prst="cloudCallou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51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1A7105-788F-1845-B18A-F06682DBAD8E}"/>
                </a:ext>
              </a:extLst>
            </p:cNvPr>
            <p:cNvSpPr txBox="1"/>
            <p:nvPr/>
          </p:nvSpPr>
          <p:spPr>
            <a:xfrm rot="19151424">
              <a:off x="5285439" y="1988027"/>
              <a:ext cx="770897" cy="199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10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SGLT2i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A617A-138E-AB47-B675-3C7A11E5CAAA}"/>
              </a:ext>
            </a:extLst>
          </p:cNvPr>
          <p:cNvGrpSpPr/>
          <p:nvPr/>
        </p:nvGrpSpPr>
        <p:grpSpPr>
          <a:xfrm>
            <a:off x="6560417" y="2292589"/>
            <a:ext cx="1219058" cy="786276"/>
            <a:chOff x="6058042" y="2024964"/>
            <a:chExt cx="868409" cy="493047"/>
          </a:xfrm>
        </p:grpSpPr>
        <p:sp>
          <p:nvSpPr>
            <p:cNvPr id="12" name="Thought Bubble: Cloud 18">
              <a:extLst>
                <a:ext uri="{FF2B5EF4-FFF2-40B4-BE49-F238E27FC236}">
                  <a16:creationId xmlns:a16="http://schemas.microsoft.com/office/drawing/2014/main" id="{495E3EF2-E5C0-F44F-8EFF-F2459F78A250}"/>
                </a:ext>
              </a:extLst>
            </p:cNvPr>
            <p:cNvSpPr/>
            <p:nvPr/>
          </p:nvSpPr>
          <p:spPr>
            <a:xfrm rot="1248270">
              <a:off x="6058042" y="2024964"/>
              <a:ext cx="868409" cy="493047"/>
            </a:xfrm>
            <a:prstGeom prst="cloudCallou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51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90441B-6C7A-6847-B520-5B28F8B94724}"/>
                </a:ext>
              </a:extLst>
            </p:cNvPr>
            <p:cNvSpPr txBox="1"/>
            <p:nvPr/>
          </p:nvSpPr>
          <p:spPr>
            <a:xfrm rot="2101215">
              <a:off x="6210890" y="2110906"/>
              <a:ext cx="562710" cy="23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10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BBs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7AFF9A-76D4-6D44-BD45-372EF2B3F5A5}"/>
              </a:ext>
            </a:extLst>
          </p:cNvPr>
          <p:cNvGrpSpPr/>
          <p:nvPr/>
        </p:nvGrpSpPr>
        <p:grpSpPr>
          <a:xfrm rot="17832300">
            <a:off x="3734967" y="1928941"/>
            <a:ext cx="1187391" cy="902957"/>
            <a:chOff x="5214836" y="1888764"/>
            <a:chExt cx="887455" cy="488344"/>
          </a:xfrm>
        </p:grpSpPr>
        <p:sp>
          <p:nvSpPr>
            <p:cNvPr id="15" name="Thought Bubble: Cloud 19">
              <a:extLst>
                <a:ext uri="{FF2B5EF4-FFF2-40B4-BE49-F238E27FC236}">
                  <a16:creationId xmlns:a16="http://schemas.microsoft.com/office/drawing/2014/main" id="{5F7F0058-3866-494B-9BD5-F773E5C523A0}"/>
                </a:ext>
              </a:extLst>
            </p:cNvPr>
            <p:cNvSpPr/>
            <p:nvPr/>
          </p:nvSpPr>
          <p:spPr>
            <a:xfrm rot="20274385">
              <a:off x="5214836" y="1888764"/>
              <a:ext cx="887455" cy="488344"/>
            </a:xfrm>
            <a:prstGeom prst="cloudCallou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51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32A5E4-E5F2-8F43-B2EE-06ECBB0A0048}"/>
                </a:ext>
              </a:extLst>
            </p:cNvPr>
            <p:cNvSpPr txBox="1"/>
            <p:nvPr/>
          </p:nvSpPr>
          <p:spPr>
            <a:xfrm>
              <a:off x="5242360" y="2041637"/>
              <a:ext cx="770897" cy="199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10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MRAs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0FA725-769D-D34E-B64D-416D7B6B2A8F}"/>
              </a:ext>
            </a:extLst>
          </p:cNvPr>
          <p:cNvGrpSpPr/>
          <p:nvPr/>
        </p:nvGrpSpPr>
        <p:grpSpPr>
          <a:xfrm>
            <a:off x="6844176" y="1338176"/>
            <a:ext cx="1219058" cy="786276"/>
            <a:chOff x="6058042" y="2024964"/>
            <a:chExt cx="868409" cy="493047"/>
          </a:xfrm>
        </p:grpSpPr>
        <p:sp>
          <p:nvSpPr>
            <p:cNvPr id="18" name="Thought Bubble: Cloud 18">
              <a:extLst>
                <a:ext uri="{FF2B5EF4-FFF2-40B4-BE49-F238E27FC236}">
                  <a16:creationId xmlns:a16="http://schemas.microsoft.com/office/drawing/2014/main" id="{A37A1D29-AFFF-7146-A603-D0E240E605DF}"/>
                </a:ext>
              </a:extLst>
            </p:cNvPr>
            <p:cNvSpPr/>
            <p:nvPr/>
          </p:nvSpPr>
          <p:spPr>
            <a:xfrm rot="1248270">
              <a:off x="6058042" y="2024964"/>
              <a:ext cx="868409" cy="493047"/>
            </a:xfrm>
            <a:prstGeom prst="cloudCallou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51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0587F9-2FC4-4E49-84D7-CD1E1AF4EF6E}"/>
                </a:ext>
              </a:extLst>
            </p:cNvPr>
            <p:cNvSpPr txBox="1"/>
            <p:nvPr/>
          </p:nvSpPr>
          <p:spPr>
            <a:xfrm rot="2101215">
              <a:off x="6179226" y="2108690"/>
              <a:ext cx="562710" cy="32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10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</a:rPr>
                <a:t>Myosin Agonist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8A0DF39-0686-6C4C-B376-55427C1FC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0" r="20380"/>
          <a:stretch>
            <a:fillRect/>
          </a:stretch>
        </p:blipFill>
        <p:spPr bwMode="auto">
          <a:xfrm>
            <a:off x="1683170" y="1304113"/>
            <a:ext cx="1317650" cy="182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2F21D6B5-8B9A-2442-9B8E-2F1EB2904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485" y="249147"/>
            <a:ext cx="2765090" cy="276509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452" b="1">
                <a:solidFill>
                  <a:srgbClr val="000000"/>
                </a:solidFill>
              </a:rPr>
              <a:t>HFrEF stage C, NYHA II-IV HF</a:t>
            </a:r>
          </a:p>
        </p:txBody>
      </p:sp>
      <p:sp>
        <p:nvSpPr>
          <p:cNvPr id="6147" name="Flowchart: Decision 6">
            <a:extLst>
              <a:ext uri="{FF2B5EF4-FFF2-40B4-BE49-F238E27FC236}">
                <a16:creationId xmlns:a16="http://schemas.microsoft.com/office/drawing/2014/main" id="{B7623130-09C6-8642-895F-8CA55212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21" y="819447"/>
            <a:ext cx="2834218" cy="829527"/>
          </a:xfrm>
          <a:prstGeom prst="flowChartDecision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270" b="1">
                <a:solidFill>
                  <a:srgbClr val="000000"/>
                </a:solidFill>
              </a:rPr>
              <a:t>On ACE/ARB, BB, MRA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41DE43-20F4-476D-B15B-E5A2E5074B62}"/>
              </a:ext>
            </a:extLst>
          </p:cNvPr>
          <p:cNvSpPr/>
          <p:nvPr/>
        </p:nvSpPr>
        <p:spPr bwMode="auto">
          <a:xfrm>
            <a:off x="3817121" y="1957166"/>
            <a:ext cx="2073818" cy="8295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2177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03FBF1-E9F3-3A4D-B189-A479F3EF8B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030" y="1641773"/>
            <a:ext cx="0" cy="31539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DAC6546-99C6-457D-85BD-B8F912694E82}"/>
              </a:ext>
            </a:extLst>
          </p:cNvPr>
          <p:cNvSpPr/>
          <p:nvPr/>
        </p:nvSpPr>
        <p:spPr bwMode="auto">
          <a:xfrm>
            <a:off x="3817121" y="4367980"/>
            <a:ext cx="2073818" cy="8295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2177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9049286-CD21-CE4B-8348-5FDD06C5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615" y="2187591"/>
            <a:ext cx="1808830" cy="32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633" dirty="0">
                <a:solidFill>
                  <a:srgbClr val="000000"/>
                </a:solidFill>
              </a:rPr>
              <a:t>Baseline KCCQ-12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E5E920-E651-8E44-AAC1-612D6E88BE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030" y="2786693"/>
            <a:ext cx="0" cy="28969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127FDD0E-45EC-DB43-BFB4-9FCCABE2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21" y="3076389"/>
            <a:ext cx="2834218" cy="862299"/>
          </a:xfrm>
          <a:prstGeom prst="flowChartDecision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270" b="1" dirty="0">
                <a:solidFill>
                  <a:srgbClr val="000000"/>
                </a:solidFill>
              </a:rPr>
              <a:t>Start  New Rx (ARNI, SLGT2i, </a:t>
            </a:r>
            <a:r>
              <a:rPr lang="en-US" altLang="en-US" sz="1270" b="1" dirty="0" err="1">
                <a:solidFill>
                  <a:srgbClr val="000000"/>
                </a:solidFill>
              </a:rPr>
              <a:t>etc</a:t>
            </a:r>
            <a:r>
              <a:rPr lang="en-US" altLang="en-US" sz="127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35679E68-87B1-EE47-8CAD-6B0C0447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104" y="4604165"/>
            <a:ext cx="1355853" cy="32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633" dirty="0">
                <a:solidFill>
                  <a:srgbClr val="000000"/>
                </a:solidFill>
              </a:rPr>
              <a:t>FU KCCQ-12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B0C5EA-1528-5740-B0C5-2E60C8C83E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7549" y="3938688"/>
            <a:ext cx="12962" cy="44513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A38E36-756C-2646-ADA1-B588F8795D6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93483" y="4785989"/>
            <a:ext cx="823639" cy="28766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434F9C0-C391-604E-9D10-FC9521AD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302" y="5073654"/>
            <a:ext cx="1728181" cy="64230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l-GR" altLang="en-US" sz="1633" b="1">
                <a:solidFill>
                  <a:srgbClr val="000000"/>
                </a:solidFill>
              </a:rPr>
              <a:t>Δ</a:t>
            </a:r>
            <a:r>
              <a:rPr lang="en-US" altLang="en-US" sz="1633" b="1">
                <a:solidFill>
                  <a:srgbClr val="000000"/>
                </a:solidFill>
              </a:rPr>
              <a:t>KCCQ &gt; 5 pts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B65EDF-F70C-C74C-BD2F-9CB9881D0507}"/>
              </a:ext>
            </a:extLst>
          </p:cNvPr>
          <p:cNvCxnSpPr>
            <a:cxnSpLocks noChangeShapeType="1"/>
            <a:stCxn id="12" idx="6"/>
          </p:cNvCxnSpPr>
          <p:nvPr/>
        </p:nvCxnSpPr>
        <p:spPr bwMode="auto">
          <a:xfrm>
            <a:off x="5890939" y="4782744"/>
            <a:ext cx="1076434" cy="29091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B1B0C26-96A0-3A47-9A1F-35B6A5AA1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75" y="5073654"/>
            <a:ext cx="1728181" cy="64230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l-GR" altLang="en-US" sz="1633" b="1">
                <a:solidFill>
                  <a:srgbClr val="000000"/>
                </a:solidFill>
              </a:rPr>
              <a:t>Δ</a:t>
            </a:r>
            <a:r>
              <a:rPr lang="en-US" altLang="en-US" sz="1633" b="1">
                <a:solidFill>
                  <a:srgbClr val="000000"/>
                </a:solidFill>
              </a:rPr>
              <a:t>KCCQ ≤ 5 pts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DC19C3-2BAC-EF40-8B9C-5A75A3382F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3865" y="5715961"/>
            <a:ext cx="0" cy="39028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F2C8647-2140-014A-9F10-739CAF0D6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172" y="6139493"/>
            <a:ext cx="1728181" cy="64230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633" b="1" dirty="0">
                <a:solidFill>
                  <a:srgbClr val="000000"/>
                </a:solidFill>
              </a:rPr>
              <a:t>Try next therapy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C78EF2-FC43-6E4F-AA73-A85D24DA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6139493"/>
            <a:ext cx="1812383" cy="64230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en-US" sz="1633" b="1" dirty="0">
                <a:solidFill>
                  <a:srgbClr val="000000"/>
                </a:solidFill>
              </a:rPr>
              <a:t>Continue Therapy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C957FAD-94FD-0A4D-82B9-9F6A99B437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7871" y="5715961"/>
            <a:ext cx="0" cy="39028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Straight Arrow Connector 39">
            <a:extLst>
              <a:ext uri="{FF2B5EF4-FFF2-40B4-BE49-F238E27FC236}">
                <a16:creationId xmlns:a16="http://schemas.microsoft.com/office/drawing/2014/main" id="{57C939D3-486E-3049-B85C-D28919BE5D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030" y="525656"/>
            <a:ext cx="0" cy="31539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00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6" grpId="0" animBg="1"/>
      <p:bldP spid="17" grpId="0"/>
      <p:bldP spid="28" grpId="0" animBg="1"/>
      <p:bldP spid="35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9753600" cy="4114800"/>
          </a:xfrm>
        </p:spPr>
        <p:txBody>
          <a:bodyPr/>
          <a:lstStyle/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clinic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At each office visit and regularly for pop health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Why 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Marked variability in practice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Tool for patient treatment &amp; engagement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Critically important to patients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42890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868E-8392-7743-A43F-43327B19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38100"/>
            <a:ext cx="9301163" cy="876300"/>
          </a:xfrm>
        </p:spPr>
        <p:txBody>
          <a:bodyPr/>
          <a:lstStyle/>
          <a:p>
            <a:r>
              <a:rPr lang="en-US" dirty="0"/>
              <a:t>Patients’ Perspective of KCCQ – U of Utah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0479-734F-824F-92C4-72ACE98D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95400"/>
            <a:ext cx="9677400" cy="4114800"/>
          </a:xfrm>
        </p:spPr>
        <p:txBody>
          <a:bodyPr/>
          <a:lstStyle/>
          <a:p>
            <a:r>
              <a:rPr lang="en-US" dirty="0"/>
              <a:t>Qualitative Study of 24 Patients where KCCQ was used</a:t>
            </a:r>
          </a:p>
          <a:p>
            <a:pPr lvl="1"/>
            <a:r>
              <a:rPr lang="en-US" dirty="0"/>
              <a:t>23 strongly/agreed that PROs gave providers better sense of their HF</a:t>
            </a:r>
          </a:p>
          <a:p>
            <a:pPr lvl="1"/>
            <a:r>
              <a:rPr lang="en-US" dirty="0"/>
              <a:t>16 stated with was helpful in doctor-patient communication</a:t>
            </a:r>
          </a:p>
          <a:p>
            <a:pPr lvl="1"/>
            <a:r>
              <a:rPr lang="en-US" dirty="0"/>
              <a:t>22 felt that they improved their care</a:t>
            </a:r>
          </a:p>
          <a:p>
            <a:pPr lvl="1"/>
            <a:r>
              <a:rPr lang="en-US" dirty="0"/>
              <a:t>17 felt that </a:t>
            </a:r>
            <a:r>
              <a:rPr lang="en-US" i="1" dirty="0"/>
              <a:t>more attention</a:t>
            </a:r>
            <a:r>
              <a:rPr lang="en-US" dirty="0"/>
              <a:t> should have been given to their KCCQs</a:t>
            </a:r>
          </a:p>
          <a:p>
            <a:r>
              <a:rPr lang="en-US" dirty="0"/>
              <a:t>Patients felt that the use of PROs was important, </a:t>
            </a:r>
            <a:r>
              <a:rPr lang="en-US" i="1" dirty="0">
                <a:solidFill>
                  <a:schemeClr val="tx2"/>
                </a:solidFill>
              </a:rPr>
              <a:t>particularly if their doctors used them in their visit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76-6D67-7640-9C65-5FD6600C7537}"/>
              </a:ext>
            </a:extLst>
          </p:cNvPr>
          <p:cNvSpPr txBox="1"/>
          <p:nvPr/>
        </p:nvSpPr>
        <p:spPr>
          <a:xfrm>
            <a:off x="5448300" y="6161884"/>
            <a:ext cx="4008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Mondesir</a:t>
            </a:r>
            <a:r>
              <a:rPr lang="en-US" dirty="0">
                <a:solidFill>
                  <a:schemeClr val="tx2"/>
                </a:solidFill>
              </a:rPr>
              <a:t> et al., </a:t>
            </a:r>
            <a:r>
              <a:rPr lang="en-US" i="1" dirty="0" err="1">
                <a:solidFill>
                  <a:schemeClr val="tx2"/>
                </a:solidFill>
              </a:rPr>
              <a:t>Circ</a:t>
            </a:r>
            <a:r>
              <a:rPr lang="en-US" i="1" dirty="0">
                <a:solidFill>
                  <a:schemeClr val="tx2"/>
                </a:solidFill>
              </a:rPr>
              <a:t>: CVQO in press</a:t>
            </a:r>
          </a:p>
        </p:txBody>
      </p:sp>
    </p:spTree>
    <p:extLst>
      <p:ext uri="{BB962C8B-B14F-4D97-AF65-F5344CB8AC3E}">
        <p14:creationId xmlns:p14="http://schemas.microsoft.com/office/powerpoint/2010/main" val="23245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9753600" cy="4114800"/>
          </a:xfrm>
        </p:spPr>
        <p:txBody>
          <a:bodyPr/>
          <a:lstStyle/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clinic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At each office visit and regularly for pop health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Why 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Marked variability in practice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Tool for patient treatment &amp; engagement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Critically important to patients</a:t>
            </a:r>
            <a:r>
              <a:rPr lang="en-US" dirty="0"/>
              <a:t> 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Providers feel it improves efficiency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66699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71C9-FDBA-4B12-425A-06C08EC9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Providers See it Helps Care - Qual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78E3E-F720-3303-8EFD-2B5AC053B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43000"/>
            <a:ext cx="9677400" cy="4114800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Standardized History Taking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think it's very helpful! I think it's very helpful, because, like I said, I think that my history-taking can be a little bit variable from how the APP does it, from how someone else does it. But I think the nice thing about the PRO is, it standardizes that to a larger extent” (Provider 2)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rgbClr val="FFFF00"/>
                </a:solidFill>
              </a:rPr>
              <a:t>Better Patient Communication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times that I have, I look to see as a way to see if anything's changed from their baseline, if I know the patient well, and if they've never had issues with fatigue and all of a sudden they've been fatigued for the last month, I would then make sure that I address that in more detail than I normally would.” (Provider 16)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rgbClr val="FFFF00"/>
                </a:solidFill>
              </a:rPr>
              <a:t>Experience is key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“Yeah. I was just going to say obviously, the more you use it, the more comfortable you get and the better you 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nderstand what each individual score means because you've been in more and more positions where you've seen a score in that range, or you've seen  a score and heard a similar story.” (Provider 14)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4C894-FDD4-80A9-C6D4-851D21559976}"/>
              </a:ext>
            </a:extLst>
          </p:cNvPr>
          <p:cNvSpPr txBox="1"/>
          <p:nvPr/>
        </p:nvSpPr>
        <p:spPr>
          <a:xfrm>
            <a:off x="5753100" y="6439682"/>
            <a:ext cx="415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Courtesy Alex Sandhu,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065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0600"/>
            <a:ext cx="9753600" cy="4114800"/>
          </a:xfrm>
        </p:spPr>
        <p:txBody>
          <a:bodyPr/>
          <a:lstStyle/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clinic 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At each office visit and regularly for pop health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Why 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Marked variability in practice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Tool for patient treatment &amp; engagement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Providers feel it improves efficiency</a:t>
            </a:r>
          </a:p>
          <a:p>
            <a:pPr lvl="1"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It is reimbursed</a:t>
            </a:r>
          </a:p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61206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5400"/>
            <a:ext cx="9677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Aft>
                <a:spcPts val="12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The KCCQ for its brevity, interpretability</a:t>
            </a:r>
          </a:p>
          <a:p>
            <a:pPr>
              <a:spcAft>
                <a:spcPts val="120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Through apps, portals at home and in clini</a:t>
            </a:r>
            <a:r>
              <a:rPr lang="en-US" dirty="0"/>
              <a:t>c </a:t>
            </a:r>
          </a:p>
          <a:p>
            <a:pPr>
              <a:spcAft>
                <a:spcPts val="1200"/>
              </a:spcAft>
            </a:pPr>
            <a:r>
              <a:rPr lang="en-US" dirty="0"/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At each office visit and regularly for pop healt</a:t>
            </a:r>
            <a:r>
              <a:rPr lang="en-US" dirty="0"/>
              <a:t>h</a:t>
            </a:r>
          </a:p>
          <a:p>
            <a:pPr>
              <a:spcAft>
                <a:spcPts val="1200"/>
              </a:spcAft>
            </a:pPr>
            <a:r>
              <a:rPr lang="en-US" dirty="0"/>
              <a:t>Why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Critically important outcome, marked variability in practice, a tool for patient engagement</a:t>
            </a:r>
          </a:p>
          <a:p>
            <a:pPr>
              <a:spcAft>
                <a:spcPts val="1200"/>
              </a:spcAft>
            </a:pPr>
            <a:r>
              <a:rPr lang="en-US" dirty="0"/>
              <a:t>How – Begin small, train providers, create intuitive representations of the data</a:t>
            </a:r>
          </a:p>
        </p:txBody>
      </p:sp>
    </p:spTree>
    <p:extLst>
      <p:ext uri="{BB962C8B-B14F-4D97-AF65-F5344CB8AC3E}">
        <p14:creationId xmlns:p14="http://schemas.microsoft.com/office/powerpoint/2010/main" val="1483063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itle 1">
            <a:extLst>
              <a:ext uri="{FF2B5EF4-FFF2-40B4-BE49-F238E27FC236}">
                <a16:creationId xmlns:a16="http://schemas.microsoft.com/office/drawing/2014/main" id="{5D5670E3-E747-6740-BF81-E11A306F7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Converting the KCCQ into Clinical Terms</a:t>
            </a:r>
          </a:p>
        </p:txBody>
      </p:sp>
      <p:grpSp>
        <p:nvGrpSpPr>
          <p:cNvPr id="323587" name="Group 31">
            <a:extLst>
              <a:ext uri="{FF2B5EF4-FFF2-40B4-BE49-F238E27FC236}">
                <a16:creationId xmlns:a16="http://schemas.microsoft.com/office/drawing/2014/main" id="{C1787E85-DC13-EA4B-AC55-8013DDFD01D3}"/>
              </a:ext>
            </a:extLst>
          </p:cNvPr>
          <p:cNvGrpSpPr>
            <a:grpSpLocks/>
          </p:cNvGrpSpPr>
          <p:nvPr/>
        </p:nvGrpSpPr>
        <p:grpSpPr bwMode="auto">
          <a:xfrm>
            <a:off x="1562069" y="4550680"/>
            <a:ext cx="7010400" cy="1524000"/>
            <a:chOff x="1104900" y="2190759"/>
            <a:chExt cx="7010400" cy="1524051"/>
          </a:xfrm>
        </p:grpSpPr>
        <p:grpSp>
          <p:nvGrpSpPr>
            <p:cNvPr id="323654" name="Group 7">
              <a:extLst>
                <a:ext uri="{FF2B5EF4-FFF2-40B4-BE49-F238E27FC236}">
                  <a16:creationId xmlns:a16="http://schemas.microsoft.com/office/drawing/2014/main" id="{77D22017-6C36-2548-9100-3F1A16023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7300" y="2190759"/>
              <a:ext cx="6553200" cy="933441"/>
              <a:chOff x="1257300" y="2190759"/>
              <a:chExt cx="6553200" cy="933441"/>
            </a:xfrm>
          </p:grpSpPr>
          <p:cxnSp>
            <p:nvCxnSpPr>
              <p:cNvPr id="323676" name="Straight Connector 4">
                <a:extLst>
                  <a:ext uri="{FF2B5EF4-FFF2-40B4-BE49-F238E27FC236}">
                    <a16:creationId xmlns:a16="http://schemas.microsoft.com/office/drawing/2014/main" id="{1FCB276D-BC96-674C-823F-DDB2A72808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57300" y="2190759"/>
                <a:ext cx="0" cy="933441"/>
              </a:xfrm>
              <a:prstGeom prst="line">
                <a:avLst/>
              </a:prstGeom>
              <a:noFill/>
              <a:ln w="9525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3677" name="Straight Connector 6">
                <a:extLst>
                  <a:ext uri="{FF2B5EF4-FFF2-40B4-BE49-F238E27FC236}">
                    <a16:creationId xmlns:a16="http://schemas.microsoft.com/office/drawing/2014/main" id="{87248E0A-F270-1442-86A7-E3D139B220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57300" y="3124200"/>
                <a:ext cx="6553200" cy="0"/>
              </a:xfrm>
              <a:prstGeom prst="line">
                <a:avLst/>
              </a:prstGeom>
              <a:noFill/>
              <a:ln w="9525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23655" name="Straight Connector 10">
              <a:extLst>
                <a:ext uri="{FF2B5EF4-FFF2-40B4-BE49-F238E27FC236}">
                  <a16:creationId xmlns:a16="http://schemas.microsoft.com/office/drawing/2014/main" id="{32B58A18-13D2-C943-A3BC-BC4D01734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56" name="Straight Connector 11">
              <a:extLst>
                <a:ext uri="{FF2B5EF4-FFF2-40B4-BE49-F238E27FC236}">
                  <a16:creationId xmlns:a16="http://schemas.microsoft.com/office/drawing/2014/main" id="{86DAAE9A-06A0-0546-A9BF-BFDD56A032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8434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57" name="Straight Connector 12">
              <a:extLst>
                <a:ext uri="{FF2B5EF4-FFF2-40B4-BE49-F238E27FC236}">
                  <a16:creationId xmlns:a16="http://schemas.microsoft.com/office/drawing/2014/main" id="{91B9B17D-9256-4948-9C89-141F0E2903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7301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58" name="Straight Connector 13">
              <a:extLst>
                <a:ext uri="{FF2B5EF4-FFF2-40B4-BE49-F238E27FC236}">
                  <a16:creationId xmlns:a16="http://schemas.microsoft.com/office/drawing/2014/main" id="{BE04C5E2-6483-294C-8F0E-C677A03E9B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66168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59" name="Straight Connector 14">
              <a:extLst>
                <a:ext uri="{FF2B5EF4-FFF2-40B4-BE49-F238E27FC236}">
                  <a16:creationId xmlns:a16="http://schemas.microsoft.com/office/drawing/2014/main" id="{0CA0F579-5D8E-7646-9267-1FCB119319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35035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60" name="Straight Connector 15">
              <a:extLst>
                <a:ext uri="{FF2B5EF4-FFF2-40B4-BE49-F238E27FC236}">
                  <a16:creationId xmlns:a16="http://schemas.microsoft.com/office/drawing/2014/main" id="{90544643-9F08-104E-8E79-D6F865A142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03902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61" name="Straight Connector 16">
              <a:extLst>
                <a:ext uri="{FF2B5EF4-FFF2-40B4-BE49-F238E27FC236}">
                  <a16:creationId xmlns:a16="http://schemas.microsoft.com/office/drawing/2014/main" id="{1C5BDF0E-87C0-A64A-9A17-F8EBEFDDD9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72769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62" name="Straight Connector 17">
              <a:extLst>
                <a:ext uri="{FF2B5EF4-FFF2-40B4-BE49-F238E27FC236}">
                  <a16:creationId xmlns:a16="http://schemas.microsoft.com/office/drawing/2014/main" id="{1CDF1C40-A148-F045-AAA2-3EA90B651F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41636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63" name="Straight Connector 18">
              <a:extLst>
                <a:ext uri="{FF2B5EF4-FFF2-40B4-BE49-F238E27FC236}">
                  <a16:creationId xmlns:a16="http://schemas.microsoft.com/office/drawing/2014/main" id="{16456CD4-A89B-3D43-B59D-C351B18CA3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10500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64" name="Straight Connector 19">
              <a:extLst>
                <a:ext uri="{FF2B5EF4-FFF2-40B4-BE49-F238E27FC236}">
                  <a16:creationId xmlns:a16="http://schemas.microsoft.com/office/drawing/2014/main" id="{226ECFA3-CC74-234F-99C9-D3E5358D07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59567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3665" name="TextBox 20">
              <a:extLst>
                <a:ext uri="{FF2B5EF4-FFF2-40B4-BE49-F238E27FC236}">
                  <a16:creationId xmlns:a16="http://schemas.microsoft.com/office/drawing/2014/main" id="{BC62BC73-F5B4-C14E-B1AB-2598E54DF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900" y="3314700"/>
              <a:ext cx="3810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</a:t>
              </a:r>
            </a:p>
          </p:txBody>
        </p:sp>
        <p:sp>
          <p:nvSpPr>
            <p:cNvPr id="323666" name="TextBox 21">
              <a:extLst>
                <a:ext uri="{FF2B5EF4-FFF2-40B4-BE49-F238E27FC236}">
                  <a16:creationId xmlns:a16="http://schemas.microsoft.com/office/drawing/2014/main" id="{9085EE3F-9304-CB40-8663-914DB3421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00" y="3314700"/>
              <a:ext cx="5334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20</a:t>
              </a:r>
            </a:p>
          </p:txBody>
        </p:sp>
        <p:sp>
          <p:nvSpPr>
            <p:cNvPr id="323667" name="TextBox 22">
              <a:extLst>
                <a:ext uri="{FF2B5EF4-FFF2-40B4-BE49-F238E27FC236}">
                  <a16:creationId xmlns:a16="http://schemas.microsoft.com/office/drawing/2014/main" id="{0E255893-C9ED-FD4C-A200-6FCE0B665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30</a:t>
              </a:r>
            </a:p>
          </p:txBody>
        </p:sp>
        <p:sp>
          <p:nvSpPr>
            <p:cNvPr id="323668" name="TextBox 23">
              <a:extLst>
                <a:ext uri="{FF2B5EF4-FFF2-40B4-BE49-F238E27FC236}">
                  <a16:creationId xmlns:a16="http://schemas.microsoft.com/office/drawing/2014/main" id="{94B6C419-DBA6-914B-BC0D-493A923B3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3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40</a:t>
              </a:r>
            </a:p>
          </p:txBody>
        </p:sp>
        <p:sp>
          <p:nvSpPr>
            <p:cNvPr id="323669" name="TextBox 24">
              <a:extLst>
                <a:ext uri="{FF2B5EF4-FFF2-40B4-BE49-F238E27FC236}">
                  <a16:creationId xmlns:a16="http://schemas.microsoft.com/office/drawing/2014/main" id="{90BC128C-48BC-624B-839A-897EF3746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50</a:t>
              </a:r>
            </a:p>
          </p:txBody>
        </p:sp>
        <p:sp>
          <p:nvSpPr>
            <p:cNvPr id="323670" name="TextBox 25">
              <a:extLst>
                <a:ext uri="{FF2B5EF4-FFF2-40B4-BE49-F238E27FC236}">
                  <a16:creationId xmlns:a16="http://schemas.microsoft.com/office/drawing/2014/main" id="{82A143FB-7A1A-7F45-A3C2-72AD5BA2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14700"/>
              <a:ext cx="5334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60</a:t>
              </a:r>
            </a:p>
          </p:txBody>
        </p:sp>
        <p:sp>
          <p:nvSpPr>
            <p:cNvPr id="323671" name="TextBox 26">
              <a:extLst>
                <a:ext uri="{FF2B5EF4-FFF2-40B4-BE49-F238E27FC236}">
                  <a16:creationId xmlns:a16="http://schemas.microsoft.com/office/drawing/2014/main" id="{9A1167D3-C0DD-FF41-93A0-6F8D3BF70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70</a:t>
              </a:r>
            </a:p>
          </p:txBody>
        </p:sp>
        <p:sp>
          <p:nvSpPr>
            <p:cNvPr id="323672" name="TextBox 27">
              <a:extLst>
                <a:ext uri="{FF2B5EF4-FFF2-40B4-BE49-F238E27FC236}">
                  <a16:creationId xmlns:a16="http://schemas.microsoft.com/office/drawing/2014/main" id="{419B2E1B-63F4-ED49-9657-F106052B5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80</a:t>
              </a:r>
            </a:p>
          </p:txBody>
        </p:sp>
        <p:sp>
          <p:nvSpPr>
            <p:cNvPr id="323673" name="TextBox 28">
              <a:extLst>
                <a:ext uri="{FF2B5EF4-FFF2-40B4-BE49-F238E27FC236}">
                  <a16:creationId xmlns:a16="http://schemas.microsoft.com/office/drawing/2014/main" id="{C24EB36A-CB9B-1047-B66B-1016B4D2C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1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90</a:t>
              </a:r>
            </a:p>
          </p:txBody>
        </p:sp>
        <p:sp>
          <p:nvSpPr>
            <p:cNvPr id="323674" name="TextBox 29">
              <a:extLst>
                <a:ext uri="{FF2B5EF4-FFF2-40B4-BE49-F238E27FC236}">
                  <a16:creationId xmlns:a16="http://schemas.microsoft.com/office/drawing/2014/main" id="{128B8F2F-9768-B24E-9303-EF7BD8755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5700" y="3314700"/>
              <a:ext cx="609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</a:t>
              </a:r>
            </a:p>
          </p:txBody>
        </p:sp>
        <p:sp>
          <p:nvSpPr>
            <p:cNvPr id="323675" name="TextBox 30">
              <a:extLst>
                <a:ext uri="{FF2B5EF4-FFF2-40B4-BE49-F238E27FC236}">
                  <a16:creationId xmlns:a16="http://schemas.microsoft.com/office/drawing/2014/main" id="{9A8F20C7-DB3D-E04E-83CA-24A70B516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100" y="3314700"/>
              <a:ext cx="5334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</a:t>
              </a:r>
            </a:p>
          </p:txBody>
        </p:sp>
      </p:grpSp>
      <p:grpSp>
        <p:nvGrpSpPr>
          <p:cNvPr id="17413" name="Group 3">
            <a:extLst>
              <a:ext uri="{FF2B5EF4-FFF2-40B4-BE49-F238E27FC236}">
                <a16:creationId xmlns:a16="http://schemas.microsoft.com/office/drawing/2014/main" id="{17B0326C-A062-5341-9326-7ECE31220736}"/>
              </a:ext>
            </a:extLst>
          </p:cNvPr>
          <p:cNvGrpSpPr>
            <a:grpSpLocks/>
          </p:cNvGrpSpPr>
          <p:nvPr/>
        </p:nvGrpSpPr>
        <p:grpSpPr bwMode="auto">
          <a:xfrm>
            <a:off x="1714469" y="4855480"/>
            <a:ext cx="6477000" cy="381000"/>
            <a:chOff x="1600200" y="3048000"/>
            <a:chExt cx="6477000" cy="381000"/>
          </a:xfrm>
        </p:grpSpPr>
        <p:grpSp>
          <p:nvGrpSpPr>
            <p:cNvPr id="323642" name="Group 46">
              <a:extLst>
                <a:ext uri="{FF2B5EF4-FFF2-40B4-BE49-F238E27FC236}">
                  <a16:creationId xmlns:a16="http://schemas.microsoft.com/office/drawing/2014/main" id="{DE11C237-5FF2-9145-9C6E-074DFB538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3048000"/>
              <a:ext cx="1524000" cy="381000"/>
              <a:chOff x="1219200" y="1447800"/>
              <a:chExt cx="1524000" cy="381000"/>
            </a:xfrm>
          </p:grpSpPr>
          <p:cxnSp>
            <p:nvCxnSpPr>
              <p:cNvPr id="323652" name="Straight Arrow Connector 33">
                <a:extLst>
                  <a:ext uri="{FF2B5EF4-FFF2-40B4-BE49-F238E27FC236}">
                    <a16:creationId xmlns:a16="http://schemas.microsoft.com/office/drawing/2014/main" id="{9553D0C1-F5E1-624B-801A-30D00CAD3E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19200" y="1828800"/>
                <a:ext cx="15240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53" name="TextBox 39">
                <a:extLst>
                  <a:ext uri="{FF2B5EF4-FFF2-40B4-BE49-F238E27FC236}">
                    <a16:creationId xmlns:a16="http://schemas.microsoft.com/office/drawing/2014/main" id="{E7B3C965-9D8E-1E4B-9B2A-793297FBB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2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Very Poor-Poor</a:t>
                </a:r>
              </a:p>
            </p:txBody>
          </p:sp>
        </p:grpSp>
        <p:grpSp>
          <p:nvGrpSpPr>
            <p:cNvPr id="323643" name="Group 45">
              <a:extLst>
                <a:ext uri="{FF2B5EF4-FFF2-40B4-BE49-F238E27FC236}">
                  <a16:creationId xmlns:a16="http://schemas.microsoft.com/office/drawing/2014/main" id="{D34DA2EF-352D-B340-9773-E0C7A8D63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2300" y="3048000"/>
              <a:ext cx="1676400" cy="381000"/>
              <a:chOff x="2781300" y="1447800"/>
              <a:chExt cx="1676400" cy="381000"/>
            </a:xfrm>
          </p:grpSpPr>
          <p:cxnSp>
            <p:nvCxnSpPr>
              <p:cNvPr id="323650" name="Straight Arrow Connector 34">
                <a:extLst>
                  <a:ext uri="{FF2B5EF4-FFF2-40B4-BE49-F238E27FC236}">
                    <a16:creationId xmlns:a16="http://schemas.microsoft.com/office/drawing/2014/main" id="{8A96DA16-5E30-484A-91F8-A58272DD03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300" y="1828800"/>
                <a:ext cx="16764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51" name="TextBox 40">
                <a:extLst>
                  <a:ext uri="{FF2B5EF4-FFF2-40B4-BE49-F238E27FC236}">
                    <a16:creationId xmlns:a16="http://schemas.microsoft.com/office/drawing/2014/main" id="{C35E9487-DB3B-0E43-8360-E2E657734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5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Poor-Fair</a:t>
                </a:r>
              </a:p>
            </p:txBody>
          </p:sp>
        </p:grpSp>
        <p:grpSp>
          <p:nvGrpSpPr>
            <p:cNvPr id="323644" name="Group 44">
              <a:extLst>
                <a:ext uri="{FF2B5EF4-FFF2-40B4-BE49-F238E27FC236}">
                  <a16:creationId xmlns:a16="http://schemas.microsoft.com/office/drawing/2014/main" id="{B6335633-B5C6-E544-BE79-D5A0AF7F7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700" y="3048000"/>
              <a:ext cx="1676400" cy="381000"/>
              <a:chOff x="4457700" y="1447800"/>
              <a:chExt cx="1676400" cy="381000"/>
            </a:xfrm>
          </p:grpSpPr>
          <p:cxnSp>
            <p:nvCxnSpPr>
              <p:cNvPr id="323648" name="Straight Arrow Connector 36">
                <a:extLst>
                  <a:ext uri="{FF2B5EF4-FFF2-40B4-BE49-F238E27FC236}">
                    <a16:creationId xmlns:a16="http://schemas.microsoft.com/office/drawing/2014/main" id="{70930B92-F54B-A544-BC84-0584FB8EF6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57700" y="1828800"/>
                <a:ext cx="16764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49" name="TextBox 41">
                <a:extLst>
                  <a:ext uri="{FF2B5EF4-FFF2-40B4-BE49-F238E27FC236}">
                    <a16:creationId xmlns:a16="http://schemas.microsoft.com/office/drawing/2014/main" id="{41D33F0E-D286-3642-9890-8EA7380C7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39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Fair-Good</a:t>
                </a:r>
              </a:p>
            </p:txBody>
          </p:sp>
        </p:grpSp>
        <p:grpSp>
          <p:nvGrpSpPr>
            <p:cNvPr id="323645" name="Group 43">
              <a:extLst>
                <a:ext uri="{FF2B5EF4-FFF2-40B4-BE49-F238E27FC236}">
                  <a16:creationId xmlns:a16="http://schemas.microsoft.com/office/drawing/2014/main" id="{60AB54CD-1340-1A41-83CF-818964940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00" y="3048000"/>
              <a:ext cx="1524000" cy="381000"/>
              <a:chOff x="6172200" y="1447800"/>
              <a:chExt cx="1524000" cy="381000"/>
            </a:xfrm>
          </p:grpSpPr>
          <p:cxnSp>
            <p:nvCxnSpPr>
              <p:cNvPr id="323646" name="Straight Arrow Connector 35">
                <a:extLst>
                  <a:ext uri="{FF2B5EF4-FFF2-40B4-BE49-F238E27FC236}">
                    <a16:creationId xmlns:a16="http://schemas.microsoft.com/office/drawing/2014/main" id="{3A8E3001-AC24-7649-9195-47F772E82A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1828800"/>
                <a:ext cx="15240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47" name="TextBox 42">
                <a:extLst>
                  <a:ext uri="{FF2B5EF4-FFF2-40B4-BE49-F238E27FC236}">
                    <a16:creationId xmlns:a16="http://schemas.microsoft.com/office/drawing/2014/main" id="{349F3973-C4AC-A34F-B576-88C403C79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Good-Excellent</a:t>
                </a:r>
              </a:p>
            </p:txBody>
          </p:sp>
        </p:grpSp>
      </p:grpSp>
      <p:grpSp>
        <p:nvGrpSpPr>
          <p:cNvPr id="17415" name="Group 1">
            <a:extLst>
              <a:ext uri="{FF2B5EF4-FFF2-40B4-BE49-F238E27FC236}">
                <a16:creationId xmlns:a16="http://schemas.microsoft.com/office/drawing/2014/main" id="{B18B63A1-1955-1144-806B-20952B12A912}"/>
              </a:ext>
            </a:extLst>
          </p:cNvPr>
          <p:cNvGrpSpPr>
            <a:grpSpLocks/>
          </p:cNvGrpSpPr>
          <p:nvPr/>
        </p:nvGrpSpPr>
        <p:grpSpPr bwMode="auto">
          <a:xfrm>
            <a:off x="1752569" y="4322080"/>
            <a:ext cx="6400800" cy="381000"/>
            <a:chOff x="2781300" y="2209800"/>
            <a:chExt cx="6400800" cy="381000"/>
          </a:xfrm>
        </p:grpSpPr>
        <p:grpSp>
          <p:nvGrpSpPr>
            <p:cNvPr id="323630" name="Group 50">
              <a:extLst>
                <a:ext uri="{FF2B5EF4-FFF2-40B4-BE49-F238E27FC236}">
                  <a16:creationId xmlns:a16="http://schemas.microsoft.com/office/drawing/2014/main" id="{2CD45C38-6439-AA4B-80BD-7D3EF5DDA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1300" y="2209800"/>
              <a:ext cx="2819400" cy="381000"/>
              <a:chOff x="1066800" y="1447800"/>
              <a:chExt cx="2819400" cy="381000"/>
            </a:xfrm>
          </p:grpSpPr>
          <p:cxnSp>
            <p:nvCxnSpPr>
              <p:cNvPr id="323640" name="Straight Arrow Connector 33">
                <a:extLst>
                  <a:ext uri="{FF2B5EF4-FFF2-40B4-BE49-F238E27FC236}">
                    <a16:creationId xmlns:a16="http://schemas.microsoft.com/office/drawing/2014/main" id="{AB296E64-1AD1-2A4B-99C1-999692239D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66800" y="1828800"/>
                <a:ext cx="28194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41" name="TextBox 39">
                <a:extLst>
                  <a:ext uri="{FF2B5EF4-FFF2-40B4-BE49-F238E27FC236}">
                    <a16:creationId xmlns:a16="http://schemas.microsoft.com/office/drawing/2014/main" id="{EA029BCC-2EC6-BD48-8AD9-52FC52CE3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88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NYHA VI</a:t>
                </a:r>
              </a:p>
            </p:txBody>
          </p:sp>
        </p:grpSp>
        <p:grpSp>
          <p:nvGrpSpPr>
            <p:cNvPr id="323631" name="Group 55">
              <a:extLst>
                <a:ext uri="{FF2B5EF4-FFF2-40B4-BE49-F238E27FC236}">
                  <a16:creationId xmlns:a16="http://schemas.microsoft.com/office/drawing/2014/main" id="{34322833-8E1D-F34F-9218-083E8CE37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500" y="2209800"/>
              <a:ext cx="1219200" cy="381000"/>
              <a:chOff x="3886200" y="1447800"/>
              <a:chExt cx="1219200" cy="381000"/>
            </a:xfrm>
          </p:grpSpPr>
          <p:cxnSp>
            <p:nvCxnSpPr>
              <p:cNvPr id="323638" name="Straight Arrow Connector 34">
                <a:extLst>
                  <a:ext uri="{FF2B5EF4-FFF2-40B4-BE49-F238E27FC236}">
                    <a16:creationId xmlns:a16="http://schemas.microsoft.com/office/drawing/2014/main" id="{7F9EBFFE-5D7B-D542-9CE8-6968E317DA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62400" y="1828800"/>
                <a:ext cx="10668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39" name="TextBox 40">
                <a:extLst>
                  <a:ext uri="{FF2B5EF4-FFF2-40B4-BE49-F238E27FC236}">
                    <a16:creationId xmlns:a16="http://schemas.microsoft.com/office/drawing/2014/main" id="{564FACC1-3AC6-7647-B6EC-8D0AB97A8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1447800"/>
                <a:ext cx="1219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NYHA III</a:t>
                </a:r>
              </a:p>
            </p:txBody>
          </p:sp>
        </p:grpSp>
        <p:grpSp>
          <p:nvGrpSpPr>
            <p:cNvPr id="323632" name="Group 58">
              <a:extLst>
                <a:ext uri="{FF2B5EF4-FFF2-40B4-BE49-F238E27FC236}">
                  <a16:creationId xmlns:a16="http://schemas.microsoft.com/office/drawing/2014/main" id="{EFDAE176-5004-0049-B901-085A66D24C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8900" y="2209800"/>
              <a:ext cx="1524000" cy="381000"/>
              <a:chOff x="4876800" y="1447800"/>
              <a:chExt cx="1524000" cy="381000"/>
            </a:xfrm>
          </p:grpSpPr>
          <p:cxnSp>
            <p:nvCxnSpPr>
              <p:cNvPr id="323636" name="Straight Arrow Connector 36">
                <a:extLst>
                  <a:ext uri="{FF2B5EF4-FFF2-40B4-BE49-F238E27FC236}">
                    <a16:creationId xmlns:a16="http://schemas.microsoft.com/office/drawing/2014/main" id="{4B9F378B-A6D1-AC4A-817C-888C64140B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1828800"/>
                <a:ext cx="10287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37" name="TextBox 41">
                <a:extLst>
                  <a:ext uri="{FF2B5EF4-FFF2-40B4-BE49-F238E27FC236}">
                    <a16:creationId xmlns:a16="http://schemas.microsoft.com/office/drawing/2014/main" id="{83892F87-56FA-E84D-B69F-FC3E69451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NYHA II</a:t>
                </a:r>
              </a:p>
            </p:txBody>
          </p:sp>
        </p:grpSp>
        <p:grpSp>
          <p:nvGrpSpPr>
            <p:cNvPr id="323633" name="Group 61">
              <a:extLst>
                <a:ext uri="{FF2B5EF4-FFF2-40B4-BE49-F238E27FC236}">
                  <a16:creationId xmlns:a16="http://schemas.microsoft.com/office/drawing/2014/main" id="{AB7780EE-ED3B-5742-9827-53559C4B3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8100" y="2209800"/>
              <a:ext cx="1524000" cy="381000"/>
              <a:chOff x="6172200" y="1447800"/>
              <a:chExt cx="1524000" cy="381000"/>
            </a:xfrm>
          </p:grpSpPr>
          <p:cxnSp>
            <p:nvCxnSpPr>
              <p:cNvPr id="323634" name="Straight Arrow Connector 35">
                <a:extLst>
                  <a:ext uri="{FF2B5EF4-FFF2-40B4-BE49-F238E27FC236}">
                    <a16:creationId xmlns:a16="http://schemas.microsoft.com/office/drawing/2014/main" id="{54337CA1-EA7D-4946-B18D-8A2AA18189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1828800"/>
                <a:ext cx="1524000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35" name="TextBox 42">
                <a:extLst>
                  <a:ext uri="{FF2B5EF4-FFF2-40B4-BE49-F238E27FC236}">
                    <a16:creationId xmlns:a16="http://schemas.microsoft.com/office/drawing/2014/main" id="{B1C287AD-4FB7-9E42-878F-D0BD767F6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1447800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NYHA I</a:t>
                </a:r>
              </a:p>
            </p:txBody>
          </p:sp>
        </p:grpSp>
      </p:grpSp>
      <p:sp>
        <p:nvSpPr>
          <p:cNvPr id="323590" name="TextBox 1">
            <a:extLst>
              <a:ext uri="{FF2B5EF4-FFF2-40B4-BE49-F238E27FC236}">
                <a16:creationId xmlns:a16="http://schemas.microsoft.com/office/drawing/2014/main" id="{1EEF4577-F35A-B74B-8FA8-04F199D8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69" y="4468130"/>
            <a:ext cx="140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KCCQ Summary Scores</a:t>
            </a:r>
          </a:p>
        </p:txBody>
      </p:sp>
      <p:grpSp>
        <p:nvGrpSpPr>
          <p:cNvPr id="323591" name="Group 31">
            <a:extLst>
              <a:ext uri="{FF2B5EF4-FFF2-40B4-BE49-F238E27FC236}">
                <a16:creationId xmlns:a16="http://schemas.microsoft.com/office/drawing/2014/main" id="{6BAA8101-2441-8641-9300-67821ECC1180}"/>
              </a:ext>
            </a:extLst>
          </p:cNvPr>
          <p:cNvGrpSpPr>
            <a:grpSpLocks/>
          </p:cNvGrpSpPr>
          <p:nvPr/>
        </p:nvGrpSpPr>
        <p:grpSpPr bwMode="auto">
          <a:xfrm>
            <a:off x="1581150" y="2209800"/>
            <a:ext cx="7010400" cy="1524000"/>
            <a:chOff x="1104900" y="2190759"/>
            <a:chExt cx="7010400" cy="1524051"/>
          </a:xfrm>
        </p:grpSpPr>
        <p:grpSp>
          <p:nvGrpSpPr>
            <p:cNvPr id="323606" name="Group 7">
              <a:extLst>
                <a:ext uri="{FF2B5EF4-FFF2-40B4-BE49-F238E27FC236}">
                  <a16:creationId xmlns:a16="http://schemas.microsoft.com/office/drawing/2014/main" id="{26C49294-35CE-4D48-9801-8919A29E8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7300" y="2190759"/>
              <a:ext cx="6553200" cy="933441"/>
              <a:chOff x="1257300" y="2190759"/>
              <a:chExt cx="6553200" cy="933441"/>
            </a:xfrm>
          </p:grpSpPr>
          <p:cxnSp>
            <p:nvCxnSpPr>
              <p:cNvPr id="323628" name="Straight Connector 4">
                <a:extLst>
                  <a:ext uri="{FF2B5EF4-FFF2-40B4-BE49-F238E27FC236}">
                    <a16:creationId xmlns:a16="http://schemas.microsoft.com/office/drawing/2014/main" id="{2046F618-8C9F-7E47-B87F-F5B293CF8C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57300" y="2190759"/>
                <a:ext cx="0" cy="933441"/>
              </a:xfrm>
              <a:prstGeom prst="line">
                <a:avLst/>
              </a:prstGeom>
              <a:noFill/>
              <a:ln w="9525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3629" name="Straight Connector 6">
                <a:extLst>
                  <a:ext uri="{FF2B5EF4-FFF2-40B4-BE49-F238E27FC236}">
                    <a16:creationId xmlns:a16="http://schemas.microsoft.com/office/drawing/2014/main" id="{6B90538E-0D9E-2D4A-997D-57B29C96E1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57300" y="3124200"/>
                <a:ext cx="6553200" cy="0"/>
              </a:xfrm>
              <a:prstGeom prst="line">
                <a:avLst/>
              </a:prstGeom>
              <a:noFill/>
              <a:ln w="9525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23607" name="Straight Connector 10">
              <a:extLst>
                <a:ext uri="{FF2B5EF4-FFF2-40B4-BE49-F238E27FC236}">
                  <a16:creationId xmlns:a16="http://schemas.microsoft.com/office/drawing/2014/main" id="{D8CB8185-9602-014D-A3C3-9E86F560E1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08" name="Straight Connector 11">
              <a:extLst>
                <a:ext uri="{FF2B5EF4-FFF2-40B4-BE49-F238E27FC236}">
                  <a16:creationId xmlns:a16="http://schemas.microsoft.com/office/drawing/2014/main" id="{3831A0D9-3762-E342-9676-4FDA19AED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8434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09" name="Straight Connector 12">
              <a:extLst>
                <a:ext uri="{FF2B5EF4-FFF2-40B4-BE49-F238E27FC236}">
                  <a16:creationId xmlns:a16="http://schemas.microsoft.com/office/drawing/2014/main" id="{051F0434-47D4-EC43-8F50-7EC4D4FEEF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7301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0" name="Straight Connector 13">
              <a:extLst>
                <a:ext uri="{FF2B5EF4-FFF2-40B4-BE49-F238E27FC236}">
                  <a16:creationId xmlns:a16="http://schemas.microsoft.com/office/drawing/2014/main" id="{166D2A3E-B7A2-6C49-8CD8-AEBD8D7375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66168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1" name="Straight Connector 14">
              <a:extLst>
                <a:ext uri="{FF2B5EF4-FFF2-40B4-BE49-F238E27FC236}">
                  <a16:creationId xmlns:a16="http://schemas.microsoft.com/office/drawing/2014/main" id="{B3F544F1-DAE1-5248-9BE2-7839036E30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35035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2" name="Straight Connector 15">
              <a:extLst>
                <a:ext uri="{FF2B5EF4-FFF2-40B4-BE49-F238E27FC236}">
                  <a16:creationId xmlns:a16="http://schemas.microsoft.com/office/drawing/2014/main" id="{F5011699-E53A-D741-915A-8EE9B65BB7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03902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3" name="Straight Connector 16">
              <a:extLst>
                <a:ext uri="{FF2B5EF4-FFF2-40B4-BE49-F238E27FC236}">
                  <a16:creationId xmlns:a16="http://schemas.microsoft.com/office/drawing/2014/main" id="{C6233B64-C287-A447-AA4A-F1DADD911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72769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4" name="Straight Connector 17">
              <a:extLst>
                <a:ext uri="{FF2B5EF4-FFF2-40B4-BE49-F238E27FC236}">
                  <a16:creationId xmlns:a16="http://schemas.microsoft.com/office/drawing/2014/main" id="{AC840118-79D9-A540-8E20-7A2B2721B2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41636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5" name="Straight Connector 18">
              <a:extLst>
                <a:ext uri="{FF2B5EF4-FFF2-40B4-BE49-F238E27FC236}">
                  <a16:creationId xmlns:a16="http://schemas.microsoft.com/office/drawing/2014/main" id="{7195B608-CF24-D044-AD5A-CD1ADE1DD6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10500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616" name="Straight Connector 19">
              <a:extLst>
                <a:ext uri="{FF2B5EF4-FFF2-40B4-BE49-F238E27FC236}">
                  <a16:creationId xmlns:a16="http://schemas.microsoft.com/office/drawing/2014/main" id="{57981784-3834-EF4B-8D3A-251721C64D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59567" y="2971800"/>
              <a:ext cx="0" cy="304800"/>
            </a:xfrm>
            <a:prstGeom prst="line">
              <a:avLst/>
            </a:prstGeom>
            <a:noFill/>
            <a:ln w="9525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3617" name="TextBox 20">
              <a:extLst>
                <a:ext uri="{FF2B5EF4-FFF2-40B4-BE49-F238E27FC236}">
                  <a16:creationId xmlns:a16="http://schemas.microsoft.com/office/drawing/2014/main" id="{E6363038-8BEF-FD4C-8419-351BDDC01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900" y="3314700"/>
              <a:ext cx="3810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</a:t>
              </a:r>
            </a:p>
          </p:txBody>
        </p:sp>
        <p:sp>
          <p:nvSpPr>
            <p:cNvPr id="323618" name="TextBox 21">
              <a:extLst>
                <a:ext uri="{FF2B5EF4-FFF2-40B4-BE49-F238E27FC236}">
                  <a16:creationId xmlns:a16="http://schemas.microsoft.com/office/drawing/2014/main" id="{20F06C77-5BEF-D248-854A-C27A0B00E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00" y="3314700"/>
              <a:ext cx="5334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20</a:t>
              </a:r>
            </a:p>
          </p:txBody>
        </p:sp>
        <p:sp>
          <p:nvSpPr>
            <p:cNvPr id="323619" name="TextBox 22">
              <a:extLst>
                <a:ext uri="{FF2B5EF4-FFF2-40B4-BE49-F238E27FC236}">
                  <a16:creationId xmlns:a16="http://schemas.microsoft.com/office/drawing/2014/main" id="{E1C29A57-54BE-174A-98C2-A6A9F8871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30</a:t>
              </a:r>
            </a:p>
          </p:txBody>
        </p:sp>
        <p:sp>
          <p:nvSpPr>
            <p:cNvPr id="323620" name="TextBox 23">
              <a:extLst>
                <a:ext uri="{FF2B5EF4-FFF2-40B4-BE49-F238E27FC236}">
                  <a16:creationId xmlns:a16="http://schemas.microsoft.com/office/drawing/2014/main" id="{757BF30B-CFC4-7E42-A9D9-D51BE89FE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3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40</a:t>
              </a:r>
            </a:p>
          </p:txBody>
        </p:sp>
        <p:sp>
          <p:nvSpPr>
            <p:cNvPr id="323621" name="TextBox 24">
              <a:extLst>
                <a:ext uri="{FF2B5EF4-FFF2-40B4-BE49-F238E27FC236}">
                  <a16:creationId xmlns:a16="http://schemas.microsoft.com/office/drawing/2014/main" id="{102756E2-327F-F044-B5F1-5D48C384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50</a:t>
              </a:r>
            </a:p>
          </p:txBody>
        </p:sp>
        <p:sp>
          <p:nvSpPr>
            <p:cNvPr id="323622" name="TextBox 25">
              <a:extLst>
                <a:ext uri="{FF2B5EF4-FFF2-40B4-BE49-F238E27FC236}">
                  <a16:creationId xmlns:a16="http://schemas.microsoft.com/office/drawing/2014/main" id="{C43E98C8-9623-E048-8EFC-9F8205E66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14700"/>
              <a:ext cx="5334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60</a:t>
              </a:r>
            </a:p>
          </p:txBody>
        </p:sp>
        <p:sp>
          <p:nvSpPr>
            <p:cNvPr id="323623" name="TextBox 26">
              <a:extLst>
                <a:ext uri="{FF2B5EF4-FFF2-40B4-BE49-F238E27FC236}">
                  <a16:creationId xmlns:a16="http://schemas.microsoft.com/office/drawing/2014/main" id="{091A31BD-9152-A44E-A1B2-D1E9E5D45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70</a:t>
              </a:r>
            </a:p>
          </p:txBody>
        </p:sp>
        <p:sp>
          <p:nvSpPr>
            <p:cNvPr id="323624" name="TextBox 27">
              <a:extLst>
                <a:ext uri="{FF2B5EF4-FFF2-40B4-BE49-F238E27FC236}">
                  <a16:creationId xmlns:a16="http://schemas.microsoft.com/office/drawing/2014/main" id="{D55E7479-2894-D54A-9C4B-69D28C058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80</a:t>
              </a:r>
            </a:p>
          </p:txBody>
        </p:sp>
        <p:sp>
          <p:nvSpPr>
            <p:cNvPr id="323625" name="TextBox 28">
              <a:extLst>
                <a:ext uri="{FF2B5EF4-FFF2-40B4-BE49-F238E27FC236}">
                  <a16:creationId xmlns:a16="http://schemas.microsoft.com/office/drawing/2014/main" id="{1FE699B5-7D44-FE4E-8BF9-B489647CB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100" y="3314700"/>
              <a:ext cx="4572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90</a:t>
              </a:r>
            </a:p>
          </p:txBody>
        </p:sp>
        <p:sp>
          <p:nvSpPr>
            <p:cNvPr id="323626" name="TextBox 29">
              <a:extLst>
                <a:ext uri="{FF2B5EF4-FFF2-40B4-BE49-F238E27FC236}">
                  <a16:creationId xmlns:a16="http://schemas.microsoft.com/office/drawing/2014/main" id="{1F54195C-17D1-B942-9B5C-E1CD24399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5700" y="3314700"/>
              <a:ext cx="609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</a:t>
              </a:r>
            </a:p>
          </p:txBody>
        </p:sp>
        <p:sp>
          <p:nvSpPr>
            <p:cNvPr id="323627" name="TextBox 30">
              <a:extLst>
                <a:ext uri="{FF2B5EF4-FFF2-40B4-BE49-F238E27FC236}">
                  <a16:creationId xmlns:a16="http://schemas.microsoft.com/office/drawing/2014/main" id="{FA87338E-8B1C-B741-96BB-A59615F07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100" y="3314700"/>
              <a:ext cx="533400" cy="400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</a:t>
              </a:r>
            </a:p>
          </p:txBody>
        </p:sp>
      </p:grpSp>
      <p:grpSp>
        <p:nvGrpSpPr>
          <p:cNvPr id="115" name="Group 1">
            <a:extLst>
              <a:ext uri="{FF2B5EF4-FFF2-40B4-BE49-F238E27FC236}">
                <a16:creationId xmlns:a16="http://schemas.microsoft.com/office/drawing/2014/main" id="{83DBBA95-A9D2-2E4B-A0F8-5AFCEA00F807}"/>
              </a:ext>
            </a:extLst>
          </p:cNvPr>
          <p:cNvGrpSpPr>
            <a:grpSpLocks/>
          </p:cNvGrpSpPr>
          <p:nvPr/>
        </p:nvGrpSpPr>
        <p:grpSpPr bwMode="auto">
          <a:xfrm>
            <a:off x="1749425" y="2297113"/>
            <a:ext cx="6543675" cy="369887"/>
            <a:chOff x="2781300" y="2221625"/>
            <a:chExt cx="6544003" cy="369175"/>
          </a:xfrm>
        </p:grpSpPr>
        <p:grpSp>
          <p:nvGrpSpPr>
            <p:cNvPr id="323594" name="Group 50">
              <a:extLst>
                <a:ext uri="{FF2B5EF4-FFF2-40B4-BE49-F238E27FC236}">
                  <a16:creationId xmlns:a16="http://schemas.microsoft.com/office/drawing/2014/main" id="{D71EA4EB-30C6-4240-94F2-1ADD0B323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1300" y="2221625"/>
              <a:ext cx="2540001" cy="369175"/>
              <a:chOff x="1066800" y="1459625"/>
              <a:chExt cx="2540001" cy="369175"/>
            </a:xfrm>
          </p:grpSpPr>
          <p:cxnSp>
            <p:nvCxnSpPr>
              <p:cNvPr id="323604" name="Straight Arrow Connector 33">
                <a:extLst>
                  <a:ext uri="{FF2B5EF4-FFF2-40B4-BE49-F238E27FC236}">
                    <a16:creationId xmlns:a16="http://schemas.microsoft.com/office/drawing/2014/main" id="{CC063FB5-0B8B-014D-9652-9E31BA57F6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66800" y="1828800"/>
                <a:ext cx="2540001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05" name="TextBox 39">
                <a:extLst>
                  <a:ext uri="{FF2B5EF4-FFF2-40B4-BE49-F238E27FC236}">
                    <a16:creationId xmlns:a16="http://schemas.microsoft.com/office/drawing/2014/main" id="{030B99EE-435C-5549-B6D2-6B9218415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9179" y="1459625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Daily</a:t>
                </a:r>
              </a:p>
            </p:txBody>
          </p:sp>
        </p:grpSp>
        <p:grpSp>
          <p:nvGrpSpPr>
            <p:cNvPr id="323595" name="Group 55">
              <a:extLst>
                <a:ext uri="{FF2B5EF4-FFF2-40B4-BE49-F238E27FC236}">
                  <a16:creationId xmlns:a16="http://schemas.microsoft.com/office/drawing/2014/main" id="{51A33F0D-0973-8940-A80E-89D87FF60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301" y="2230984"/>
              <a:ext cx="2298699" cy="359816"/>
              <a:chOff x="3683001" y="1468984"/>
              <a:chExt cx="2298699" cy="359816"/>
            </a:xfrm>
          </p:grpSpPr>
          <p:cxnSp>
            <p:nvCxnSpPr>
              <p:cNvPr id="323602" name="Straight Arrow Connector 34">
                <a:extLst>
                  <a:ext uri="{FF2B5EF4-FFF2-40B4-BE49-F238E27FC236}">
                    <a16:creationId xmlns:a16="http://schemas.microsoft.com/office/drawing/2014/main" id="{64E14090-F4CA-D944-86D5-E5DDD7FA83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83001" y="1828800"/>
                <a:ext cx="2298699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03" name="TextBox 40">
                <a:extLst>
                  <a:ext uri="{FF2B5EF4-FFF2-40B4-BE49-F238E27FC236}">
                    <a16:creationId xmlns:a16="http://schemas.microsoft.com/office/drawing/2014/main" id="{6D6AF240-7A49-1E4F-957F-8BD2D74BF8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255" y="1468984"/>
                <a:ext cx="1219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Weekly</a:t>
                </a:r>
              </a:p>
            </p:txBody>
          </p:sp>
        </p:grpSp>
        <p:grpSp>
          <p:nvGrpSpPr>
            <p:cNvPr id="323596" name="Group 58">
              <a:extLst>
                <a:ext uri="{FF2B5EF4-FFF2-40B4-BE49-F238E27FC236}">
                  <a16:creationId xmlns:a16="http://schemas.microsoft.com/office/drawing/2014/main" id="{DB0B23AE-0BE0-8F47-A340-122EEC227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0293" y="2252246"/>
              <a:ext cx="1182414" cy="338554"/>
              <a:chOff x="6038193" y="1490246"/>
              <a:chExt cx="1182414" cy="338554"/>
            </a:xfrm>
          </p:grpSpPr>
          <p:cxnSp>
            <p:nvCxnSpPr>
              <p:cNvPr id="323600" name="Straight Arrow Connector 36">
                <a:extLst>
                  <a:ext uri="{FF2B5EF4-FFF2-40B4-BE49-F238E27FC236}">
                    <a16:creationId xmlns:a16="http://schemas.microsoft.com/office/drawing/2014/main" id="{B3C7EEDE-9D97-F04A-8CB3-03E6756B9B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38193" y="1828800"/>
                <a:ext cx="1182414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601" name="TextBox 41">
                <a:extLst>
                  <a:ext uri="{FF2B5EF4-FFF2-40B4-BE49-F238E27FC236}">
                    <a16:creationId xmlns:a16="http://schemas.microsoft.com/office/drawing/2014/main" id="{AEAE3EAC-404B-6C45-9F09-856DAD8F6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4099" y="1490246"/>
                <a:ext cx="9842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Monthly</a:t>
                </a:r>
              </a:p>
            </p:txBody>
          </p:sp>
        </p:grpSp>
        <p:grpSp>
          <p:nvGrpSpPr>
            <p:cNvPr id="323597" name="Group 61">
              <a:extLst>
                <a:ext uri="{FF2B5EF4-FFF2-40B4-BE49-F238E27FC236}">
                  <a16:creationId xmlns:a16="http://schemas.microsoft.com/office/drawing/2014/main" id="{3519FA5D-A1C8-5B42-8AC9-DF9CBD99A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1110" y="2246334"/>
              <a:ext cx="704193" cy="344466"/>
              <a:chOff x="7135210" y="1484334"/>
              <a:chExt cx="704193" cy="344466"/>
            </a:xfrm>
          </p:grpSpPr>
          <p:cxnSp>
            <p:nvCxnSpPr>
              <p:cNvPr id="323598" name="Straight Arrow Connector 35">
                <a:extLst>
                  <a:ext uri="{FF2B5EF4-FFF2-40B4-BE49-F238E27FC236}">
                    <a16:creationId xmlns:a16="http://schemas.microsoft.com/office/drawing/2014/main" id="{4CC85D23-045C-6141-B371-CC5BF32D81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58707" y="1828800"/>
                <a:ext cx="437493" cy="0"/>
              </a:xfrm>
              <a:prstGeom prst="straightConnector1">
                <a:avLst/>
              </a:prstGeom>
              <a:noFill/>
              <a:ln w="28575">
                <a:solidFill>
                  <a:srgbClr val="081D58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3599" name="TextBox 42">
                <a:extLst>
                  <a:ext uri="{FF2B5EF4-FFF2-40B4-BE49-F238E27FC236}">
                    <a16:creationId xmlns:a16="http://schemas.microsoft.com/office/drawing/2014/main" id="{55A2D5DD-2E32-5948-A761-84A563AF7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5210" y="1484334"/>
                <a:ext cx="7041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None</a:t>
                </a:r>
              </a:p>
            </p:txBody>
          </p:sp>
        </p:grpSp>
      </p:grpSp>
      <p:sp>
        <p:nvSpPr>
          <p:cNvPr id="323593" name="TextBox 1">
            <a:extLst>
              <a:ext uri="{FF2B5EF4-FFF2-40B4-BE49-F238E27FC236}">
                <a16:creationId xmlns:a16="http://schemas.microsoft.com/office/drawing/2014/main" id="{3C721EBE-EE0A-E247-B88C-83CBCBF24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2111375"/>
            <a:ext cx="140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KCCQ Symptom Scores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D63C5-C678-E644-B6B6-EFE5120DD29A}"/>
              </a:ext>
            </a:extLst>
          </p:cNvPr>
          <p:cNvSpPr txBox="1"/>
          <p:nvPr/>
        </p:nvSpPr>
        <p:spPr>
          <a:xfrm>
            <a:off x="2403506" y="1181725"/>
            <a:ext cx="529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Cross-sectional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4709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>
            <a:extLst>
              <a:ext uri="{FF2B5EF4-FFF2-40B4-BE49-F238E27FC236}">
                <a16:creationId xmlns:a16="http://schemas.microsoft.com/office/drawing/2014/main" id="{51CDAD32-DE8B-AF4A-A6AA-D36C6EBB1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76200"/>
            <a:ext cx="8915400" cy="8763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An Example of the KCCQ in Action</a:t>
            </a:r>
          </a:p>
        </p:txBody>
      </p:sp>
      <p:grpSp>
        <p:nvGrpSpPr>
          <p:cNvPr id="142339" name="Group 44">
            <a:extLst>
              <a:ext uri="{FF2B5EF4-FFF2-40B4-BE49-F238E27FC236}">
                <a16:creationId xmlns:a16="http://schemas.microsoft.com/office/drawing/2014/main" id="{9B8C6E5D-C813-7A43-AB66-0E97712324A1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1231900"/>
            <a:ext cx="5791200" cy="5334000"/>
            <a:chOff x="342900" y="1219200"/>
            <a:chExt cx="5844822" cy="5581710"/>
          </a:xfrm>
        </p:grpSpPr>
        <p:grpSp>
          <p:nvGrpSpPr>
            <p:cNvPr id="142358" name="Group 3">
              <a:extLst>
                <a:ext uri="{FF2B5EF4-FFF2-40B4-BE49-F238E27FC236}">
                  <a16:creationId xmlns:a16="http://schemas.microsoft.com/office/drawing/2014/main" id="{9ECF6BCF-38BC-6343-9908-C52FFFAD917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-1621423" y="3700790"/>
              <a:ext cx="5334000" cy="523220"/>
              <a:chOff x="1600200" y="2955667"/>
              <a:chExt cx="6477000" cy="523220"/>
            </a:xfrm>
          </p:grpSpPr>
          <p:grpSp>
            <p:nvGrpSpPr>
              <p:cNvPr id="142385" name="Group 46">
                <a:extLst>
                  <a:ext uri="{FF2B5EF4-FFF2-40B4-BE49-F238E27FC236}">
                    <a16:creationId xmlns:a16="http://schemas.microsoft.com/office/drawing/2014/main" id="{8CFC602F-29D9-7341-88D8-C947D9B69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0200" y="2955667"/>
                <a:ext cx="1524000" cy="523220"/>
                <a:chOff x="1219200" y="1355467"/>
                <a:chExt cx="1524000" cy="523220"/>
              </a:xfrm>
            </p:grpSpPr>
            <p:cxnSp>
              <p:nvCxnSpPr>
                <p:cNvPr id="142395" name="Straight Arrow Connector 33">
                  <a:extLst>
                    <a:ext uri="{FF2B5EF4-FFF2-40B4-BE49-F238E27FC236}">
                      <a16:creationId xmlns:a16="http://schemas.microsoft.com/office/drawing/2014/main" id="{D8CE388D-33FC-EE4A-B7DB-D333C30DA6A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219200" y="1828800"/>
                  <a:ext cx="15240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96" name="TextBox 39">
                  <a:extLst>
                    <a:ext uri="{FF2B5EF4-FFF2-40B4-BE49-F238E27FC236}">
                      <a16:creationId xmlns:a16="http://schemas.microsoft.com/office/drawing/2014/main" id="{2F7D22B2-E334-8F46-B39F-66743035B4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9200" y="1355467"/>
                  <a:ext cx="152400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Very Poor-Poor</a:t>
                  </a:r>
                </a:p>
              </p:txBody>
            </p:sp>
          </p:grpSp>
          <p:grpSp>
            <p:nvGrpSpPr>
              <p:cNvPr id="142386" name="Group 45">
                <a:extLst>
                  <a:ext uri="{FF2B5EF4-FFF2-40B4-BE49-F238E27FC236}">
                    <a16:creationId xmlns:a16="http://schemas.microsoft.com/office/drawing/2014/main" id="{46E89C59-349D-9C4E-BCEA-3FF88A69D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2300" y="3063389"/>
                <a:ext cx="1676400" cy="365611"/>
                <a:chOff x="2781300" y="1463189"/>
                <a:chExt cx="1676400" cy="365611"/>
              </a:xfrm>
            </p:grpSpPr>
            <p:cxnSp>
              <p:nvCxnSpPr>
                <p:cNvPr id="142393" name="Straight Arrow Connector 34">
                  <a:extLst>
                    <a:ext uri="{FF2B5EF4-FFF2-40B4-BE49-F238E27FC236}">
                      <a16:creationId xmlns:a16="http://schemas.microsoft.com/office/drawing/2014/main" id="{D1288874-0C53-7E4E-B9CB-3BDDCAC66AB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781300" y="1828800"/>
                  <a:ext cx="16764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94" name="TextBox 40">
                  <a:extLst>
                    <a:ext uri="{FF2B5EF4-FFF2-40B4-BE49-F238E27FC236}">
                      <a16:creationId xmlns:a16="http://schemas.microsoft.com/office/drawing/2014/main" id="{60771F6A-493A-434D-A534-AE73B8A4A2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7501" y="1463189"/>
                  <a:ext cx="1524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Poor-Fair</a:t>
                  </a:r>
                </a:p>
              </p:txBody>
            </p:sp>
          </p:grpSp>
          <p:grpSp>
            <p:nvGrpSpPr>
              <p:cNvPr id="142387" name="Group 44">
                <a:extLst>
                  <a:ext uri="{FF2B5EF4-FFF2-40B4-BE49-F238E27FC236}">
                    <a16:creationId xmlns:a16="http://schemas.microsoft.com/office/drawing/2014/main" id="{EF6F7B51-8ADC-4F41-902A-94B61A53F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8700" y="3063389"/>
                <a:ext cx="1676400" cy="365611"/>
                <a:chOff x="4457700" y="1463189"/>
                <a:chExt cx="1676400" cy="365611"/>
              </a:xfrm>
            </p:grpSpPr>
            <p:cxnSp>
              <p:nvCxnSpPr>
                <p:cNvPr id="142391" name="Straight Arrow Connector 36">
                  <a:extLst>
                    <a:ext uri="{FF2B5EF4-FFF2-40B4-BE49-F238E27FC236}">
                      <a16:creationId xmlns:a16="http://schemas.microsoft.com/office/drawing/2014/main" id="{DC38259B-9DCB-9D4F-BBC5-A0DF912D7CE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457700" y="1828800"/>
                  <a:ext cx="16764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92" name="TextBox 41">
                  <a:extLst>
                    <a:ext uri="{FF2B5EF4-FFF2-40B4-BE49-F238E27FC236}">
                      <a16:creationId xmlns:a16="http://schemas.microsoft.com/office/drawing/2014/main" id="{F2AAEC88-A456-C340-B593-FD9803708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3901" y="1463189"/>
                  <a:ext cx="1524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Fair-Good</a:t>
                  </a:r>
                </a:p>
              </p:txBody>
            </p:sp>
          </p:grpSp>
          <p:grpSp>
            <p:nvGrpSpPr>
              <p:cNvPr id="142388" name="Group 43">
                <a:extLst>
                  <a:ext uri="{FF2B5EF4-FFF2-40B4-BE49-F238E27FC236}">
                    <a16:creationId xmlns:a16="http://schemas.microsoft.com/office/drawing/2014/main" id="{36A9B052-8D95-3F42-B375-602624DD2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3200" y="2955667"/>
                <a:ext cx="1524000" cy="523220"/>
                <a:chOff x="6172200" y="1355467"/>
                <a:chExt cx="1524000" cy="523220"/>
              </a:xfrm>
            </p:grpSpPr>
            <p:cxnSp>
              <p:nvCxnSpPr>
                <p:cNvPr id="142389" name="Straight Arrow Connector 35">
                  <a:extLst>
                    <a:ext uri="{FF2B5EF4-FFF2-40B4-BE49-F238E27FC236}">
                      <a16:creationId xmlns:a16="http://schemas.microsoft.com/office/drawing/2014/main" id="{F6A85C3E-6F62-2F4B-BC5D-FC588D1092D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72200" y="1828800"/>
                  <a:ext cx="15240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90" name="TextBox 42">
                  <a:extLst>
                    <a:ext uri="{FF2B5EF4-FFF2-40B4-BE49-F238E27FC236}">
                      <a16:creationId xmlns:a16="http://schemas.microsoft.com/office/drawing/2014/main" id="{4BFEAE36-9A60-444B-806A-CD8D3A54FA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2200" y="1355467"/>
                  <a:ext cx="152400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Good-Excellent</a:t>
                  </a:r>
                </a:p>
              </p:txBody>
            </p:sp>
          </p:grpSp>
        </p:grpSp>
        <p:grpSp>
          <p:nvGrpSpPr>
            <p:cNvPr id="142359" name="Group 1">
              <a:extLst>
                <a:ext uri="{FF2B5EF4-FFF2-40B4-BE49-F238E27FC236}">
                  <a16:creationId xmlns:a16="http://schemas.microsoft.com/office/drawing/2014/main" id="{27297417-45FE-784D-850E-C7F02BA76E3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-2133600" y="3771900"/>
              <a:ext cx="5334000" cy="381000"/>
              <a:chOff x="2781300" y="2209800"/>
              <a:chExt cx="6400800" cy="381000"/>
            </a:xfrm>
          </p:grpSpPr>
          <p:grpSp>
            <p:nvGrpSpPr>
              <p:cNvPr id="142373" name="Group 50">
                <a:extLst>
                  <a:ext uri="{FF2B5EF4-FFF2-40B4-BE49-F238E27FC236}">
                    <a16:creationId xmlns:a16="http://schemas.microsoft.com/office/drawing/2014/main" id="{5E528916-5D39-6F46-BF02-BAA5DF14CF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1300" y="2209800"/>
                <a:ext cx="2819400" cy="381000"/>
                <a:chOff x="1066800" y="1447800"/>
                <a:chExt cx="2819400" cy="381000"/>
              </a:xfrm>
            </p:grpSpPr>
            <p:cxnSp>
              <p:nvCxnSpPr>
                <p:cNvPr id="142383" name="Straight Arrow Connector 33">
                  <a:extLst>
                    <a:ext uri="{FF2B5EF4-FFF2-40B4-BE49-F238E27FC236}">
                      <a16:creationId xmlns:a16="http://schemas.microsoft.com/office/drawing/2014/main" id="{3615A1E6-578D-2742-9365-8B347D9210A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66800" y="1828800"/>
                  <a:ext cx="28194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84" name="TextBox 39">
                  <a:extLst>
                    <a:ext uri="{FF2B5EF4-FFF2-40B4-BE49-F238E27FC236}">
                      <a16:creationId xmlns:a16="http://schemas.microsoft.com/office/drawing/2014/main" id="{C77C53CC-F609-804F-9623-22BD813A64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800" y="1447800"/>
                  <a:ext cx="15240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NYHA VI</a:t>
                  </a:r>
                </a:p>
              </p:txBody>
            </p:sp>
          </p:grpSp>
          <p:grpSp>
            <p:nvGrpSpPr>
              <p:cNvPr id="142374" name="Group 55">
                <a:extLst>
                  <a:ext uri="{FF2B5EF4-FFF2-40B4-BE49-F238E27FC236}">
                    <a16:creationId xmlns:a16="http://schemas.microsoft.com/office/drawing/2014/main" id="{6D788D93-2D59-D14C-B67B-DAD2E656B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6080" y="2209801"/>
                <a:ext cx="1297620" cy="380999"/>
                <a:chOff x="3807780" y="1447801"/>
                <a:chExt cx="1297620" cy="380999"/>
              </a:xfrm>
            </p:grpSpPr>
            <p:cxnSp>
              <p:nvCxnSpPr>
                <p:cNvPr id="142381" name="Straight Arrow Connector 34">
                  <a:extLst>
                    <a:ext uri="{FF2B5EF4-FFF2-40B4-BE49-F238E27FC236}">
                      <a16:creationId xmlns:a16="http://schemas.microsoft.com/office/drawing/2014/main" id="{2F494F6A-1BCC-7346-85C1-CD64871880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962400" y="1828800"/>
                  <a:ext cx="10668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82" name="TextBox 40">
                  <a:extLst>
                    <a:ext uri="{FF2B5EF4-FFF2-40B4-BE49-F238E27FC236}">
                      <a16:creationId xmlns:a16="http://schemas.microsoft.com/office/drawing/2014/main" id="{FD6A29C5-5F6F-2A45-B047-5AA1381634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7780" y="1447801"/>
                  <a:ext cx="129762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NYHA III</a:t>
                  </a:r>
                </a:p>
              </p:txBody>
            </p:sp>
          </p:grpSp>
          <p:grpSp>
            <p:nvGrpSpPr>
              <p:cNvPr id="142375" name="Group 58">
                <a:extLst>
                  <a:ext uri="{FF2B5EF4-FFF2-40B4-BE49-F238E27FC236}">
                    <a16:creationId xmlns:a16="http://schemas.microsoft.com/office/drawing/2014/main" id="{688BE819-71FD-0042-B3FD-95EAAE931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8900" y="2209800"/>
                <a:ext cx="1524000" cy="381000"/>
                <a:chOff x="4876800" y="1447800"/>
                <a:chExt cx="1524000" cy="381000"/>
              </a:xfrm>
            </p:grpSpPr>
            <p:cxnSp>
              <p:nvCxnSpPr>
                <p:cNvPr id="142379" name="Straight Arrow Connector 36">
                  <a:extLst>
                    <a:ext uri="{FF2B5EF4-FFF2-40B4-BE49-F238E27FC236}">
                      <a16:creationId xmlns:a16="http://schemas.microsoft.com/office/drawing/2014/main" id="{D8BFBEDB-E2CD-DC49-B912-B9B05822EE9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105400" y="1828800"/>
                  <a:ext cx="10287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80" name="TextBox 41">
                  <a:extLst>
                    <a:ext uri="{FF2B5EF4-FFF2-40B4-BE49-F238E27FC236}">
                      <a16:creationId xmlns:a16="http://schemas.microsoft.com/office/drawing/2014/main" id="{DF05B71E-A6F0-5448-BF02-62DBBED04D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800" y="1447800"/>
                  <a:ext cx="15240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NYHA II</a:t>
                  </a:r>
                </a:p>
              </p:txBody>
            </p:sp>
          </p:grpSp>
          <p:grpSp>
            <p:nvGrpSpPr>
              <p:cNvPr id="142376" name="Group 61">
                <a:extLst>
                  <a:ext uri="{FF2B5EF4-FFF2-40B4-BE49-F238E27FC236}">
                    <a16:creationId xmlns:a16="http://schemas.microsoft.com/office/drawing/2014/main" id="{C2DE8D14-FDC3-F449-A793-1483A14D9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58100" y="2209800"/>
                <a:ext cx="1524000" cy="381000"/>
                <a:chOff x="6172200" y="1447800"/>
                <a:chExt cx="1524000" cy="381000"/>
              </a:xfrm>
            </p:grpSpPr>
            <p:cxnSp>
              <p:nvCxnSpPr>
                <p:cNvPr id="142377" name="Straight Arrow Connector 35">
                  <a:extLst>
                    <a:ext uri="{FF2B5EF4-FFF2-40B4-BE49-F238E27FC236}">
                      <a16:creationId xmlns:a16="http://schemas.microsoft.com/office/drawing/2014/main" id="{42CB91D2-9E8F-2E41-805D-D14F418F07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72200" y="1828800"/>
                  <a:ext cx="15240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81D58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378" name="TextBox 42">
                  <a:extLst>
                    <a:ext uri="{FF2B5EF4-FFF2-40B4-BE49-F238E27FC236}">
                      <a16:creationId xmlns:a16="http://schemas.microsoft.com/office/drawing/2014/main" id="{F30BAF82-1497-DF49-ADA1-62A064C7AB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2200" y="1447800"/>
                  <a:ext cx="15240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u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AFD00"/>
                    </a:buClr>
                    <a:buSzPct val="75000"/>
                    <a:buFont typeface="Monotype Sorts" pitchFamily="2" charset="2"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+mn-cs"/>
                    </a:rPr>
                    <a:t>NYHA I</a:t>
                  </a:r>
                </a:p>
              </p:txBody>
            </p:sp>
          </p:grpSp>
        </p:grpSp>
        <p:cxnSp>
          <p:nvCxnSpPr>
            <p:cNvPr id="142360" name="Straight Connector 30">
              <a:extLst>
                <a:ext uri="{FF2B5EF4-FFF2-40B4-BE49-F238E27FC236}">
                  <a16:creationId xmlns:a16="http://schemas.microsoft.com/office/drawing/2014/main" id="{B6DE7514-DD1C-CD4D-83B0-C301996146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371600"/>
              <a:ext cx="0" cy="52578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361" name="TextBox 31">
              <a:extLst>
                <a:ext uri="{FF2B5EF4-FFF2-40B4-BE49-F238E27FC236}">
                  <a16:creationId xmlns:a16="http://schemas.microsoft.com/office/drawing/2014/main" id="{9A8A0C7C-41A7-CF4C-9556-C8484B917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100" y="6400800"/>
              <a:ext cx="4261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</a:t>
              </a:r>
            </a:p>
          </p:txBody>
        </p:sp>
        <p:sp>
          <p:nvSpPr>
            <p:cNvPr id="142362" name="TextBox 32">
              <a:extLst>
                <a:ext uri="{FF2B5EF4-FFF2-40B4-BE49-F238E27FC236}">
                  <a16:creationId xmlns:a16="http://schemas.microsoft.com/office/drawing/2014/main" id="{C3CD4D52-ADA2-2E47-B7DF-E626C0597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588264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</a:t>
              </a:r>
            </a:p>
          </p:txBody>
        </p:sp>
        <p:sp>
          <p:nvSpPr>
            <p:cNvPr id="142363" name="TextBox 33">
              <a:extLst>
                <a:ext uri="{FF2B5EF4-FFF2-40B4-BE49-F238E27FC236}">
                  <a16:creationId xmlns:a16="http://schemas.microsoft.com/office/drawing/2014/main" id="{082C3E5A-F642-0549-8083-B461FF1AA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536448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20</a:t>
              </a:r>
            </a:p>
          </p:txBody>
        </p:sp>
        <p:sp>
          <p:nvSpPr>
            <p:cNvPr id="142364" name="TextBox 34">
              <a:extLst>
                <a:ext uri="{FF2B5EF4-FFF2-40B4-BE49-F238E27FC236}">
                  <a16:creationId xmlns:a16="http://schemas.microsoft.com/office/drawing/2014/main" id="{91D537CC-50CD-7744-94E8-A98B4446D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484632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30</a:t>
              </a:r>
            </a:p>
          </p:txBody>
        </p:sp>
        <p:sp>
          <p:nvSpPr>
            <p:cNvPr id="142365" name="TextBox 35">
              <a:extLst>
                <a:ext uri="{FF2B5EF4-FFF2-40B4-BE49-F238E27FC236}">
                  <a16:creationId xmlns:a16="http://schemas.microsoft.com/office/drawing/2014/main" id="{98243C0F-A17F-404B-B8AA-E7D7E5D6A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432816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40</a:t>
              </a:r>
            </a:p>
          </p:txBody>
        </p:sp>
        <p:sp>
          <p:nvSpPr>
            <p:cNvPr id="142366" name="TextBox 36">
              <a:extLst>
                <a:ext uri="{FF2B5EF4-FFF2-40B4-BE49-F238E27FC236}">
                  <a16:creationId xmlns:a16="http://schemas.microsoft.com/office/drawing/2014/main" id="{B53E7183-C037-F244-9F76-83A7E8DA5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381000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50</a:t>
              </a:r>
            </a:p>
          </p:txBody>
        </p:sp>
        <p:sp>
          <p:nvSpPr>
            <p:cNvPr id="142367" name="TextBox 37">
              <a:extLst>
                <a:ext uri="{FF2B5EF4-FFF2-40B4-BE49-F238E27FC236}">
                  <a16:creationId xmlns:a16="http://schemas.microsoft.com/office/drawing/2014/main" id="{406BF6F1-692E-7D4A-8EF5-295E460AC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329184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60</a:t>
              </a:r>
            </a:p>
          </p:txBody>
        </p:sp>
        <p:sp>
          <p:nvSpPr>
            <p:cNvPr id="142368" name="TextBox 38">
              <a:extLst>
                <a:ext uri="{FF2B5EF4-FFF2-40B4-BE49-F238E27FC236}">
                  <a16:creationId xmlns:a16="http://schemas.microsoft.com/office/drawing/2014/main" id="{8C578767-267A-7546-8D07-3FE4D358E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277368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70</a:t>
              </a:r>
            </a:p>
          </p:txBody>
        </p:sp>
        <p:sp>
          <p:nvSpPr>
            <p:cNvPr id="142369" name="TextBox 39">
              <a:extLst>
                <a:ext uri="{FF2B5EF4-FFF2-40B4-BE49-F238E27FC236}">
                  <a16:creationId xmlns:a16="http://schemas.microsoft.com/office/drawing/2014/main" id="{1E9184F8-8E58-B548-8522-F06324E8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225552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80</a:t>
              </a:r>
            </a:p>
          </p:txBody>
        </p:sp>
        <p:sp>
          <p:nvSpPr>
            <p:cNvPr id="142370" name="TextBox 40">
              <a:extLst>
                <a:ext uri="{FF2B5EF4-FFF2-40B4-BE49-F238E27FC236}">
                  <a16:creationId xmlns:a16="http://schemas.microsoft.com/office/drawing/2014/main" id="{B89FCF52-D45A-D940-81A5-CC05ADC07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737360"/>
              <a:ext cx="502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90</a:t>
              </a:r>
            </a:p>
          </p:txBody>
        </p:sp>
        <p:sp>
          <p:nvSpPr>
            <p:cNvPr id="142371" name="TextBox 41">
              <a:extLst>
                <a:ext uri="{FF2B5EF4-FFF2-40B4-BE49-F238E27FC236}">
                  <a16:creationId xmlns:a16="http://schemas.microsoft.com/office/drawing/2014/main" id="{8C32D568-8B2C-B44C-ADF7-5E5D8364E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4516" y="1219200"/>
              <a:ext cx="6547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</a:t>
              </a:r>
            </a:p>
          </p:txBody>
        </p:sp>
        <p:cxnSp>
          <p:nvCxnSpPr>
            <p:cNvPr id="142372" name="Straight Connector 42">
              <a:extLst>
                <a:ext uri="{FF2B5EF4-FFF2-40B4-BE49-F238E27FC236}">
                  <a16:creationId xmlns:a16="http://schemas.microsoft.com/office/drawing/2014/main" id="{ADAFA891-B4BB-354E-B066-7A8EA47C23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019300" y="6629400"/>
              <a:ext cx="4168422" cy="120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2340" name="Straight Connector 45">
            <a:extLst>
              <a:ext uri="{FF2B5EF4-FFF2-40B4-BE49-F238E27FC236}">
                <a16:creationId xmlns:a16="http://schemas.microsoft.com/office/drawing/2014/main" id="{E502321D-E802-1149-BF08-88D9D94869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19500" y="6413500"/>
            <a:ext cx="0" cy="1476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1" name="Straight Connector 48">
            <a:extLst>
              <a:ext uri="{FF2B5EF4-FFF2-40B4-BE49-F238E27FC236}">
                <a16:creationId xmlns:a16="http://schemas.microsoft.com/office/drawing/2014/main" id="{669926EC-A095-DB4F-832E-3ECF033D4D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1100" y="6413500"/>
            <a:ext cx="0" cy="1476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2" name="Straight Connector 50">
            <a:extLst>
              <a:ext uri="{FF2B5EF4-FFF2-40B4-BE49-F238E27FC236}">
                <a16:creationId xmlns:a16="http://schemas.microsoft.com/office/drawing/2014/main" id="{AFFD75D4-0F13-2D47-A657-4BDC4BCF34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2700" y="6413500"/>
            <a:ext cx="0" cy="1476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343" name="TextBox 51">
            <a:extLst>
              <a:ext uri="{FF2B5EF4-FFF2-40B4-BE49-F238E27FC236}">
                <a16:creationId xmlns:a16="http://schemas.microsoft.com/office/drawing/2014/main" id="{AE33AF41-BC08-8349-827A-286E4FF9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647065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6/14</a:t>
            </a:r>
          </a:p>
        </p:txBody>
      </p:sp>
      <p:sp>
        <p:nvSpPr>
          <p:cNvPr id="142344" name="TextBox 52">
            <a:extLst>
              <a:ext uri="{FF2B5EF4-FFF2-40B4-BE49-F238E27FC236}">
                <a16:creationId xmlns:a16="http://schemas.microsoft.com/office/drawing/2014/main" id="{79FF166F-ECA1-9B44-ABD6-76A2EDABA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647065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8/12</a:t>
            </a:r>
          </a:p>
        </p:txBody>
      </p:sp>
      <p:sp>
        <p:nvSpPr>
          <p:cNvPr id="142345" name="TextBox 53">
            <a:extLst>
              <a:ext uri="{FF2B5EF4-FFF2-40B4-BE49-F238E27FC236}">
                <a16:creationId xmlns:a16="http://schemas.microsoft.com/office/drawing/2014/main" id="{198DFCC9-BFBB-4D46-A343-78B90FA6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647065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Today</a:t>
            </a:r>
          </a:p>
        </p:txBody>
      </p:sp>
      <p:sp>
        <p:nvSpPr>
          <p:cNvPr id="142346" name="4-Point Star 54">
            <a:extLst>
              <a:ext uri="{FF2B5EF4-FFF2-40B4-BE49-F238E27FC236}">
                <a16:creationId xmlns:a16="http://schemas.microsoft.com/office/drawing/2014/main" id="{9DF1070D-F842-EB48-8F9A-A0C808742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898900"/>
            <a:ext cx="2286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Char char="u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347" name="4-Point Star 55">
            <a:extLst>
              <a:ext uri="{FF2B5EF4-FFF2-40B4-BE49-F238E27FC236}">
                <a16:creationId xmlns:a16="http://schemas.microsoft.com/office/drawing/2014/main" id="{B34572B0-5EB1-A04D-B01C-A4FA3838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670300"/>
            <a:ext cx="2286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Char char="u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348" name="4-Point Star 56">
            <a:extLst>
              <a:ext uri="{FF2B5EF4-FFF2-40B4-BE49-F238E27FC236}">
                <a16:creationId xmlns:a16="http://schemas.microsoft.com/office/drawing/2014/main" id="{DC90A2BA-4B90-2241-B07F-F95D8914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2832100"/>
            <a:ext cx="2286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Char char="u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42349" name="Straight Connector 58">
            <a:extLst>
              <a:ext uri="{FF2B5EF4-FFF2-40B4-BE49-F238E27FC236}">
                <a16:creationId xmlns:a16="http://schemas.microsoft.com/office/drawing/2014/main" id="{CA63AC79-4CB1-734F-BC46-146A368CBF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9000" y="3746500"/>
            <a:ext cx="1447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50" name="Straight Connector 61">
            <a:extLst>
              <a:ext uri="{FF2B5EF4-FFF2-40B4-BE49-F238E27FC236}">
                <a16:creationId xmlns:a16="http://schemas.microsoft.com/office/drawing/2014/main" id="{1A4FCE06-B472-C940-90FB-67621641BBA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76800" y="2908300"/>
            <a:ext cx="1600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47FA0CD-2AA9-084A-940C-175C7AF41694}"/>
              </a:ext>
            </a:extLst>
          </p:cNvPr>
          <p:cNvGrpSpPr>
            <a:grpSpLocks/>
          </p:cNvGrpSpPr>
          <p:nvPr/>
        </p:nvGrpSpPr>
        <p:grpSpPr bwMode="auto">
          <a:xfrm>
            <a:off x="4406900" y="3721100"/>
            <a:ext cx="3571875" cy="768350"/>
            <a:chOff x="4407242" y="3720423"/>
            <a:chExt cx="3571812" cy="769441"/>
          </a:xfrm>
        </p:grpSpPr>
        <p:sp>
          <p:nvSpPr>
            <p:cNvPr id="142356" name="Right Brace 1">
              <a:extLst>
                <a:ext uri="{FF2B5EF4-FFF2-40B4-BE49-F238E27FC236}">
                  <a16:creationId xmlns:a16="http://schemas.microsoft.com/office/drawing/2014/main" id="{A5ECCF09-B328-A848-AA5D-25333701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793392"/>
              <a:ext cx="114300" cy="257908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Char char="u"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357" name="TextBox 2">
              <a:extLst>
                <a:ext uri="{FF2B5EF4-FFF2-40B4-BE49-F238E27FC236}">
                  <a16:creationId xmlns:a16="http://schemas.microsoft.com/office/drawing/2014/main" id="{4E6BF429-BF01-1B45-A3E0-64310B466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42" y="3720423"/>
              <a:ext cx="35718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Minimal improvement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Consider intensifying meds, CRT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84F237C-0AA6-DD4F-87E7-4EE62A380814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2614613"/>
            <a:ext cx="3524250" cy="1508125"/>
            <a:chOff x="4867235" y="3441561"/>
            <a:chExt cx="3524272" cy="1508105"/>
          </a:xfrm>
        </p:grpSpPr>
        <p:sp>
          <p:nvSpPr>
            <p:cNvPr id="142354" name="Right Brace 57">
              <a:extLst>
                <a:ext uri="{FF2B5EF4-FFF2-40B4-BE49-F238E27FC236}">
                  <a16:creationId xmlns:a16="http://schemas.microsoft.com/office/drawing/2014/main" id="{7429494D-1E4F-644D-8583-5CF101FF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35" y="3793391"/>
              <a:ext cx="123865" cy="779721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Char char="u"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355" name="TextBox 58">
              <a:extLst>
                <a:ext uri="{FF2B5EF4-FFF2-40B4-BE49-F238E27FC236}">
                  <a16:creationId xmlns:a16="http://schemas.microsoft.com/office/drawing/2014/main" id="{515A8B62-79F7-4F4D-A6BE-75C6EABB0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693" y="3441561"/>
              <a:ext cx="3346814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Large improvement after CRT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w/52% reduction in death/hosp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Consider optimizing settings,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more meds to further improve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B369969-2878-9146-9675-33EDA202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17800"/>
            <a:ext cx="1714500" cy="1028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Char char="u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4D086A25-F504-624C-A949-1C0E23C36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Evolving Standards in Clinical Care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3B705EE4-B860-B14B-8C99-4F1F9E16FE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‘Gold Standard’ for Cardiac Physiology</a:t>
            </a:r>
          </a:p>
        </p:txBody>
      </p:sp>
      <p:pic>
        <p:nvPicPr>
          <p:cNvPr id="83971" name="Picture 4" descr="mage result for doctor with stethoscope">
            <a:extLst>
              <a:ext uri="{FF2B5EF4-FFF2-40B4-BE49-F238E27FC236}">
                <a16:creationId xmlns:a16="http://schemas.microsoft.com/office/drawing/2014/main" id="{60A92F57-C71B-394A-B519-B3004FC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6543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0E9CF-E1F2-264F-BF60-F2EC3971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953000"/>
            <a:ext cx="26622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Char char="u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Limitations in</a:t>
            </a:r>
            <a:r>
              <a:rPr kumimoji="0" lang="mr-I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Accuracy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Reproducibility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D099C4-AFD2-F244-AB9C-E907350203C9}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2511425"/>
            <a:ext cx="5457825" cy="2028825"/>
            <a:chOff x="3695700" y="2511424"/>
            <a:chExt cx="5457825" cy="2028825"/>
          </a:xfrm>
        </p:grpSpPr>
        <p:pic>
          <p:nvPicPr>
            <p:cNvPr id="83974" name="Picture 2" descr="mage result for echocardiogram">
              <a:extLst>
                <a:ext uri="{FF2B5EF4-FFF2-40B4-BE49-F238E27FC236}">
                  <a16:creationId xmlns:a16="http://schemas.microsoft.com/office/drawing/2014/main" id="{C4ECC7DD-42BF-E049-B1C6-245BADC17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2511424"/>
              <a:ext cx="22574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75" name="Group 6">
              <a:extLst>
                <a:ext uri="{FF2B5EF4-FFF2-40B4-BE49-F238E27FC236}">
                  <a16:creationId xmlns:a16="http://schemas.microsoft.com/office/drawing/2014/main" id="{A751FEE5-EDBE-B64D-B357-9657574EE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5700" y="3124200"/>
              <a:ext cx="2209800" cy="838200"/>
              <a:chOff x="3695700" y="3124200"/>
              <a:chExt cx="2209800" cy="838200"/>
            </a:xfrm>
          </p:grpSpPr>
          <p:sp>
            <p:nvSpPr>
              <p:cNvPr id="83976" name="Right Arrow 4">
                <a:extLst>
                  <a:ext uri="{FF2B5EF4-FFF2-40B4-BE49-F238E27FC236}">
                    <a16:creationId xmlns:a16="http://schemas.microsoft.com/office/drawing/2014/main" id="{C01635B2-77B8-4D4E-823F-280C57C8A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3124200"/>
                <a:ext cx="2209800" cy="838200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Char char="u"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77" name="TextBox 5">
                <a:extLst>
                  <a:ext uri="{FF2B5EF4-FFF2-40B4-BE49-F238E27FC236}">
                    <a16:creationId xmlns:a16="http://schemas.microsoft.com/office/drawing/2014/main" id="{019EAED2-F2EB-6143-AC53-1CFCA5B42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5142" y="3343245"/>
                <a:ext cx="119455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u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AFD00"/>
                  </a:buClr>
                  <a:buSzPct val="75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Evolution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79FA-9D08-EA4A-9287-238EB40A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Representations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04AA841-7FBF-F144-B5AD-CB097AEBCFA6}"/>
              </a:ext>
            </a:extLst>
          </p:cNvPr>
          <p:cNvGrpSpPr/>
          <p:nvPr/>
        </p:nvGrpSpPr>
        <p:grpSpPr>
          <a:xfrm>
            <a:off x="593622" y="1139149"/>
            <a:ext cx="9112036" cy="5373734"/>
            <a:chOff x="593622" y="1139149"/>
            <a:chExt cx="9112036" cy="537373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C6B9D7-DA8D-A743-B570-E5A3B9DCDD70}"/>
                </a:ext>
              </a:extLst>
            </p:cNvPr>
            <p:cNvGrpSpPr/>
            <p:nvPr/>
          </p:nvGrpSpPr>
          <p:grpSpPr>
            <a:xfrm>
              <a:off x="4848701" y="1600200"/>
              <a:ext cx="533400" cy="2626908"/>
              <a:chOff x="4686300" y="1411692"/>
              <a:chExt cx="533400" cy="262690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6FF8705-6992-5449-B692-5D16E3F5A7E6}"/>
                  </a:ext>
                </a:extLst>
              </p:cNvPr>
              <p:cNvCxnSpPr/>
              <p:nvPr/>
            </p:nvCxnSpPr>
            <p:spPr bwMode="auto">
              <a:xfrm>
                <a:off x="4762500" y="15240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B748799-E815-4C4F-A15B-E45D04C94F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524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D74586-5A1F-FD43-8B31-B5A3596C1C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786467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E173025-895D-AF4C-B050-B2908DC338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048934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19FF830-973C-DC4E-8EA5-CC40F4F149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311401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5F6B88-E853-DA4E-AEE0-A89366CFA5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573868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009431E-1684-2647-88F9-8A313A6F27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836335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DFFD938-994F-5544-B2BB-DB12851694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098802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1A8608-1DB7-FC4D-BD57-B3B938609E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361269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C473110-0790-A341-B8C0-2BCF274C7D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623736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FC09CF6-1FE2-FE44-B0D7-494A41ADA6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886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A6EF409-8837-764B-959A-62FEDFAFC06D}"/>
                  </a:ext>
                </a:extLst>
              </p:cNvPr>
              <p:cNvSpPr txBox="1"/>
              <p:nvPr/>
            </p:nvSpPr>
            <p:spPr>
              <a:xfrm>
                <a:off x="4838700" y="374193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891ED3-DF1A-D743-B9B4-583974931889}"/>
                  </a:ext>
                </a:extLst>
              </p:cNvPr>
              <p:cNvSpPr txBox="1"/>
              <p:nvPr/>
            </p:nvSpPr>
            <p:spPr>
              <a:xfrm>
                <a:off x="4838700" y="351579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77BC09-A953-ED4C-A9D7-D5DA59BE49AA}"/>
                  </a:ext>
                </a:extLst>
              </p:cNvPr>
              <p:cNvSpPr txBox="1"/>
              <p:nvPr/>
            </p:nvSpPr>
            <p:spPr>
              <a:xfrm>
                <a:off x="4838700" y="323065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19447F-F4E5-E94F-96AA-8314332E60F2}"/>
                  </a:ext>
                </a:extLst>
              </p:cNvPr>
              <p:cNvSpPr txBox="1"/>
              <p:nvPr/>
            </p:nvSpPr>
            <p:spPr>
              <a:xfrm>
                <a:off x="4838700" y="295535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40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4C1D8D-59E9-2D41-B91C-77B07EDB474A}"/>
                  </a:ext>
                </a:extLst>
              </p:cNvPr>
              <p:cNvSpPr txBox="1"/>
              <p:nvPr/>
            </p:nvSpPr>
            <p:spPr>
              <a:xfrm>
                <a:off x="4838700" y="268988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45442A-BEB8-F94B-9F6C-418443C7180A}"/>
                  </a:ext>
                </a:extLst>
              </p:cNvPr>
              <p:cNvSpPr txBox="1"/>
              <p:nvPr/>
            </p:nvSpPr>
            <p:spPr>
              <a:xfrm>
                <a:off x="4838700" y="244407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4A684C-4394-5943-902F-818DBCE7658C}"/>
                  </a:ext>
                </a:extLst>
              </p:cNvPr>
              <p:cNvSpPr txBox="1"/>
              <p:nvPr/>
            </p:nvSpPr>
            <p:spPr>
              <a:xfrm>
                <a:off x="4838700" y="217860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2EC56D-4CF1-8948-9A8F-C1BFC7138505}"/>
                  </a:ext>
                </a:extLst>
              </p:cNvPr>
              <p:cNvSpPr txBox="1"/>
              <p:nvPr/>
            </p:nvSpPr>
            <p:spPr>
              <a:xfrm>
                <a:off x="4838700" y="191313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80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9F761AF-7D29-CC4D-BB25-0FCF4F003BAC}"/>
                  </a:ext>
                </a:extLst>
              </p:cNvPr>
              <p:cNvSpPr txBox="1"/>
              <p:nvPr/>
            </p:nvSpPr>
            <p:spPr>
              <a:xfrm>
                <a:off x="4838700" y="164766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90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0F794E-9DC3-A845-8C83-4B3CD8A00F03}"/>
                  </a:ext>
                </a:extLst>
              </p:cNvPr>
              <p:cNvSpPr txBox="1"/>
              <p:nvPr/>
            </p:nvSpPr>
            <p:spPr>
              <a:xfrm>
                <a:off x="4804202" y="141169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100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CE34911-C2AC-8440-A28E-98C19EE8FBD6}"/>
                </a:ext>
              </a:extLst>
            </p:cNvPr>
            <p:cNvGrpSpPr/>
            <p:nvPr/>
          </p:nvGrpSpPr>
          <p:grpSpPr>
            <a:xfrm rot="2765252">
              <a:off x="5803015" y="2194825"/>
              <a:ext cx="533400" cy="2626908"/>
              <a:chOff x="4686300" y="1411692"/>
              <a:chExt cx="533400" cy="2626908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31FF4A6-FA96-6442-AD62-45B11AAFF256}"/>
                  </a:ext>
                </a:extLst>
              </p:cNvPr>
              <p:cNvCxnSpPr/>
              <p:nvPr/>
            </p:nvCxnSpPr>
            <p:spPr bwMode="auto">
              <a:xfrm>
                <a:off x="4762500" y="15240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D260BEC-7C06-FE47-879D-FCEDFBC341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524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F8F9787-62AA-2646-B0A6-6C6A8CB787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786467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2B4DA9A-2FBC-9340-82A5-F4EF2930DE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048934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36C5F11-81E3-FF48-BB4F-05DDD733CC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311401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0434FF2-6E6E-5448-A2BA-A8A9A2C67D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573868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6D8033C-302E-8D48-B78D-7464434697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836335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B503BF3-CA72-6348-B11D-898165A671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098802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4412084-B862-0549-9B55-419A80D69F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361269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83C57D1-1EB7-EC44-9F3C-102AA3D8B2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623736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4997DA2-0A31-CA44-81D5-3F580A5E48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886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ACEB30-E403-8747-BD06-4595CCC00488}"/>
                  </a:ext>
                </a:extLst>
              </p:cNvPr>
              <p:cNvSpPr txBox="1"/>
              <p:nvPr/>
            </p:nvSpPr>
            <p:spPr>
              <a:xfrm>
                <a:off x="4838700" y="374193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F43FC76-564C-DD44-8BDF-78436AF31CB7}"/>
                  </a:ext>
                </a:extLst>
              </p:cNvPr>
              <p:cNvSpPr txBox="1"/>
              <p:nvPr/>
            </p:nvSpPr>
            <p:spPr>
              <a:xfrm>
                <a:off x="4838700" y="351579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55A44A8-00F9-8B47-88EF-4E2C80588E13}"/>
                  </a:ext>
                </a:extLst>
              </p:cNvPr>
              <p:cNvSpPr txBox="1"/>
              <p:nvPr/>
            </p:nvSpPr>
            <p:spPr>
              <a:xfrm>
                <a:off x="4838700" y="323065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14AED02-8592-A641-B9E3-02A5017B1825}"/>
                  </a:ext>
                </a:extLst>
              </p:cNvPr>
              <p:cNvSpPr txBox="1"/>
              <p:nvPr/>
            </p:nvSpPr>
            <p:spPr>
              <a:xfrm>
                <a:off x="4838700" y="295535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40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CF307BB-04A1-9943-BC90-F5659A62EB4A}"/>
                  </a:ext>
                </a:extLst>
              </p:cNvPr>
              <p:cNvSpPr txBox="1"/>
              <p:nvPr/>
            </p:nvSpPr>
            <p:spPr>
              <a:xfrm>
                <a:off x="4838700" y="268988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7834BEF-F979-9A41-8FC0-27DA0362C936}"/>
                  </a:ext>
                </a:extLst>
              </p:cNvPr>
              <p:cNvSpPr txBox="1"/>
              <p:nvPr/>
            </p:nvSpPr>
            <p:spPr>
              <a:xfrm>
                <a:off x="4838700" y="244407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6659C83-6F38-E04F-A728-E4522019FFFF}"/>
                  </a:ext>
                </a:extLst>
              </p:cNvPr>
              <p:cNvSpPr txBox="1"/>
              <p:nvPr/>
            </p:nvSpPr>
            <p:spPr>
              <a:xfrm>
                <a:off x="4838700" y="217860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70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BB060C-5162-B549-8397-DD4FE46FF527}"/>
                  </a:ext>
                </a:extLst>
              </p:cNvPr>
              <p:cNvSpPr txBox="1"/>
              <p:nvPr/>
            </p:nvSpPr>
            <p:spPr>
              <a:xfrm>
                <a:off x="4838700" y="191313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80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BAC6679-E8C8-4341-811F-8D16D7341C7F}"/>
                  </a:ext>
                </a:extLst>
              </p:cNvPr>
              <p:cNvSpPr txBox="1"/>
              <p:nvPr/>
            </p:nvSpPr>
            <p:spPr>
              <a:xfrm>
                <a:off x="4838700" y="164766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90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EE22C12-4E32-744B-A70A-BD91A49E00D8}"/>
                  </a:ext>
                </a:extLst>
              </p:cNvPr>
              <p:cNvSpPr txBox="1"/>
              <p:nvPr/>
            </p:nvSpPr>
            <p:spPr>
              <a:xfrm>
                <a:off x="4804202" y="141169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100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570F045-AC41-B143-9DB6-3EC81713C063}"/>
                </a:ext>
              </a:extLst>
            </p:cNvPr>
            <p:cNvGrpSpPr/>
            <p:nvPr/>
          </p:nvGrpSpPr>
          <p:grpSpPr>
            <a:xfrm rot="18430620">
              <a:off x="3657095" y="2024452"/>
              <a:ext cx="533400" cy="2626908"/>
              <a:chOff x="4686300" y="1411692"/>
              <a:chExt cx="533400" cy="2626908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58E363B-604C-5C41-889D-36D5C239E7F8}"/>
                  </a:ext>
                </a:extLst>
              </p:cNvPr>
              <p:cNvCxnSpPr/>
              <p:nvPr/>
            </p:nvCxnSpPr>
            <p:spPr bwMode="auto">
              <a:xfrm>
                <a:off x="4762500" y="15240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6B40350-DD67-3C42-8B91-323A11F1E0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524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8416A3A-C786-154C-B7E6-B64E3C5799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786467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F4B6C4D-0214-AF48-A119-2320B6E0A7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048934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BBBB753-E6A0-7E4A-9E0E-74A01A4B25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311401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B76CF03-C3C7-FD4C-953E-AE99BCFE12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573868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8AD3997-B26F-A44C-92C2-B74791A2C8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836335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E94616D-888D-F04B-89D1-4A4F79535D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098802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92074C8-B468-8C48-8B54-70F389CD3B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361269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DB297FE-0318-B748-95EF-0DADCA0BCD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623736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4E82A01-B051-FB42-BB12-DA1151CEE2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886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FE2A0D2-6BAE-8B41-9B37-E102B55A98B8}"/>
                  </a:ext>
                </a:extLst>
              </p:cNvPr>
              <p:cNvSpPr txBox="1"/>
              <p:nvPr/>
            </p:nvSpPr>
            <p:spPr>
              <a:xfrm>
                <a:off x="4838700" y="374193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5741B19-8755-5444-879E-A20211E34E23}"/>
                  </a:ext>
                </a:extLst>
              </p:cNvPr>
              <p:cNvSpPr txBox="1"/>
              <p:nvPr/>
            </p:nvSpPr>
            <p:spPr>
              <a:xfrm>
                <a:off x="4838700" y="351579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3D2623-6D8B-1E44-A00D-62718006E6D8}"/>
                  </a:ext>
                </a:extLst>
              </p:cNvPr>
              <p:cNvSpPr txBox="1"/>
              <p:nvPr/>
            </p:nvSpPr>
            <p:spPr>
              <a:xfrm>
                <a:off x="4838700" y="323065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CF690D6-28AF-F240-92FC-288951CC2189}"/>
                  </a:ext>
                </a:extLst>
              </p:cNvPr>
              <p:cNvSpPr txBox="1"/>
              <p:nvPr/>
            </p:nvSpPr>
            <p:spPr>
              <a:xfrm>
                <a:off x="4838700" y="295535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40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B4DC37-A3B1-2045-BBAE-CF5C962F84A7}"/>
                  </a:ext>
                </a:extLst>
              </p:cNvPr>
              <p:cNvSpPr txBox="1"/>
              <p:nvPr/>
            </p:nvSpPr>
            <p:spPr>
              <a:xfrm>
                <a:off x="4838700" y="268988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DAE4A99-3D53-1349-AE7E-CD8F5BD59288}"/>
                  </a:ext>
                </a:extLst>
              </p:cNvPr>
              <p:cNvSpPr txBox="1"/>
              <p:nvPr/>
            </p:nvSpPr>
            <p:spPr>
              <a:xfrm>
                <a:off x="4838700" y="244407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8A1A70-5BB6-164C-962D-4D6AE777F6FA}"/>
                  </a:ext>
                </a:extLst>
              </p:cNvPr>
              <p:cNvSpPr txBox="1"/>
              <p:nvPr/>
            </p:nvSpPr>
            <p:spPr>
              <a:xfrm>
                <a:off x="4838700" y="217860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70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6C4C7AC-0A62-7341-AB9E-10A79FE03CA2}"/>
                  </a:ext>
                </a:extLst>
              </p:cNvPr>
              <p:cNvSpPr txBox="1"/>
              <p:nvPr/>
            </p:nvSpPr>
            <p:spPr>
              <a:xfrm>
                <a:off x="4838700" y="191313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80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36D26A0-7594-2648-8862-A2DA0A072ADF}"/>
                  </a:ext>
                </a:extLst>
              </p:cNvPr>
              <p:cNvSpPr txBox="1"/>
              <p:nvPr/>
            </p:nvSpPr>
            <p:spPr>
              <a:xfrm>
                <a:off x="4838700" y="164766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90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37CA58-C428-BC4B-86BC-A41524D30832}"/>
                  </a:ext>
                </a:extLst>
              </p:cNvPr>
              <p:cNvSpPr txBox="1"/>
              <p:nvPr/>
            </p:nvSpPr>
            <p:spPr>
              <a:xfrm>
                <a:off x="4804202" y="141169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100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7848751-6DFD-D647-BB5F-E9A5CCF50E43}"/>
                </a:ext>
              </a:extLst>
            </p:cNvPr>
            <p:cNvGrpSpPr/>
            <p:nvPr/>
          </p:nvGrpSpPr>
          <p:grpSpPr>
            <a:xfrm rot="13694880">
              <a:off x="3516154" y="3786788"/>
              <a:ext cx="533400" cy="2626908"/>
              <a:chOff x="4686300" y="1411692"/>
              <a:chExt cx="533400" cy="2626908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1BFABE-D3D4-9847-A320-5114EF8D7E05}"/>
                  </a:ext>
                </a:extLst>
              </p:cNvPr>
              <p:cNvCxnSpPr/>
              <p:nvPr/>
            </p:nvCxnSpPr>
            <p:spPr bwMode="auto">
              <a:xfrm>
                <a:off x="4762500" y="15240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1D6BC6F-9D08-9D4A-9C94-9FE93B5DC3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524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A03C202-4116-D440-8BC5-7ED8989DBA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786467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0519D8E-1B04-424C-B495-6CEE8CEA5D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048934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80471B-0A33-B34A-85EB-2556D1FB61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311401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13AA3EE-A188-BE40-9AF8-3E58AB2FC3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573868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AA75616-F7F7-3B43-8681-3C001E3371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836335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9DE519A-8479-9B48-926B-6542F03EB8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098802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05CE277-BABF-B84B-9D11-D4D2290922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361269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55A13AA-CE48-E943-BB7A-6E4B2283C2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623736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2531A85-C6B4-B744-A8C0-ABD8CE3EAF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886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5F4BD0-6C4A-A44B-A4B1-F395CC5CF6E4}"/>
                  </a:ext>
                </a:extLst>
              </p:cNvPr>
              <p:cNvSpPr txBox="1"/>
              <p:nvPr/>
            </p:nvSpPr>
            <p:spPr>
              <a:xfrm>
                <a:off x="4838700" y="374193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027E299-B360-FA4D-B46C-31FEE6531731}"/>
                  </a:ext>
                </a:extLst>
              </p:cNvPr>
              <p:cNvSpPr txBox="1"/>
              <p:nvPr/>
            </p:nvSpPr>
            <p:spPr>
              <a:xfrm>
                <a:off x="4838700" y="351579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BD763B7-6BFE-D54C-BCF3-6CBC5F119A3E}"/>
                  </a:ext>
                </a:extLst>
              </p:cNvPr>
              <p:cNvSpPr txBox="1"/>
              <p:nvPr/>
            </p:nvSpPr>
            <p:spPr>
              <a:xfrm>
                <a:off x="4838700" y="323065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30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5BB99EE-4B5D-3E4B-BFBE-1433A0F187D6}"/>
                  </a:ext>
                </a:extLst>
              </p:cNvPr>
              <p:cNvSpPr txBox="1"/>
              <p:nvPr/>
            </p:nvSpPr>
            <p:spPr>
              <a:xfrm>
                <a:off x="4838700" y="295535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40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BE5ECF9-F70D-5E4B-B60C-040E0E265F65}"/>
                  </a:ext>
                </a:extLst>
              </p:cNvPr>
              <p:cNvSpPr txBox="1"/>
              <p:nvPr/>
            </p:nvSpPr>
            <p:spPr>
              <a:xfrm>
                <a:off x="4838700" y="268988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50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7D699AB-D52A-074F-8FF5-9E5CD9F6356D}"/>
                  </a:ext>
                </a:extLst>
              </p:cNvPr>
              <p:cNvSpPr txBox="1"/>
              <p:nvPr/>
            </p:nvSpPr>
            <p:spPr>
              <a:xfrm>
                <a:off x="4838700" y="244407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60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B118599-BF07-0E4D-AA70-49C76E1EF309}"/>
                  </a:ext>
                </a:extLst>
              </p:cNvPr>
              <p:cNvSpPr txBox="1"/>
              <p:nvPr/>
            </p:nvSpPr>
            <p:spPr>
              <a:xfrm>
                <a:off x="4838700" y="217860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70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7450281-74F4-E446-8E71-88F1828F9FB5}"/>
                  </a:ext>
                </a:extLst>
              </p:cNvPr>
              <p:cNvSpPr txBox="1"/>
              <p:nvPr/>
            </p:nvSpPr>
            <p:spPr>
              <a:xfrm>
                <a:off x="4838700" y="191313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80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0B09DCE-14CD-A742-9FD0-3C5330054B76}"/>
                  </a:ext>
                </a:extLst>
              </p:cNvPr>
              <p:cNvSpPr txBox="1"/>
              <p:nvPr/>
            </p:nvSpPr>
            <p:spPr>
              <a:xfrm>
                <a:off x="4838700" y="164766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90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491BBEE-AB61-FC4D-AC3A-5606E3B501E5}"/>
                  </a:ext>
                </a:extLst>
              </p:cNvPr>
              <p:cNvSpPr txBox="1"/>
              <p:nvPr/>
            </p:nvSpPr>
            <p:spPr>
              <a:xfrm>
                <a:off x="4804202" y="141169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100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B5E898C-6255-854E-A9E8-F8E6BD1FE281}"/>
                </a:ext>
              </a:extLst>
            </p:cNvPr>
            <p:cNvGrpSpPr/>
            <p:nvPr/>
          </p:nvGrpSpPr>
          <p:grpSpPr>
            <a:xfrm rot="7873459">
              <a:off x="5552591" y="4044703"/>
              <a:ext cx="533400" cy="2626908"/>
              <a:chOff x="4686300" y="1411692"/>
              <a:chExt cx="533400" cy="2626908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F879C48-C839-1742-B651-C82A6FA1EA4B}"/>
                  </a:ext>
                </a:extLst>
              </p:cNvPr>
              <p:cNvCxnSpPr/>
              <p:nvPr/>
            </p:nvCxnSpPr>
            <p:spPr bwMode="auto">
              <a:xfrm>
                <a:off x="4762500" y="15240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28FF-798B-824E-B998-B07701D52D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524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E3D4CA4-724B-264F-BFCE-4D33147460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1786467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4D59F6F-A099-1C43-AAB4-CF8373D5FC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048934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68E6328B-CF93-3C4B-BEAF-6D96207713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311401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8E19C66-5BA0-5041-A42D-7918F980CD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573868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2914544-390E-B145-B11A-E616A1CD9B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2836335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991A1F7-9A71-0341-BE78-E1E2166663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098802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6157CDE-0735-D049-8F40-BF5D024ABB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361269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F5B284A-AC0D-BA44-AEE6-F868C2F6A3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623736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27D3B05-03DB-EF45-B929-2B7668E52A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6300" y="3886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FD834D-E0D9-814D-A6C5-77358224AB61}"/>
                  </a:ext>
                </a:extLst>
              </p:cNvPr>
              <p:cNvSpPr txBox="1"/>
              <p:nvPr/>
            </p:nvSpPr>
            <p:spPr>
              <a:xfrm>
                <a:off x="4838700" y="374193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34142F9-5005-C540-B4B5-E15BBEF3C15B}"/>
                  </a:ext>
                </a:extLst>
              </p:cNvPr>
              <p:cNvSpPr txBox="1"/>
              <p:nvPr/>
            </p:nvSpPr>
            <p:spPr>
              <a:xfrm>
                <a:off x="4838700" y="351579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38E8DAC-05CA-2848-A8CB-2C3B01A96371}"/>
                  </a:ext>
                </a:extLst>
              </p:cNvPr>
              <p:cNvSpPr txBox="1"/>
              <p:nvPr/>
            </p:nvSpPr>
            <p:spPr>
              <a:xfrm>
                <a:off x="4838700" y="323065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11F306C-BD8A-FB4A-94A0-0EFE9CFA2C46}"/>
                  </a:ext>
                </a:extLst>
              </p:cNvPr>
              <p:cNvSpPr txBox="1"/>
              <p:nvPr/>
            </p:nvSpPr>
            <p:spPr>
              <a:xfrm>
                <a:off x="4838700" y="295535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40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C28D41E-C9A8-6649-B86D-6292F283A330}"/>
                  </a:ext>
                </a:extLst>
              </p:cNvPr>
              <p:cNvSpPr txBox="1"/>
              <p:nvPr/>
            </p:nvSpPr>
            <p:spPr>
              <a:xfrm>
                <a:off x="4838700" y="268988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7723C36-A01F-124A-9882-AC8CCC80B2BA}"/>
                  </a:ext>
                </a:extLst>
              </p:cNvPr>
              <p:cNvSpPr txBox="1"/>
              <p:nvPr/>
            </p:nvSpPr>
            <p:spPr>
              <a:xfrm>
                <a:off x="4838700" y="244407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896D5E8-E6B0-BB4E-8501-E7BC50BFF2EC}"/>
                  </a:ext>
                </a:extLst>
              </p:cNvPr>
              <p:cNvSpPr txBox="1"/>
              <p:nvPr/>
            </p:nvSpPr>
            <p:spPr>
              <a:xfrm>
                <a:off x="4838700" y="217860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7C9D633-963D-B64D-92AE-D2CCA523EA27}"/>
                  </a:ext>
                </a:extLst>
              </p:cNvPr>
              <p:cNvSpPr txBox="1"/>
              <p:nvPr/>
            </p:nvSpPr>
            <p:spPr>
              <a:xfrm>
                <a:off x="4838700" y="191313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80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82C74EF-71D2-1045-BC90-3C5A38A84354}"/>
                  </a:ext>
                </a:extLst>
              </p:cNvPr>
              <p:cNvSpPr txBox="1"/>
              <p:nvPr/>
            </p:nvSpPr>
            <p:spPr>
              <a:xfrm>
                <a:off x="4838700" y="1647666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90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3BFD4D1-F749-B449-A266-E4456F716010}"/>
                  </a:ext>
                </a:extLst>
              </p:cNvPr>
              <p:cNvSpPr txBox="1"/>
              <p:nvPr/>
            </p:nvSpPr>
            <p:spPr>
              <a:xfrm>
                <a:off x="4804202" y="141169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100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1CA4AFC-576A-C548-BBD7-3B726852C775}"/>
                </a:ext>
              </a:extLst>
            </p:cNvPr>
            <p:cNvSpPr txBox="1"/>
            <p:nvPr/>
          </p:nvSpPr>
          <p:spPr>
            <a:xfrm>
              <a:off x="3756138" y="1139149"/>
              <a:ext cx="2630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Overall Summary Scale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54D6B0D-91E2-0842-A3CC-7BFD386201E6}"/>
                </a:ext>
              </a:extLst>
            </p:cNvPr>
            <p:cNvSpPr txBox="1"/>
            <p:nvPr/>
          </p:nvSpPr>
          <p:spPr>
            <a:xfrm>
              <a:off x="7200900" y="2167061"/>
              <a:ext cx="1798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Symptom Scale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13797E0-36D0-374D-B55E-A90B1BC0B9C9}"/>
                </a:ext>
              </a:extLst>
            </p:cNvPr>
            <p:cNvSpPr txBox="1"/>
            <p:nvPr/>
          </p:nvSpPr>
          <p:spPr>
            <a:xfrm>
              <a:off x="593622" y="2167061"/>
              <a:ext cx="17844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Quality of Life </a:t>
              </a:r>
            </a:p>
            <a:p>
              <a:pPr algn="ctr"/>
              <a:r>
                <a:rPr lang="en-US" dirty="0"/>
                <a:t>Scale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B51BA6-E400-3942-B634-981B0377FBA6}"/>
                </a:ext>
              </a:extLst>
            </p:cNvPr>
            <p:cNvSpPr txBox="1"/>
            <p:nvPr/>
          </p:nvSpPr>
          <p:spPr>
            <a:xfrm>
              <a:off x="593622" y="5804997"/>
              <a:ext cx="20313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Social Limitation </a:t>
              </a:r>
            </a:p>
            <a:p>
              <a:pPr algn="ctr"/>
              <a:r>
                <a:rPr lang="en-US" dirty="0"/>
                <a:t>Scale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EC4EBFC-E526-F941-9E37-BD19F08CE5CC}"/>
                </a:ext>
              </a:extLst>
            </p:cNvPr>
            <p:cNvSpPr txBox="1"/>
            <p:nvPr/>
          </p:nvSpPr>
          <p:spPr>
            <a:xfrm>
              <a:off x="7446706" y="5804997"/>
              <a:ext cx="22589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Limitation </a:t>
              </a:r>
            </a:p>
            <a:p>
              <a:pPr algn="ctr"/>
              <a:r>
                <a:rPr lang="en-US" dirty="0"/>
                <a:t>Scale</a:t>
              </a:r>
            </a:p>
          </p:txBody>
        </p:sp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A062C60-EE0B-1F4F-BDE5-3B5A61674254}"/>
              </a:ext>
            </a:extLst>
          </p:cNvPr>
          <p:cNvCxnSpPr>
            <a:cxnSpLocks/>
            <a:endCxn id="72" idx="1"/>
          </p:cNvCxnSpPr>
          <p:nvPr/>
        </p:nvCxnSpPr>
        <p:spPr bwMode="auto">
          <a:xfrm>
            <a:off x="4901325" y="2241288"/>
            <a:ext cx="1911627" cy="3448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5327B59-DD3B-1041-ACBB-C32F669C9A57}"/>
              </a:ext>
            </a:extLst>
          </p:cNvPr>
          <p:cNvCxnSpPr>
            <a:cxnSpLocks/>
          </p:cNvCxnSpPr>
          <p:nvPr/>
        </p:nvCxnSpPr>
        <p:spPr bwMode="auto">
          <a:xfrm flipH="1">
            <a:off x="6241589" y="2590030"/>
            <a:ext cx="504943" cy="28937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5917DD4-757E-8B4D-8AE0-7C0AABAE9A4A}"/>
              </a:ext>
            </a:extLst>
          </p:cNvPr>
          <p:cNvCxnSpPr>
            <a:cxnSpLocks/>
          </p:cNvCxnSpPr>
          <p:nvPr/>
        </p:nvCxnSpPr>
        <p:spPr bwMode="auto">
          <a:xfrm>
            <a:off x="3796851" y="5341357"/>
            <a:ext cx="2442640" cy="14016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E21A6C2-4B8B-EB4E-B330-3F6BE7E4EF0C}"/>
              </a:ext>
            </a:extLst>
          </p:cNvPr>
          <p:cNvCxnSpPr>
            <a:cxnSpLocks/>
          </p:cNvCxnSpPr>
          <p:nvPr/>
        </p:nvCxnSpPr>
        <p:spPr bwMode="auto">
          <a:xfrm>
            <a:off x="3261782" y="3084086"/>
            <a:ext cx="530374" cy="22572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AA4123A0-5985-3942-A033-D4EDE598D2D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69893" y="2256347"/>
            <a:ext cx="1672939" cy="8495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4472FCF-5481-BD43-BB4F-9525FEDB0A81}"/>
              </a:ext>
            </a:extLst>
          </p:cNvPr>
          <p:cNvCxnSpPr>
            <a:cxnSpLocks/>
          </p:cNvCxnSpPr>
          <p:nvPr/>
        </p:nvCxnSpPr>
        <p:spPr bwMode="auto">
          <a:xfrm>
            <a:off x="4907466" y="2490700"/>
            <a:ext cx="1309309" cy="5967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2E28BF-D6D4-634F-86E0-69B973F2744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3944" y="3091191"/>
            <a:ext cx="8860" cy="23185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8DC6258-23B1-634F-930E-E8074EFEBEEF}"/>
              </a:ext>
            </a:extLst>
          </p:cNvPr>
          <p:cNvCxnSpPr>
            <a:cxnSpLocks/>
          </p:cNvCxnSpPr>
          <p:nvPr/>
        </p:nvCxnSpPr>
        <p:spPr bwMode="auto">
          <a:xfrm>
            <a:off x="3827624" y="5341357"/>
            <a:ext cx="2363749" cy="6843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5A35EAC-96AA-0442-AFAE-7D5544720964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6701" y="2508192"/>
            <a:ext cx="1010658" cy="10494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4816A88-3C5D-6043-B56C-166D6E43D890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9936" y="3549777"/>
            <a:ext cx="63338" cy="176475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E5D96D8-1EB8-5D45-9F9C-80B5E4F81A54}"/>
              </a:ext>
            </a:extLst>
          </p:cNvPr>
          <p:cNvCxnSpPr>
            <a:cxnSpLocks/>
          </p:cNvCxnSpPr>
          <p:nvPr/>
        </p:nvCxnSpPr>
        <p:spPr bwMode="auto">
          <a:xfrm>
            <a:off x="7200900" y="4396494"/>
            <a:ext cx="609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4E94C6FD-F25E-4A43-A6DA-6B3B2B6A6BF9}"/>
              </a:ext>
            </a:extLst>
          </p:cNvPr>
          <p:cNvSpPr txBox="1"/>
          <p:nvPr/>
        </p:nvSpPr>
        <p:spPr>
          <a:xfrm>
            <a:off x="7845529" y="4180480"/>
            <a:ext cx="116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Visit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D957053-BBCF-D84C-A7FA-3926973832C6}"/>
              </a:ext>
            </a:extLst>
          </p:cNvPr>
          <p:cNvCxnSpPr>
            <a:cxnSpLocks/>
          </p:cNvCxnSpPr>
          <p:nvPr/>
        </p:nvCxnSpPr>
        <p:spPr bwMode="auto">
          <a:xfrm>
            <a:off x="7161124" y="3992219"/>
            <a:ext cx="64937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F42B7BCA-38B0-8A47-A559-F3F90666BEFB}"/>
              </a:ext>
            </a:extLst>
          </p:cNvPr>
          <p:cNvSpPr txBox="1"/>
          <p:nvPr/>
        </p:nvSpPr>
        <p:spPr>
          <a:xfrm>
            <a:off x="7845529" y="3777357"/>
            <a:ext cx="1533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Today’s Visit</a:t>
            </a:r>
          </a:p>
        </p:txBody>
      </p:sp>
    </p:spTree>
    <p:extLst>
      <p:ext uri="{BB962C8B-B14F-4D97-AF65-F5344CB8AC3E}">
        <p14:creationId xmlns:p14="http://schemas.microsoft.com/office/powerpoint/2010/main" val="163717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>
            <a:extLst>
              <a:ext uri="{FF2B5EF4-FFF2-40B4-BE49-F238E27FC236}">
                <a16:creationId xmlns:a16="http://schemas.microsoft.com/office/drawing/2014/main" id="{584D8079-B3B2-3843-9E2A-A723C929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430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7" descr="SLMAHI white.png">
            <a:extLst>
              <a:ext uri="{FF2B5EF4-FFF2-40B4-BE49-F238E27FC236}">
                <a16:creationId xmlns:a16="http://schemas.microsoft.com/office/drawing/2014/main" id="{0F554901-79D7-5346-B77D-98DB4A97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4800"/>
            <a:ext cx="2209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itle 1">
            <a:extLst>
              <a:ext uri="{FF2B5EF4-FFF2-40B4-BE49-F238E27FC236}">
                <a16:creationId xmlns:a16="http://schemas.microsoft.com/office/drawing/2014/main" id="{EE336AC9-F8BE-8C4D-BEBE-8245C9D9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38100"/>
            <a:ext cx="7734300" cy="876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PROMs: Hearing the Patient’s Voice</a:t>
            </a:r>
          </a:p>
        </p:txBody>
      </p:sp>
    </p:spTree>
    <p:extLst>
      <p:ext uri="{BB962C8B-B14F-4D97-AF65-F5344CB8AC3E}">
        <p14:creationId xmlns:p14="http://schemas.microsoft.com/office/powerpoint/2010/main" val="18735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7C5DC1-88E0-1D4C-BA48-896485F2F162}"/>
              </a:ext>
            </a:extLst>
          </p:cNvPr>
          <p:cNvSpPr txBox="1"/>
          <p:nvPr/>
        </p:nvSpPr>
        <p:spPr>
          <a:xfrm>
            <a:off x="3806063" y="3124200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tx2"/>
                </a:solidFill>
              </a:rPr>
              <a:t>Questions??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0DDFC-74C8-EE4C-8E71-C6B0EC77CEC6}"/>
              </a:ext>
            </a:extLst>
          </p:cNvPr>
          <p:cNvCxnSpPr/>
          <p:nvPr/>
        </p:nvCxnSpPr>
        <p:spPr bwMode="auto">
          <a:xfrm>
            <a:off x="647700" y="6019800"/>
            <a:ext cx="9067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8218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D99C85A3-4BD9-C945-8E8A-E1AB899B5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Conceptual Framework for PROs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C33D9AB2-F39B-FD41-AFD5-EEF21BCED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‘Gold Standard’ for History of Symptoms and Impact</a:t>
            </a:r>
          </a:p>
        </p:txBody>
      </p:sp>
      <p:sp>
        <p:nvSpPr>
          <p:cNvPr id="84995" name="TextBox 3">
            <a:extLst>
              <a:ext uri="{FF2B5EF4-FFF2-40B4-BE49-F238E27FC236}">
                <a16:creationId xmlns:a16="http://schemas.microsoft.com/office/drawing/2014/main" id="{5367DA58-0557-8C4C-9071-339E5503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953000"/>
            <a:ext cx="26622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Monotype Sorts" pitchFamily="2" charset="2"/>
              <a:buChar char="u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Limitations in</a:t>
            </a:r>
            <a:r>
              <a:rPr kumimoji="0" lang="mr-I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Accuracy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Reproducibility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899CDC-4C8A-AF42-B9D7-35047C4BFDCC}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3124200"/>
            <a:ext cx="2209800" cy="838200"/>
            <a:chOff x="3695700" y="3124200"/>
            <a:chExt cx="2209800" cy="838200"/>
          </a:xfrm>
        </p:grpSpPr>
        <p:sp>
          <p:nvSpPr>
            <p:cNvPr id="84999" name="Right Arrow 4">
              <a:extLst>
                <a:ext uri="{FF2B5EF4-FFF2-40B4-BE49-F238E27FC236}">
                  <a16:creationId xmlns:a16="http://schemas.microsoft.com/office/drawing/2014/main" id="{EAB080FE-BE54-8B4B-9675-54A44A460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3124200"/>
              <a:ext cx="2209800" cy="83820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Char char="u"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000" name="TextBox 5">
              <a:extLst>
                <a:ext uri="{FF2B5EF4-FFF2-40B4-BE49-F238E27FC236}">
                  <a16:creationId xmlns:a16="http://schemas.microsoft.com/office/drawing/2014/main" id="{0030AF71-901B-D440-A8D8-0CFE5B2C3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5142" y="3343245"/>
              <a:ext cx="1194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75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Evolution</a:t>
              </a:r>
            </a:p>
          </p:txBody>
        </p:sp>
      </p:grpSp>
      <p:pic>
        <p:nvPicPr>
          <p:cNvPr id="84997" name="Picture 2" descr="mage result for doctor interviewing patient">
            <a:extLst>
              <a:ext uri="{FF2B5EF4-FFF2-40B4-BE49-F238E27FC236}">
                <a16:creationId xmlns:a16="http://schemas.microsoft.com/office/drawing/2014/main" id="{CA4B92D8-F180-1F44-8AD6-493EAC05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6543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8974A5D-15FD-C14B-8EAB-F6EF78F35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041525"/>
            <a:ext cx="3175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5400"/>
            <a:ext cx="9123362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Who </a:t>
            </a:r>
          </a:p>
          <a:p>
            <a:pPr>
              <a:spcAft>
                <a:spcPts val="1200"/>
              </a:spcAft>
            </a:pPr>
            <a:r>
              <a:rPr lang="en-US" dirty="0"/>
              <a:t>What</a:t>
            </a:r>
          </a:p>
          <a:p>
            <a:pPr>
              <a:spcAft>
                <a:spcPts val="1200"/>
              </a:spcAft>
            </a:pPr>
            <a:r>
              <a:rPr lang="en-US" dirty="0"/>
              <a:t>Where</a:t>
            </a:r>
          </a:p>
          <a:p>
            <a:pPr>
              <a:spcAft>
                <a:spcPts val="1200"/>
              </a:spcAft>
            </a:pPr>
            <a:r>
              <a:rPr lang="en-US" dirty="0"/>
              <a:t>When </a:t>
            </a:r>
          </a:p>
          <a:p>
            <a:pPr>
              <a:spcAft>
                <a:spcPts val="1200"/>
              </a:spcAft>
            </a:pPr>
            <a:r>
              <a:rPr lang="en-US" dirty="0"/>
              <a:t>Why</a:t>
            </a:r>
          </a:p>
          <a:p>
            <a:pPr>
              <a:spcAft>
                <a:spcPts val="12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65537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5400"/>
            <a:ext cx="9677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Who – All patients with HF</a:t>
            </a:r>
          </a:p>
          <a:p>
            <a:pPr>
              <a:spcAft>
                <a:spcPts val="1200"/>
              </a:spcAft>
            </a:pPr>
            <a:r>
              <a:rPr lang="en-US" dirty="0"/>
              <a:t>What</a:t>
            </a:r>
          </a:p>
          <a:p>
            <a:pPr>
              <a:spcAft>
                <a:spcPts val="1200"/>
              </a:spcAft>
            </a:pPr>
            <a:r>
              <a:rPr lang="en-US" dirty="0"/>
              <a:t>Where</a:t>
            </a:r>
          </a:p>
          <a:p>
            <a:pPr>
              <a:spcAft>
                <a:spcPts val="1200"/>
              </a:spcAft>
            </a:pPr>
            <a:r>
              <a:rPr lang="en-US" dirty="0"/>
              <a:t>When</a:t>
            </a:r>
          </a:p>
          <a:p>
            <a:pPr>
              <a:spcAft>
                <a:spcPts val="1200"/>
              </a:spcAft>
            </a:pPr>
            <a:r>
              <a:rPr lang="en-US" dirty="0"/>
              <a:t>Why</a:t>
            </a:r>
          </a:p>
          <a:p>
            <a:pPr>
              <a:spcAft>
                <a:spcPts val="12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00400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63F9173A-E7D9-3644-9949-69BE3AC5A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Whose Health Status Should be Measured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DB3B7-3FE5-F149-BE1C-5E48DEE7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90" y="1292885"/>
            <a:ext cx="9497224" cy="4114800"/>
          </a:xfrm>
        </p:spPr>
        <p:txBody>
          <a:bodyPr/>
          <a:lstStyle/>
          <a:p>
            <a:r>
              <a:rPr lang="en-US" dirty="0"/>
              <a:t>All Patients with Heart Failure, regardless of etiology</a:t>
            </a:r>
          </a:p>
        </p:txBody>
      </p:sp>
      <p:sp>
        <p:nvSpPr>
          <p:cNvPr id="107523" name="Rectangle 4">
            <a:extLst>
              <a:ext uri="{FF2B5EF4-FFF2-40B4-BE49-F238E27FC236}">
                <a16:creationId xmlns:a16="http://schemas.microsoft.com/office/drawing/2014/main" id="{7BE30732-DC40-3140-A3BC-45FA5EF9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701925"/>
            <a:ext cx="180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7524" name="Group 22">
            <a:extLst>
              <a:ext uri="{FF2B5EF4-FFF2-40B4-BE49-F238E27FC236}">
                <a16:creationId xmlns:a16="http://schemas.microsoft.com/office/drawing/2014/main" id="{B4BFB569-B005-7B42-AA51-99B032886619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2368550"/>
            <a:ext cx="2311850" cy="2911475"/>
            <a:chOff x="114977" y="2748574"/>
            <a:chExt cx="2310514" cy="2910480"/>
          </a:xfrm>
        </p:grpSpPr>
        <p:sp>
          <p:nvSpPr>
            <p:cNvPr id="107546" name="Text Box 3">
              <a:extLst>
                <a:ext uri="{FF2B5EF4-FFF2-40B4-BE49-F238E27FC236}">
                  <a16:creationId xmlns:a16="http://schemas.microsoft.com/office/drawing/2014/main" id="{43104B53-1971-B54D-BFE6-3D958093B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454" y="2748574"/>
              <a:ext cx="1425305" cy="53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Disease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7" name="Line 13">
              <a:extLst>
                <a:ext uri="{FF2B5EF4-FFF2-40B4-BE49-F238E27FC236}">
                  <a16:creationId xmlns:a16="http://schemas.microsoft.com/office/drawing/2014/main" id="{51BDCFC9-298F-EF4F-925C-10F5A9C5E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706" y="3395947"/>
              <a:ext cx="0" cy="985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8" name="Text Box 14">
              <a:extLst>
                <a:ext uri="{FF2B5EF4-FFF2-40B4-BE49-F238E27FC236}">
                  <a16:creationId xmlns:a16="http://schemas.microsoft.com/office/drawing/2014/main" id="{262383BB-8FC0-D744-BE0B-8418608AF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77" y="4459135"/>
              <a:ext cx="2310514" cy="11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rgbClr val="FFFFFF"/>
                  </a:solidFill>
                </a:rPr>
                <a:t>Reduced EF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Preserved EF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rgbClr val="FFFFFF"/>
                  </a:solidFill>
                </a:rPr>
                <a:t>Valvular Disease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32656A-B695-6D4D-9D8F-CC5B58A6DFD4}"/>
              </a:ext>
            </a:extLst>
          </p:cNvPr>
          <p:cNvGrpSpPr>
            <a:grpSpLocks/>
          </p:cNvGrpSpPr>
          <p:nvPr/>
        </p:nvGrpSpPr>
        <p:grpSpPr bwMode="auto">
          <a:xfrm>
            <a:off x="1951038" y="2368550"/>
            <a:ext cx="2511425" cy="2911475"/>
            <a:chOff x="1950373" y="2748574"/>
            <a:chExt cx="2512528" cy="2910481"/>
          </a:xfrm>
        </p:grpSpPr>
        <p:sp>
          <p:nvSpPr>
            <p:cNvPr id="107542" name="Text Box 5">
              <a:extLst>
                <a:ext uri="{FF2B5EF4-FFF2-40B4-BE49-F238E27FC236}">
                  <a16:creationId xmlns:a16="http://schemas.microsoft.com/office/drawing/2014/main" id="{B5FC23DC-E4B6-5541-BCB8-65EBC6672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677" y="2748574"/>
              <a:ext cx="1906224" cy="53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Symptoms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3" name="AutoShape 8">
              <a:extLst>
                <a:ext uri="{FF2B5EF4-FFF2-40B4-BE49-F238E27FC236}">
                  <a16:creationId xmlns:a16="http://schemas.microsoft.com/office/drawing/2014/main" id="{47F08F0F-D1A9-7D40-9928-BFB48704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373" y="2984121"/>
              <a:ext cx="523963" cy="210514"/>
            </a:xfrm>
            <a:prstGeom prst="notchedRightArrow">
              <a:avLst>
                <a:gd name="adj1" fmla="val 50000"/>
                <a:gd name="adj2" fmla="val 58329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4" name="Line 15">
              <a:extLst>
                <a:ext uri="{FF2B5EF4-FFF2-40B4-BE49-F238E27FC236}">
                  <a16:creationId xmlns:a16="http://schemas.microsoft.com/office/drawing/2014/main" id="{84318231-6AFD-1049-860A-3F328E95B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116" y="3395947"/>
              <a:ext cx="0" cy="985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5" name="Text Box 16">
              <a:extLst>
                <a:ext uri="{FF2B5EF4-FFF2-40B4-BE49-F238E27FC236}">
                  <a16:creationId xmlns:a16="http://schemas.microsoft.com/office/drawing/2014/main" id="{B01EAEE7-E8BE-8C44-9598-34C6243C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875" y="4553692"/>
              <a:ext cx="1239560" cy="110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Fatigue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Dyspnea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Edema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D4183-8DEA-3544-A13E-93A0BADBB41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133600"/>
            <a:ext cx="2465388" cy="3170237"/>
            <a:chOff x="4495339" y="2513207"/>
            <a:chExt cx="2465450" cy="3170700"/>
          </a:xfrm>
        </p:grpSpPr>
        <p:sp>
          <p:nvSpPr>
            <p:cNvPr id="107538" name="Text Box 6">
              <a:extLst>
                <a:ext uri="{FF2B5EF4-FFF2-40B4-BE49-F238E27FC236}">
                  <a16:creationId xmlns:a16="http://schemas.microsoft.com/office/drawing/2014/main" id="{E8350F2C-8FDC-2F44-AFBC-F44F95C51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155" y="2513207"/>
              <a:ext cx="1905634" cy="99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Functional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Limitation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9" name="AutoShape 11">
              <a:extLst>
                <a:ext uri="{FF2B5EF4-FFF2-40B4-BE49-F238E27FC236}">
                  <a16:creationId xmlns:a16="http://schemas.microsoft.com/office/drawing/2014/main" id="{B2A99FE7-FDA7-2947-A472-3EE3E824E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339" y="2984121"/>
              <a:ext cx="523963" cy="210514"/>
            </a:xfrm>
            <a:prstGeom prst="notchedRightArrow">
              <a:avLst>
                <a:gd name="adj1" fmla="val 50000"/>
                <a:gd name="adj2" fmla="val 58329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40" name="Text Box 17">
              <a:extLst>
                <a:ext uri="{FF2B5EF4-FFF2-40B4-BE49-F238E27FC236}">
                  <a16:creationId xmlns:a16="http://schemas.microsoft.com/office/drawing/2014/main" id="{A9516170-5D3A-7148-8CF8-E01DD6181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914" y="4578544"/>
              <a:ext cx="1440917" cy="110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Emotional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Social</a:t>
              </a:r>
            </a:p>
          </p:txBody>
        </p:sp>
        <p:sp>
          <p:nvSpPr>
            <p:cNvPr id="107541" name="Line 18">
              <a:extLst>
                <a:ext uri="{FF2B5EF4-FFF2-40B4-BE49-F238E27FC236}">
                  <a16:creationId xmlns:a16="http://schemas.microsoft.com/office/drawing/2014/main" id="{C04D47DD-5DBE-4C46-B711-B8B037936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7525" y="3675170"/>
              <a:ext cx="0" cy="565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7077B-85B9-7B41-A270-AB53567B04BB}"/>
              </a:ext>
            </a:extLst>
          </p:cNvPr>
          <p:cNvGrpSpPr>
            <a:grpSpLocks/>
          </p:cNvGrpSpPr>
          <p:nvPr/>
        </p:nvGrpSpPr>
        <p:grpSpPr bwMode="auto">
          <a:xfrm>
            <a:off x="7115175" y="2133600"/>
            <a:ext cx="2981325" cy="3146425"/>
            <a:chOff x="7115156" y="2513207"/>
            <a:chExt cx="2981344" cy="3145848"/>
          </a:xfrm>
        </p:grpSpPr>
        <p:sp>
          <p:nvSpPr>
            <p:cNvPr id="107534" name="Text Box 7">
              <a:extLst>
                <a:ext uri="{FF2B5EF4-FFF2-40B4-BE49-F238E27FC236}">
                  <a16:creationId xmlns:a16="http://schemas.microsoft.com/office/drawing/2014/main" id="{7EEBDB19-ACF0-F745-A702-B4C39B60B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956" y="2513207"/>
              <a:ext cx="1856820" cy="99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Quality of 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Life</a:t>
              </a:r>
            </a:p>
          </p:txBody>
        </p:sp>
        <p:sp>
          <p:nvSpPr>
            <p:cNvPr id="107535" name="AutoShape 12">
              <a:extLst>
                <a:ext uri="{FF2B5EF4-FFF2-40B4-BE49-F238E27FC236}">
                  <a16:creationId xmlns:a16="http://schemas.microsoft.com/office/drawing/2014/main" id="{57F250EE-03EB-2441-B48A-BD5BEB6D4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56" y="2984121"/>
              <a:ext cx="523963" cy="210514"/>
            </a:xfrm>
            <a:prstGeom prst="notchedRightArrow">
              <a:avLst>
                <a:gd name="adj1" fmla="val 50000"/>
                <a:gd name="adj2" fmla="val 58329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6" name="Line 19">
              <a:extLst>
                <a:ext uri="{FF2B5EF4-FFF2-40B4-BE49-F238E27FC236}">
                  <a16:creationId xmlns:a16="http://schemas.microsoft.com/office/drawing/2014/main" id="{0D7A3E61-F7D6-9744-8547-63A62AA95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2194" y="3675170"/>
              <a:ext cx="0" cy="565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7" name="Text Box 20">
              <a:extLst>
                <a:ext uri="{FF2B5EF4-FFF2-40B4-BE49-F238E27FC236}">
                  <a16:creationId xmlns:a16="http://schemas.microsoft.com/office/drawing/2014/main" id="{B3A38060-D712-3F41-89C0-00053F00E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8534" y="4553692"/>
              <a:ext cx="2977966" cy="110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Discrepancy between 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actual &amp; desired health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 and functioning</a:t>
              </a:r>
            </a:p>
          </p:txBody>
        </p: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id="{C323F612-25EF-0F4C-9915-FAD2DC4A200C}"/>
              </a:ext>
            </a:extLst>
          </p:cNvPr>
          <p:cNvGrpSpPr>
            <a:grpSpLocks/>
          </p:cNvGrpSpPr>
          <p:nvPr/>
        </p:nvGrpSpPr>
        <p:grpSpPr bwMode="auto">
          <a:xfrm>
            <a:off x="3178267" y="5752260"/>
            <a:ext cx="6386512" cy="690562"/>
            <a:chOff x="2049" y="3648"/>
            <a:chExt cx="4095" cy="472"/>
          </a:xfrm>
        </p:grpSpPr>
        <p:sp>
          <p:nvSpPr>
            <p:cNvPr id="107529" name="Line 23">
              <a:extLst>
                <a:ext uri="{FF2B5EF4-FFF2-40B4-BE49-F238E27FC236}">
                  <a16:creationId xmlns:a16="http://schemas.microsoft.com/office/drawing/2014/main" id="{E797E7F7-5298-DE4D-AC6C-F534D125D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744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0" name="Line 24">
              <a:extLst>
                <a:ext uri="{FF2B5EF4-FFF2-40B4-BE49-F238E27FC236}">
                  <a16:creationId xmlns:a16="http://schemas.microsoft.com/office/drawing/2014/main" id="{44D68454-2F38-094B-ADD1-68246DD89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4" y="3744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1" name="Line 25">
              <a:extLst>
                <a:ext uri="{FF2B5EF4-FFF2-40B4-BE49-F238E27FC236}">
                  <a16:creationId xmlns:a16="http://schemas.microsoft.com/office/drawing/2014/main" id="{FAD5F2E7-7587-2B41-8DEA-1AB7B899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901"/>
              <a:ext cx="116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32" name="Text Box 26">
              <a:extLst>
                <a:ext uri="{FF2B5EF4-FFF2-40B4-BE49-F238E27FC236}">
                  <a16:creationId xmlns:a16="http://schemas.microsoft.com/office/drawing/2014/main" id="{1D13C536-B231-B146-AB3D-9051E9A30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" y="3648"/>
              <a:ext cx="1714" cy="47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What Patients Experience</a:t>
              </a:r>
            </a:p>
          </p:txBody>
        </p:sp>
        <p:sp>
          <p:nvSpPr>
            <p:cNvPr id="107533" name="Line 28">
              <a:extLst>
                <a:ext uri="{FF2B5EF4-FFF2-40B4-BE49-F238E27FC236}">
                  <a16:creationId xmlns:a16="http://schemas.microsoft.com/office/drawing/2014/main" id="{C51847C7-577A-D14B-93DB-A75116DC5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901"/>
              <a:ext cx="12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799110C3-AAAF-884B-BE2A-E80E3B612B48}"/>
              </a:ext>
            </a:extLst>
          </p:cNvPr>
          <p:cNvGrpSpPr>
            <a:grpSpLocks/>
          </p:cNvGrpSpPr>
          <p:nvPr/>
        </p:nvGrpSpPr>
        <p:grpSpPr bwMode="auto">
          <a:xfrm>
            <a:off x="379079" y="5726559"/>
            <a:ext cx="2178744" cy="690562"/>
            <a:chOff x="2049" y="3648"/>
            <a:chExt cx="1397" cy="472"/>
          </a:xfrm>
        </p:grpSpPr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6E1E4DAB-1AAE-B74B-BDD6-A32AFEE24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746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id="{186BDFC5-21D0-714C-9E26-734B50F76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3746"/>
              <a:ext cx="0" cy="31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B58B1E44-6B7D-E242-9961-79B2561F2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903"/>
              <a:ext cx="10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19A4A367-31D6-B141-9036-D08082BE0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3648"/>
              <a:ext cx="1138" cy="47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What Patients Don’t Feel</a:t>
              </a:r>
            </a:p>
          </p:txBody>
        </p:sp>
        <p:sp>
          <p:nvSpPr>
            <p:cNvPr id="38" name="Line 28">
              <a:extLst>
                <a:ext uri="{FF2B5EF4-FFF2-40B4-BE49-F238E27FC236}">
                  <a16:creationId xmlns:a16="http://schemas.microsoft.com/office/drawing/2014/main" id="{A26F16C5-EFBE-5C4C-92F5-FFEB061BB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0" y="3906"/>
              <a:ext cx="14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457-644B-CD4C-AE56-8FF68D2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19F8-109E-8644-AE70-0034AA27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5400"/>
            <a:ext cx="9677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All patients with HF</a:t>
            </a:r>
          </a:p>
          <a:p>
            <a:pPr>
              <a:spcAft>
                <a:spcPts val="1200"/>
              </a:spcAft>
            </a:pPr>
            <a:r>
              <a:rPr lang="en-US" dirty="0"/>
              <a:t>What – The KCCQ for its brevity, interpretability</a:t>
            </a:r>
          </a:p>
          <a:p>
            <a:pPr>
              <a:spcAft>
                <a:spcPts val="1200"/>
              </a:spcAft>
            </a:pPr>
            <a:r>
              <a:rPr lang="en-US" dirty="0"/>
              <a:t>Where</a:t>
            </a:r>
          </a:p>
          <a:p>
            <a:pPr>
              <a:spcAft>
                <a:spcPts val="1200"/>
              </a:spcAft>
            </a:pPr>
            <a:r>
              <a:rPr lang="en-US" dirty="0"/>
              <a:t>When</a:t>
            </a:r>
          </a:p>
          <a:p>
            <a:pPr>
              <a:spcAft>
                <a:spcPts val="1200"/>
              </a:spcAft>
            </a:pPr>
            <a:r>
              <a:rPr lang="en-US" dirty="0"/>
              <a:t>Why</a:t>
            </a:r>
          </a:p>
          <a:p>
            <a:pPr>
              <a:spcAft>
                <a:spcPts val="1200"/>
              </a:spcAft>
            </a:pPr>
            <a:r>
              <a:rPr lang="en-US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6744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2B71-8F55-1645-8386-5707FB93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Collected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5D803-6B29-C64B-A4A6-233067667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764374"/>
              </p:ext>
            </p:extLst>
          </p:nvPr>
        </p:nvGraphicFramePr>
        <p:xfrm>
          <a:off x="697704" y="1981200"/>
          <a:ext cx="8870159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539">
                  <a:extLst>
                    <a:ext uri="{9D8B030D-6E8A-4147-A177-3AD203B41FA5}">
                      <a16:colId xmlns:a16="http://schemas.microsoft.com/office/drawing/2014/main" val="2713185078"/>
                    </a:ext>
                  </a:extLst>
                </a:gridCol>
                <a:gridCol w="2105712">
                  <a:extLst>
                    <a:ext uri="{9D8B030D-6E8A-4147-A177-3AD203B41FA5}">
                      <a16:colId xmlns:a16="http://schemas.microsoft.com/office/drawing/2014/main" val="3566640455"/>
                    </a:ext>
                  </a:extLst>
                </a:gridCol>
                <a:gridCol w="2113539">
                  <a:extLst>
                    <a:ext uri="{9D8B030D-6E8A-4147-A177-3AD203B41FA5}">
                      <a16:colId xmlns:a16="http://schemas.microsoft.com/office/drawing/2014/main" val="756184572"/>
                    </a:ext>
                  </a:extLst>
                </a:gridCol>
                <a:gridCol w="2433369">
                  <a:extLst>
                    <a:ext uri="{9D8B030D-6E8A-4147-A177-3AD203B41FA5}">
                      <a16:colId xmlns:a16="http://schemas.microsoft.com/office/drawing/2014/main" val="68538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KCCQ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Minnesota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PROMIS Scales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64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HF Domains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Symptoms, Physical, Social, QoL, 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Physical, Mental, 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Disease-specific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Items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 Items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 – Proposed HF bundle = 86 items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26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Interpretability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Well-established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2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to Excellent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97726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$100-5000/practice/year</a:t>
                      </a:r>
                    </a:p>
                    <a:p>
                      <a:pPr algn="ctr"/>
                      <a:r>
                        <a:rPr lang="en-US" dirty="0"/>
                        <a:t>(&lt;$1/patient/year)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$500-1000/clinic/year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 without scoring interfaces; $20K/y 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295154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182A8-23C4-4A44-A6CC-1D7C48E5C1DE}"/>
              </a:ext>
            </a:extLst>
          </p:cNvPr>
          <p:cNvSpPr/>
          <p:nvPr/>
        </p:nvSpPr>
        <p:spPr bwMode="auto">
          <a:xfrm>
            <a:off x="804862" y="2438400"/>
            <a:ext cx="8915400" cy="2057400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u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drnd2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drnd2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drnd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3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3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drnd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drnd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ndrnd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rndrnd2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081D58"/>
      </a:accent1>
      <a:accent2>
        <a:srgbClr val="FC0128"/>
      </a:accent2>
      <a:accent3>
        <a:srgbClr val="AAABB4"/>
      </a:accent3>
      <a:accent4>
        <a:srgbClr val="DADADA"/>
      </a:accent4>
      <a:accent5>
        <a:srgbClr val="AAABB4"/>
      </a:accent5>
      <a:accent6>
        <a:srgbClr val="E40123"/>
      </a:accent6>
      <a:hlink>
        <a:srgbClr val="00DFCA"/>
      </a:hlink>
      <a:folHlink>
        <a:srgbClr val="EAEC5E"/>
      </a:folHlink>
    </a:clrScheme>
    <a:fontScheme name="grndrnd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Monotype Sorts" pitchFamily="-65" charset="2"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Monotype Sorts" pitchFamily="-65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grndrnd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drnd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drnd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c:\msoffice\powerpnt\grndrnd2.ppt</Template>
  <TotalTime>17288</TotalTime>
  <Pages>31</Pages>
  <Words>1619</Words>
  <Application>Microsoft Macintosh PowerPoint</Application>
  <PresentationFormat>35mm Slides</PresentationFormat>
  <Paragraphs>413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ＭＳ Ｐゴシック</vt:lpstr>
      <vt:lpstr>Arial</vt:lpstr>
      <vt:lpstr>Calibri</vt:lpstr>
      <vt:lpstr>Courier New</vt:lpstr>
      <vt:lpstr>Monotype Sorts</vt:lpstr>
      <vt:lpstr>Symbol</vt:lpstr>
      <vt:lpstr>Times New Roman</vt:lpstr>
      <vt:lpstr>Wingdings</vt:lpstr>
      <vt:lpstr>grndrnd2</vt:lpstr>
      <vt:lpstr>4_grndrnd2</vt:lpstr>
      <vt:lpstr>8_grndrnd2</vt:lpstr>
      <vt:lpstr>2_grndrnd2</vt:lpstr>
      <vt:lpstr>3_grndrnd2</vt:lpstr>
      <vt:lpstr>Office Theme</vt:lpstr>
      <vt:lpstr>5_grndrnd2</vt:lpstr>
      <vt:lpstr>1_grndrnd2</vt:lpstr>
      <vt:lpstr>Excel.Chart.8</vt:lpstr>
      <vt:lpstr>Integrating HF-specific HRQOL into Heart Failure Care: Achieving the Holy Grail </vt:lpstr>
      <vt:lpstr>Disclosures</vt:lpstr>
      <vt:lpstr>Evolving Standards in Clinical Care</vt:lpstr>
      <vt:lpstr>A Conceptual Framework for PROs</vt:lpstr>
      <vt:lpstr>Presentation Goals</vt:lpstr>
      <vt:lpstr>Presentation Goals</vt:lpstr>
      <vt:lpstr>Whose Health Status Should be Measured</vt:lpstr>
      <vt:lpstr>Presentation Goals</vt:lpstr>
      <vt:lpstr>What Should be Collected</vt:lpstr>
      <vt:lpstr>The KCCQ-12</vt:lpstr>
      <vt:lpstr>The KCCQ-12 – Individual Changes</vt:lpstr>
      <vt:lpstr>What the KCCQ Measures</vt:lpstr>
      <vt:lpstr>Interpreting Changes in KCCQ Overall Summary</vt:lpstr>
      <vt:lpstr>Additional Support of the Clinical Importance of Changes in KCCQ</vt:lpstr>
      <vt:lpstr>Presentation Goals</vt:lpstr>
      <vt:lpstr>Presentation Goals</vt:lpstr>
      <vt:lpstr>Presentation Goals</vt:lpstr>
      <vt:lpstr>Proportion with Excellent Health Status</vt:lpstr>
      <vt:lpstr>Presentation Goals</vt:lpstr>
      <vt:lpstr>Systematic Titration to GDMT</vt:lpstr>
      <vt:lpstr>PowerPoint Presentation</vt:lpstr>
      <vt:lpstr>Presentation Goals</vt:lpstr>
      <vt:lpstr>Patients’ Perspective of KCCQ – U of Utah</vt:lpstr>
      <vt:lpstr>Presentation Goals</vt:lpstr>
      <vt:lpstr>How Providers See it Helps Care - Qual</vt:lpstr>
      <vt:lpstr>Presentation Goals</vt:lpstr>
      <vt:lpstr>Presentation Goals</vt:lpstr>
      <vt:lpstr>Converting the KCCQ into Clinical Terms</vt:lpstr>
      <vt:lpstr>An Example of the KCCQ in Action</vt:lpstr>
      <vt:lpstr>Alternative Representations</vt:lpstr>
      <vt:lpstr>PROMs: Hearing the Patient’s Voice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Quality of Care in Cardiovascular Disease</dc:title>
  <dc:subject>Outcomes Video - 8/96</dc:subject>
  <dc:creator>John Spertus MD MPH</dc:creator>
  <cp:keywords/>
  <dc:description/>
  <cp:lastModifiedBy>Spertus, John</cp:lastModifiedBy>
  <cp:revision>310</cp:revision>
  <cp:lastPrinted>1999-11-23T17:59:59Z</cp:lastPrinted>
  <dcterms:created xsi:type="dcterms:W3CDTF">1996-08-10T13:11:42Z</dcterms:created>
  <dcterms:modified xsi:type="dcterms:W3CDTF">2025-11-28T21:24:03Z</dcterms:modified>
</cp:coreProperties>
</file>