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46"/>
  </p:notesMasterIdLst>
  <p:handoutMasterIdLst>
    <p:handoutMasterId r:id="rId47"/>
  </p:handoutMasterIdLst>
  <p:sldIdLst>
    <p:sldId id="257" r:id="rId2"/>
    <p:sldId id="323" r:id="rId3"/>
    <p:sldId id="322" r:id="rId4"/>
    <p:sldId id="319" r:id="rId5"/>
    <p:sldId id="320" r:id="rId6"/>
    <p:sldId id="321" r:id="rId7"/>
    <p:sldId id="450" r:id="rId8"/>
    <p:sldId id="590" r:id="rId9"/>
    <p:sldId id="925" r:id="rId10"/>
    <p:sldId id="926" r:id="rId11"/>
    <p:sldId id="927" r:id="rId12"/>
    <p:sldId id="928" r:id="rId13"/>
    <p:sldId id="432" r:id="rId14"/>
    <p:sldId id="415" r:id="rId15"/>
    <p:sldId id="428" r:id="rId16"/>
    <p:sldId id="588" r:id="rId17"/>
    <p:sldId id="429" r:id="rId18"/>
    <p:sldId id="457" r:id="rId19"/>
    <p:sldId id="458" r:id="rId20"/>
    <p:sldId id="459" r:id="rId21"/>
    <p:sldId id="460" r:id="rId22"/>
    <p:sldId id="931" r:id="rId23"/>
    <p:sldId id="461" r:id="rId24"/>
    <p:sldId id="463" r:id="rId25"/>
    <p:sldId id="491" r:id="rId26"/>
    <p:sldId id="431" r:id="rId27"/>
    <p:sldId id="929" r:id="rId28"/>
    <p:sldId id="492" r:id="rId29"/>
    <p:sldId id="348" r:id="rId30"/>
    <p:sldId id="479" r:id="rId31"/>
    <p:sldId id="335" r:id="rId32"/>
    <p:sldId id="336" r:id="rId33"/>
    <p:sldId id="438" r:id="rId34"/>
    <p:sldId id="936" r:id="rId35"/>
    <p:sldId id="660" r:id="rId36"/>
    <p:sldId id="601" r:id="rId37"/>
    <p:sldId id="605" r:id="rId38"/>
    <p:sldId id="937" r:id="rId39"/>
    <p:sldId id="932" r:id="rId40"/>
    <p:sldId id="659" r:id="rId41"/>
    <p:sldId id="642" r:id="rId42"/>
    <p:sldId id="934" r:id="rId43"/>
    <p:sldId id="451" r:id="rId44"/>
    <p:sldId id="587" r:id="rId45"/>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1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1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1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1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12" charset="0"/>
        <a:ea typeface="+mn-ea"/>
        <a:cs typeface="+mn-cs"/>
      </a:defRPr>
    </a:lvl5pPr>
    <a:lvl6pPr marL="2286000" algn="l" defTabSz="457200" rtl="0" eaLnBrk="1" latinLnBrk="0" hangingPunct="1">
      <a:defRPr sz="2400" kern="1200">
        <a:solidFill>
          <a:schemeClr val="tx1"/>
        </a:solidFill>
        <a:latin typeface="Times" pitchFamily="-112" charset="0"/>
        <a:ea typeface="+mn-ea"/>
        <a:cs typeface="+mn-cs"/>
      </a:defRPr>
    </a:lvl6pPr>
    <a:lvl7pPr marL="2743200" algn="l" defTabSz="457200" rtl="0" eaLnBrk="1" latinLnBrk="0" hangingPunct="1">
      <a:defRPr sz="2400" kern="1200">
        <a:solidFill>
          <a:schemeClr val="tx1"/>
        </a:solidFill>
        <a:latin typeface="Times" pitchFamily="-112" charset="0"/>
        <a:ea typeface="+mn-ea"/>
        <a:cs typeface="+mn-cs"/>
      </a:defRPr>
    </a:lvl7pPr>
    <a:lvl8pPr marL="3200400" algn="l" defTabSz="457200" rtl="0" eaLnBrk="1" latinLnBrk="0" hangingPunct="1">
      <a:defRPr sz="2400" kern="1200">
        <a:solidFill>
          <a:schemeClr val="tx1"/>
        </a:solidFill>
        <a:latin typeface="Times" pitchFamily="-112" charset="0"/>
        <a:ea typeface="+mn-ea"/>
        <a:cs typeface="+mn-cs"/>
      </a:defRPr>
    </a:lvl8pPr>
    <a:lvl9pPr marL="3657600" algn="l" defTabSz="457200" rtl="0" eaLnBrk="1" latinLnBrk="0" hangingPunct="1">
      <a:defRPr sz="2400" kern="1200">
        <a:solidFill>
          <a:schemeClr val="tx1"/>
        </a:solidFill>
        <a:latin typeface="Times" pitchFamily="-112"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C8DE"/>
    <a:srgbClr val="043047"/>
    <a:srgbClr val="254C60"/>
    <a:srgbClr val="464646"/>
    <a:srgbClr val="FFFFFF"/>
    <a:srgbClr val="EBEBEB"/>
    <a:srgbClr val="0A1E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6" autoAdjust="0"/>
    <p:restoredTop sz="58844" autoAdjust="0"/>
  </p:normalViewPr>
  <p:slideViewPr>
    <p:cSldViewPr snapToGrid="0">
      <p:cViewPr varScale="1">
        <p:scale>
          <a:sx n="96" d="100"/>
          <a:sy n="96" d="100"/>
        </p:scale>
        <p:origin x="2944"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0344"/>
    </p:cViewPr>
  </p:sorterViewPr>
  <p:notesViewPr>
    <p:cSldViewPr snapToGrid="0" snapToObjects="1">
      <p:cViewPr varScale="1">
        <p:scale>
          <a:sx n="97" d="100"/>
          <a:sy n="97" d="100"/>
        </p:scale>
        <p:origin x="3120"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A5F9C3-A6F2-5545-858A-A200EBB7DA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55D72E-527C-8249-B983-27B782BC3D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207992-5F3E-6B44-9822-010D83C56D1B}" type="datetimeFigureOut">
              <a:rPr lang="en-US" smtClean="0"/>
              <a:t>2/11/23</a:t>
            </a:fld>
            <a:endParaRPr lang="en-US"/>
          </a:p>
        </p:txBody>
      </p:sp>
      <p:sp>
        <p:nvSpPr>
          <p:cNvPr id="4" name="Footer Placeholder 3">
            <a:extLst>
              <a:ext uri="{FF2B5EF4-FFF2-40B4-BE49-F238E27FC236}">
                <a16:creationId xmlns:a16="http://schemas.microsoft.com/office/drawing/2014/main" id="{274AB930-941B-6B44-AC82-3292D677FF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DC6C2CA-5A0B-2844-B742-C227DB2C2D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52944D-6E44-C34A-BF32-A6A55858A3D0}" type="slidenum">
              <a:rPr lang="en-US" smtClean="0"/>
              <a:t>‹#›</a:t>
            </a:fld>
            <a:endParaRPr lang="en-US"/>
          </a:p>
        </p:txBody>
      </p:sp>
    </p:spTree>
    <p:extLst>
      <p:ext uri="{BB962C8B-B14F-4D97-AF65-F5344CB8AC3E}">
        <p14:creationId xmlns:p14="http://schemas.microsoft.com/office/powerpoint/2010/main" val="4086921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pitchFamily="-105"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pitchFamily="-105" charset="0"/>
              </a:defRPr>
            </a:lvl1pPr>
          </a:lstStyle>
          <a:p>
            <a:pPr>
              <a:defRPr/>
            </a:pPr>
            <a:fld id="{5DA603D6-0067-8D43-96CC-0A86BA685954}" type="datetime1">
              <a:rPr lang="en-US"/>
              <a:pPr>
                <a:defRPr/>
              </a:pPr>
              <a:t>2/11/23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pitchFamily="-105"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pitchFamily="-105" charset="0"/>
              </a:defRPr>
            </a:lvl1pPr>
          </a:lstStyle>
          <a:p>
            <a:pPr>
              <a:defRPr/>
            </a:pPr>
            <a:fld id="{C7D7BC1F-68CC-3547-9C11-A2E402574489}" type="slidenum">
              <a:rPr lang="en-US"/>
              <a:pPr>
                <a:defRPr/>
              </a:pPr>
              <a:t>‹#›</a:t>
            </a:fld>
            <a:endParaRPr lang="en-US"/>
          </a:p>
        </p:txBody>
      </p:sp>
    </p:spTree>
    <p:extLst>
      <p:ext uri="{BB962C8B-B14F-4D97-AF65-F5344CB8AC3E}">
        <p14:creationId xmlns:p14="http://schemas.microsoft.com/office/powerpoint/2010/main" val="269260863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ＭＳ Ｐゴシック" pitchFamily="1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normAutofit fontScale="25000" lnSpcReduction="20000"/>
          </a:bodyPr>
          <a:lstStyle/>
          <a:p>
            <a:pPr>
              <a:lnSpc>
                <a:spcPct val="90000"/>
              </a:lnSpc>
            </a:pPr>
            <a:r>
              <a:rPr lang="en-US" b="1" dirty="0">
                <a:ea typeface="ＭＳ Ｐゴシック" pitchFamily="-105" charset="-128"/>
                <a:cs typeface="ＭＳ Ｐゴシック" pitchFamily="-105" charset="-128"/>
              </a:rPr>
              <a:t>Title:</a:t>
            </a:r>
          </a:p>
          <a:p>
            <a:pPr>
              <a:lnSpc>
                <a:spcPct val="90000"/>
              </a:lnSpc>
            </a:pPr>
            <a:r>
              <a:rPr lang="en-US" dirty="0">
                <a:ea typeface="ＭＳ Ｐゴシック" pitchFamily="-105" charset="-128"/>
                <a:cs typeface="ＭＳ Ｐゴシック" pitchFamily="-105" charset="-128"/>
              </a:rPr>
              <a:t>Fighting the Diseases of Poverty</a:t>
            </a:r>
          </a:p>
          <a:p>
            <a:pPr>
              <a:lnSpc>
                <a:spcPct val="90000"/>
              </a:lnSpc>
            </a:pPr>
            <a:r>
              <a:rPr lang="en-US" dirty="0">
                <a:ea typeface="ＭＳ Ｐゴシック" pitchFamily="-105" charset="-128"/>
                <a:cs typeface="ＭＳ Ｐゴシック" pitchFamily="-105" charset="-128"/>
              </a:rPr>
              <a:t>Nicholas Comninellis, MD, MPH</a:t>
            </a:r>
          </a:p>
          <a:p>
            <a:pPr>
              <a:lnSpc>
                <a:spcPct val="90000"/>
              </a:lnSpc>
            </a:pPr>
            <a:r>
              <a:rPr lang="en-US" dirty="0">
                <a:ea typeface="ＭＳ Ｐゴシック" pitchFamily="-105" charset="-128"/>
                <a:cs typeface="ＭＳ Ｐゴシック" pitchFamily="-105" charset="-128"/>
              </a:rPr>
              <a:t>President, Institute for International Medicine</a:t>
            </a:r>
          </a:p>
          <a:p>
            <a:pPr>
              <a:lnSpc>
                <a:spcPct val="90000"/>
              </a:lnSpc>
            </a:pPr>
            <a:endParaRPr lang="en-US" b="1" dirty="0">
              <a:ea typeface="ＭＳ Ｐゴシック" pitchFamily="-105" charset="-128"/>
              <a:cs typeface="ＭＳ Ｐゴシック" pitchFamily="-105" charset="-128"/>
            </a:endParaRPr>
          </a:p>
          <a:p>
            <a:pPr>
              <a:lnSpc>
                <a:spcPct val="90000"/>
              </a:lnSpc>
            </a:pPr>
            <a:r>
              <a:rPr lang="en-US" b="1" dirty="0">
                <a:ea typeface="ＭＳ Ｐゴシック" pitchFamily="-105" charset="-128"/>
                <a:cs typeface="ＭＳ Ｐゴシック" pitchFamily="-105" charset="-128"/>
              </a:rPr>
              <a:t>Learning Objectives:</a:t>
            </a:r>
          </a:p>
          <a:p>
            <a:pPr eaLnBrk="1" hangingPunct="1">
              <a:lnSpc>
                <a:spcPct val="80000"/>
              </a:lnSpc>
            </a:pPr>
            <a:r>
              <a:rPr lang="en-US" dirty="0">
                <a:ea typeface="ＭＳ Ｐゴシック" pitchFamily="-105" charset="-128"/>
                <a:cs typeface="ＭＳ Ｐゴシック" pitchFamily="-105" charset="-128"/>
              </a:rPr>
              <a:t>• Explain how economic development is related to health status</a:t>
            </a:r>
          </a:p>
          <a:p>
            <a:pPr eaLnBrk="1" hangingPunct="1">
              <a:lnSpc>
                <a:spcPct val="80000"/>
              </a:lnSpc>
            </a:pPr>
            <a:r>
              <a:rPr lang="en-US" dirty="0">
                <a:ea typeface="ＭＳ Ｐゴシック" pitchFamily="-105" charset="-128"/>
                <a:cs typeface="ＭＳ Ｐゴシック" pitchFamily="-105" charset="-128"/>
              </a:rPr>
              <a:t>• Describe how military conflict impacts civilian health</a:t>
            </a:r>
          </a:p>
          <a:p>
            <a:pPr eaLnBrk="1" hangingPunct="1">
              <a:lnSpc>
                <a:spcPct val="80000"/>
              </a:lnSpc>
            </a:pPr>
            <a:r>
              <a:rPr lang="en-US" dirty="0">
                <a:ea typeface="ＭＳ Ｐゴシック" pitchFamily="-105" charset="-128"/>
                <a:cs typeface="ＭＳ Ｐゴシック" pitchFamily="-105" charset="-128"/>
              </a:rPr>
              <a:t>• Enumerate high-priority effective disease interventions</a:t>
            </a:r>
          </a:p>
          <a:p>
            <a:pPr>
              <a:lnSpc>
                <a:spcPct val="90000"/>
              </a:lnSpc>
            </a:pPr>
            <a:endParaRPr lang="en-US" dirty="0">
              <a:ea typeface="ＭＳ Ｐゴシック" pitchFamily="-105" charset="-128"/>
              <a:cs typeface="ＭＳ Ｐゴシック" pitchFamily="-105" charset="-128"/>
            </a:endParaRPr>
          </a:p>
          <a:p>
            <a:pPr>
              <a:lnSpc>
                <a:spcPct val="90000"/>
              </a:lnSpc>
            </a:pPr>
            <a:r>
              <a:rPr lang="en-US" b="1" dirty="0">
                <a:ea typeface="ＭＳ Ｐゴシック" pitchFamily="-105" charset="-128"/>
                <a:cs typeface="ＭＳ Ｐゴシック" pitchFamily="-105" charset="-128"/>
              </a:rPr>
              <a:t>Abstract:</a:t>
            </a:r>
          </a:p>
          <a:p>
            <a:pPr marL="0" marR="0" lvl="0" indent="0" algn="l" defTabSz="457200" rtl="0" eaLnBrk="0" fontAlgn="base" latinLnBrk="0" hangingPunct="0">
              <a:lnSpc>
                <a:spcPct val="90000"/>
              </a:lnSpc>
              <a:spcBef>
                <a:spcPct val="30000"/>
              </a:spcBef>
              <a:spcAft>
                <a:spcPct val="0"/>
              </a:spcAft>
              <a:buClrTx/>
              <a:buSzTx/>
              <a:buFontTx/>
              <a:buNone/>
              <a:tabLst/>
              <a:defRPr/>
            </a:pPr>
            <a:r>
              <a:rPr lang="en-US" sz="1800" dirty="0">
                <a:effectLst/>
                <a:latin typeface="Arial" panose="020B0604020202020204" pitchFamily="34" charset="0"/>
                <a:ea typeface="DengXian" panose="02010600030101010101" pitchFamily="2" charset="-122"/>
                <a:cs typeface="Times New Roman" panose="02020603050405020304" pitchFamily="18" charset="0"/>
              </a:rPr>
              <a:t>Poverty and health are closely associated. The nations of poverty host lowest life expectancy, greatest child mortality, and highest preventable deaths. Three interventions are especially effective. First, promotion of broad-based economic development which usually enhances health infrastructure, Second, mitigation of military conflict, which especially afflicts those most vulnerable. Third, deployment of specific interventions that have proven effective against the leading diseases of poverty.</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90000"/>
              </a:lnSpc>
            </a:pPr>
            <a:endParaRPr lang="en-US" sz="1200" b="0" i="0" u="none" strike="noStrike" kern="1200" dirty="0">
              <a:solidFill>
                <a:schemeClr val="tx1"/>
              </a:solidFill>
              <a:effectLst/>
              <a:latin typeface="+mn-lt"/>
              <a:ea typeface="ＭＳ Ｐゴシック" pitchFamily="16" charset="-128"/>
              <a:cs typeface="ＭＳ Ｐゴシック" pitchFamily="16" charset="-128"/>
            </a:endParaRPr>
          </a:p>
          <a:p>
            <a:pPr>
              <a:lnSpc>
                <a:spcPct val="90000"/>
              </a:lnSpc>
            </a:pPr>
            <a:endParaRPr lang="en-US" dirty="0">
              <a:ea typeface="ＭＳ Ｐゴシック" pitchFamily="-105" charset="-128"/>
              <a:cs typeface="ＭＳ Ｐゴシック" pitchFamily="-105" charset="-128"/>
            </a:endParaRPr>
          </a:p>
          <a:p>
            <a:pPr>
              <a:lnSpc>
                <a:spcPct val="90000"/>
              </a:lnSpc>
            </a:pPr>
            <a:r>
              <a:rPr lang="en-US" sz="1200" b="1" kern="1200" dirty="0">
                <a:solidFill>
                  <a:schemeClr val="tx1"/>
                </a:solidFill>
                <a:latin typeface="+mn-lt"/>
                <a:ea typeface="ＭＳ Ｐゴシック" pitchFamily="16" charset="-128"/>
                <a:cs typeface="ＭＳ Ｐゴシック" pitchFamily="16" charset="-128"/>
              </a:rPr>
              <a:t>Please identify the knowledge, competency and/or performance gap (limitation or problem that this presentation addresses).</a:t>
            </a:r>
          </a:p>
          <a:p>
            <a:pPr>
              <a:lnSpc>
                <a:spcPct val="90000"/>
              </a:lnSpc>
            </a:pPr>
            <a:r>
              <a:rPr lang="en-US" sz="1200" b="0" kern="1200" dirty="0">
                <a:solidFill>
                  <a:schemeClr val="tx1"/>
                </a:solidFill>
                <a:latin typeface="+mn-lt"/>
                <a:ea typeface="ＭＳ Ｐゴシック" pitchFamily="16" charset="-128"/>
                <a:cs typeface="ＭＳ Ｐゴシック" pitchFamily="16" charset="-128"/>
              </a:rPr>
              <a:t>International</a:t>
            </a:r>
            <a:r>
              <a:rPr lang="en-US" sz="1200" b="0" kern="1200" baseline="0" dirty="0">
                <a:solidFill>
                  <a:schemeClr val="tx1"/>
                </a:solidFill>
                <a:latin typeface="+mn-lt"/>
                <a:ea typeface="ＭＳ Ｐゴシック" pitchFamily="16" charset="-128"/>
                <a:cs typeface="ＭＳ Ｐゴシック" pitchFamily="16" charset="-128"/>
              </a:rPr>
              <a:t> health interventions are often overly focused on disease treatment, accompanied by therapeutics that are suboptimal. </a:t>
            </a:r>
          </a:p>
          <a:p>
            <a:pPr>
              <a:lnSpc>
                <a:spcPct val="90000"/>
              </a:lnSpc>
            </a:pPr>
            <a:endParaRPr lang="en-US" sz="1200" b="0" kern="1200" baseline="0" dirty="0">
              <a:solidFill>
                <a:schemeClr val="tx1"/>
              </a:solidFill>
              <a:latin typeface="+mn-lt"/>
              <a:ea typeface="ＭＳ Ｐゴシック" pitchFamily="16" charset="-128"/>
              <a:cs typeface="ＭＳ Ｐゴシック" pitchFamily="16" charset="-128"/>
            </a:endParaRPr>
          </a:p>
          <a:p>
            <a:pPr marL="0" marR="0" indent="0" algn="l" defTabSz="457200" rtl="0" eaLnBrk="0" fontAlgn="base" latinLnBrk="0" hangingPunct="0">
              <a:lnSpc>
                <a:spcPct val="90000"/>
              </a:lnSpc>
              <a:spcBef>
                <a:spcPct val="30000"/>
              </a:spcBef>
              <a:spcAft>
                <a:spcPct val="0"/>
              </a:spcAft>
              <a:buClrTx/>
              <a:buSzTx/>
              <a:buFontTx/>
              <a:buNone/>
              <a:tabLst/>
              <a:defRPr/>
            </a:pPr>
            <a:r>
              <a:rPr lang="en-US" sz="1200" b="1" kern="1200" dirty="0">
                <a:solidFill>
                  <a:schemeClr val="tx1"/>
                </a:solidFill>
                <a:latin typeface="+mn-lt"/>
                <a:ea typeface="ＭＳ Ｐゴシック" pitchFamily="16" charset="-128"/>
                <a:cs typeface="ＭＳ Ｐゴシック" pitchFamily="16" charset="-128"/>
              </a:rPr>
              <a:t>Please cite the resources (website, journals, databases) used to identify the gap described above.</a:t>
            </a:r>
          </a:p>
          <a:p>
            <a:pPr>
              <a:lnSpc>
                <a:spcPct val="90000"/>
              </a:lnSpc>
            </a:pPr>
            <a:r>
              <a:rPr lang="en-US" sz="1200" b="0" kern="1200" dirty="0">
                <a:solidFill>
                  <a:schemeClr val="tx1"/>
                </a:solidFill>
                <a:latin typeface="+mn-lt"/>
                <a:ea typeface="ＭＳ Ｐゴシック" pitchFamily="16" charset="-128"/>
                <a:cs typeface="ＭＳ Ｐゴシック" pitchFamily="16" charset="-128"/>
              </a:rPr>
              <a:t>Shannon </a:t>
            </a:r>
            <a:r>
              <a:rPr lang="en-US" sz="1200" b="0" kern="1200" dirty="0" err="1">
                <a:solidFill>
                  <a:schemeClr val="tx1"/>
                </a:solidFill>
                <a:latin typeface="+mn-lt"/>
                <a:ea typeface="ＭＳ Ｐゴシック" pitchFamily="16" charset="-128"/>
                <a:cs typeface="ＭＳ Ｐゴシック" pitchFamily="16" charset="-128"/>
              </a:rPr>
              <a:t>Morrero</a:t>
            </a:r>
            <a:r>
              <a:rPr lang="en-US" sz="1200" b="0" kern="1200" dirty="0">
                <a:solidFill>
                  <a:schemeClr val="tx1"/>
                </a:solidFill>
                <a:latin typeface="+mn-lt"/>
                <a:ea typeface="ＭＳ Ｐゴシック" pitchFamily="16" charset="-128"/>
                <a:cs typeface="ＭＳ Ｐゴシック" pitchFamily="16" charset="-128"/>
              </a:rPr>
              <a:t>,</a:t>
            </a:r>
            <a:r>
              <a:rPr lang="en-US" sz="1200" b="0" kern="1200" baseline="0" dirty="0">
                <a:solidFill>
                  <a:schemeClr val="tx1"/>
                </a:solidFill>
                <a:latin typeface="+mn-lt"/>
                <a:ea typeface="ＭＳ Ｐゴシック" pitchFamily="16" charset="-128"/>
                <a:cs typeface="ＭＳ Ｐゴシック" pitchFamily="16" charset="-128"/>
              </a:rPr>
              <a:t> et al. </a:t>
            </a:r>
            <a:r>
              <a:rPr lang="en-US" sz="1200" b="0" kern="1200" baseline="0" dirty="0" err="1">
                <a:solidFill>
                  <a:schemeClr val="tx1"/>
                </a:solidFill>
                <a:latin typeface="+mn-lt"/>
                <a:ea typeface="ＭＳ Ｐゴシック" pitchFamily="16" charset="-128"/>
                <a:cs typeface="ＭＳ Ｐゴシック" pitchFamily="16" charset="-128"/>
              </a:rPr>
              <a:t>Noncommunicable</a:t>
            </a:r>
            <a:r>
              <a:rPr lang="en-US" sz="1200" b="0" kern="1200" baseline="0" dirty="0">
                <a:solidFill>
                  <a:schemeClr val="tx1"/>
                </a:solidFill>
                <a:latin typeface="+mn-lt"/>
                <a:ea typeface="ＭＳ Ｐゴシック" pitchFamily="16" charset="-128"/>
                <a:cs typeface="ＭＳ Ｐゴシック" pitchFamily="16" charset="-128"/>
              </a:rPr>
              <a:t> Diseases: A Global Health Crisis In A New World Order. JAMA May 16, 2012, Vol 307, No 19, p 2037-8</a:t>
            </a:r>
          </a:p>
          <a:p>
            <a:pPr marL="0" marR="0" indent="0" algn="l" defTabSz="457200" rtl="0" eaLnBrk="0" fontAlgn="base" latinLnBrk="0" hangingPunct="0">
              <a:lnSpc>
                <a:spcPct val="90000"/>
              </a:lnSpc>
              <a:spcBef>
                <a:spcPct val="30000"/>
              </a:spcBef>
              <a:spcAft>
                <a:spcPct val="0"/>
              </a:spcAft>
              <a:buClrTx/>
              <a:buSzTx/>
              <a:buFontTx/>
              <a:buNone/>
              <a:tabLst/>
              <a:defRPr/>
            </a:pPr>
            <a:r>
              <a:rPr lang="en-US" sz="1200" b="0" kern="1200" baseline="0" dirty="0" err="1">
                <a:solidFill>
                  <a:schemeClr val="tx1"/>
                </a:solidFill>
                <a:latin typeface="+mn-lt"/>
                <a:ea typeface="ＭＳ Ｐゴシック" pitchFamily="16" charset="-128"/>
                <a:cs typeface="ＭＳ Ｐゴシック" pitchFamily="16" charset="-128"/>
              </a:rPr>
              <a:t>Zulfiqur</a:t>
            </a:r>
            <a:r>
              <a:rPr lang="en-US" sz="1200" b="0" kern="1200" baseline="0" dirty="0">
                <a:solidFill>
                  <a:schemeClr val="tx1"/>
                </a:solidFill>
                <a:latin typeface="+mn-lt"/>
                <a:ea typeface="ＭＳ Ｐゴシック" pitchFamily="16" charset="-128"/>
                <a:cs typeface="ＭＳ Ｐゴシック" pitchFamily="16" charset="-128"/>
              </a:rPr>
              <a:t> </a:t>
            </a:r>
            <a:r>
              <a:rPr lang="en-US" sz="1200" b="0" kern="1200" baseline="0" dirty="0" err="1">
                <a:solidFill>
                  <a:schemeClr val="tx1"/>
                </a:solidFill>
                <a:latin typeface="+mn-lt"/>
                <a:ea typeface="ＭＳ Ｐゴシック" pitchFamily="16" charset="-128"/>
                <a:cs typeface="ＭＳ Ｐゴシック" pitchFamily="16" charset="-128"/>
              </a:rPr>
              <a:t>Bhutta</a:t>
            </a:r>
            <a:r>
              <a:rPr lang="en-US" sz="1200" b="0" kern="1200" baseline="0" dirty="0">
                <a:solidFill>
                  <a:schemeClr val="tx1"/>
                </a:solidFill>
                <a:latin typeface="+mn-lt"/>
                <a:ea typeface="ＭＳ Ｐゴシック" pitchFamily="16" charset="-128"/>
                <a:cs typeface="ＭＳ Ｐゴシック" pitchFamily="16" charset="-128"/>
              </a:rPr>
              <a:t>, et al. Achieving Equity In Global Health: So Near Yet So Far. JAMA May 16, 2012, Vol 307, No 19, p 2035-6</a:t>
            </a:r>
            <a:endParaRPr lang="en-US" sz="1200" b="0" kern="1200" dirty="0">
              <a:solidFill>
                <a:schemeClr val="tx1"/>
              </a:solidFill>
              <a:latin typeface="+mn-lt"/>
              <a:ea typeface="ＭＳ Ｐゴシック" pitchFamily="16" charset="-128"/>
              <a:cs typeface="ＭＳ Ｐゴシック" pitchFamily="16" charset="-128"/>
            </a:endParaRPr>
          </a:p>
          <a:p>
            <a:pPr>
              <a:lnSpc>
                <a:spcPct val="90000"/>
              </a:lnSpc>
            </a:pPr>
            <a:endParaRPr lang="en-US" sz="1200" b="1" kern="1200" dirty="0">
              <a:solidFill>
                <a:schemeClr val="tx1"/>
              </a:solidFill>
              <a:latin typeface="+mn-lt"/>
              <a:ea typeface="ＭＳ Ｐゴシック" pitchFamily="16" charset="-128"/>
              <a:cs typeface="ＭＳ Ｐゴシック" pitchFamily="16" charset="-128"/>
            </a:endParaRPr>
          </a:p>
          <a:p>
            <a:pPr>
              <a:lnSpc>
                <a:spcPct val="90000"/>
              </a:lnSpc>
            </a:pPr>
            <a:endParaRPr lang="en-US" dirty="0">
              <a:ea typeface="ＭＳ Ｐゴシック" pitchFamily="-105" charset="-128"/>
              <a:cs typeface="ＭＳ Ｐゴシック" pitchFamily="-105" charset="-128"/>
            </a:endParaRPr>
          </a:p>
          <a:p>
            <a:pPr>
              <a:lnSpc>
                <a:spcPct val="90000"/>
              </a:lnSpc>
            </a:pPr>
            <a:r>
              <a:rPr lang="en-US" b="1" dirty="0">
                <a:ea typeface="ＭＳ Ｐゴシック" pitchFamily="-105" charset="-128"/>
                <a:cs typeface="ＭＳ Ｐゴシック" pitchFamily="-105" charset="-128"/>
              </a:rPr>
              <a:t>Methodology</a:t>
            </a:r>
          </a:p>
          <a:p>
            <a:pPr>
              <a:lnSpc>
                <a:spcPct val="90000"/>
              </a:lnSpc>
            </a:pPr>
            <a:r>
              <a:rPr lang="en-US" sz="1200" b="0" kern="1200" dirty="0">
                <a:solidFill>
                  <a:schemeClr val="tx1"/>
                </a:solidFill>
                <a:latin typeface="+mn-lt"/>
                <a:ea typeface="ＭＳ Ｐゴシック" pitchFamily="16" charset="-128"/>
                <a:cs typeface="ＭＳ Ｐゴシック" pitchFamily="16" charset="-128"/>
              </a:rPr>
              <a:t>The workshop features interactive questions to encourage the participants to consider practical interventions against the world’s leading health challenges. </a:t>
            </a:r>
            <a:endParaRPr lang="en-US" b="0" dirty="0">
              <a:ea typeface="ＭＳ Ｐゴシック" pitchFamily="-105" charset="-128"/>
              <a:cs typeface="ＭＳ Ｐゴシック" pitchFamily="-105" charset="-128"/>
            </a:endParaRPr>
          </a:p>
          <a:p>
            <a:pPr>
              <a:lnSpc>
                <a:spcPct val="90000"/>
              </a:lnSpc>
            </a:pPr>
            <a:endParaRPr lang="en-US" dirty="0">
              <a:ea typeface="ＭＳ Ｐゴシック" pitchFamily="-105" charset="-128"/>
              <a:cs typeface="ＭＳ Ｐゴシック" pitchFamily="-105" charset="-128"/>
            </a:endParaRPr>
          </a:p>
          <a:p>
            <a:pPr>
              <a:lnSpc>
                <a:spcPct val="90000"/>
              </a:lnSpc>
            </a:pPr>
            <a:r>
              <a:rPr lang="en-US" b="1" dirty="0">
                <a:ea typeface="ＭＳ Ｐゴシック" pitchFamily="-105" charset="-128"/>
                <a:cs typeface="ＭＳ Ｐゴシック" pitchFamily="-105" charset="-128"/>
              </a:rPr>
              <a:t>Discussion Questions:</a:t>
            </a:r>
          </a:p>
          <a:p>
            <a:pPr>
              <a:lnSpc>
                <a:spcPct val="90000"/>
              </a:lnSpc>
            </a:pPr>
            <a:r>
              <a:rPr lang="en-US" dirty="0">
                <a:ea typeface="ＭＳ Ｐゴシック" pitchFamily="-105" charset="-128"/>
                <a:cs typeface="ＭＳ Ｐゴシック" pitchFamily="-105" charset="-128"/>
              </a:rPr>
              <a:t>• What are the most important health problems in poorer nations?</a:t>
            </a:r>
          </a:p>
          <a:p>
            <a:pPr>
              <a:lnSpc>
                <a:spcPct val="90000"/>
              </a:lnSpc>
            </a:pPr>
            <a:r>
              <a:rPr lang="en-US" dirty="0">
                <a:ea typeface="ＭＳ Ｐゴシック" pitchFamily="-105" charset="-128"/>
                <a:cs typeface="ＭＳ Ｐゴシック" pitchFamily="-105" charset="-128"/>
              </a:rPr>
              <a:t>• Why are poverty and economic status so closely linked together?</a:t>
            </a:r>
          </a:p>
          <a:p>
            <a:pPr>
              <a:lnSpc>
                <a:spcPct val="90000"/>
              </a:lnSpc>
            </a:pPr>
            <a:r>
              <a:rPr lang="en-US" dirty="0">
                <a:ea typeface="ＭＳ Ｐゴシック" pitchFamily="-105" charset="-128"/>
                <a:cs typeface="ＭＳ Ｐゴシック" pitchFamily="-105" charset="-128"/>
              </a:rPr>
              <a:t>• What happens to a nation’s health when war breaks out?</a:t>
            </a:r>
          </a:p>
          <a:p>
            <a:pPr>
              <a:lnSpc>
                <a:spcPct val="90000"/>
              </a:lnSpc>
            </a:pPr>
            <a:endParaRPr lang="en-US" dirty="0">
              <a:ea typeface="ＭＳ Ｐゴシック" pitchFamily="-105" charset="-128"/>
              <a:cs typeface="ＭＳ Ｐゴシック" pitchFamily="-105" charset="-128"/>
            </a:endParaRPr>
          </a:p>
          <a:p>
            <a:pPr>
              <a:lnSpc>
                <a:spcPct val="90000"/>
              </a:lnSpc>
            </a:pPr>
            <a:r>
              <a:rPr lang="en-US" b="1" dirty="0">
                <a:ea typeface="ＭＳ Ｐゴシック" pitchFamily="-105" charset="-128"/>
                <a:cs typeface="ＭＳ Ｐゴシック" pitchFamily="-105" charset="-128"/>
              </a:rPr>
              <a:t>Outline:</a:t>
            </a:r>
          </a:p>
          <a:p>
            <a:pPr>
              <a:lnSpc>
                <a:spcPct val="90000"/>
              </a:lnSpc>
            </a:pPr>
            <a:r>
              <a:rPr lang="en-US" dirty="0">
                <a:ea typeface="ＭＳ Ｐゴシック" pitchFamily="-105" charset="-128"/>
                <a:cs typeface="ＭＳ Ｐゴシック" pitchFamily="-105" charset="-128"/>
              </a:rPr>
              <a:t>Health status &amp; economic status are intimately related</a:t>
            </a:r>
          </a:p>
          <a:p>
            <a:pPr>
              <a:lnSpc>
                <a:spcPct val="90000"/>
              </a:lnSpc>
            </a:pPr>
            <a:r>
              <a:rPr lang="en-US" dirty="0">
                <a:ea typeface="ＭＳ Ｐゴシック" pitchFamily="-105" charset="-128"/>
                <a:cs typeface="ＭＳ Ｐゴシック" pitchFamily="-105" charset="-128"/>
              </a:rPr>
              <a:t> </a:t>
            </a:r>
          </a:p>
          <a:p>
            <a:pPr>
              <a:lnSpc>
                <a:spcPct val="90000"/>
              </a:lnSpc>
            </a:pPr>
            <a:r>
              <a:rPr lang="en-US" dirty="0">
                <a:ea typeface="ＭＳ Ｐゴシック" pitchFamily="-105" charset="-128"/>
                <a:cs typeface="ＭＳ Ｐゴシック" pitchFamily="-105" charset="-128"/>
              </a:rPr>
              <a:t>How To Define Poverty?</a:t>
            </a:r>
          </a:p>
          <a:p>
            <a:pPr>
              <a:lnSpc>
                <a:spcPct val="90000"/>
              </a:lnSpc>
            </a:pPr>
            <a:r>
              <a:rPr lang="en-US" dirty="0">
                <a:ea typeface="ＭＳ Ｐゴシック" pitchFamily="-105" charset="-128"/>
                <a:cs typeface="ＭＳ Ｐゴシック" pitchFamily="-105" charset="-128"/>
              </a:rPr>
              <a:t>• Gross National Income (GNI) per capita of less than $935 per year</a:t>
            </a:r>
          </a:p>
          <a:p>
            <a:pPr>
              <a:lnSpc>
                <a:spcPct val="90000"/>
              </a:lnSpc>
            </a:pPr>
            <a:r>
              <a:rPr lang="en-US" dirty="0">
                <a:ea typeface="ＭＳ Ｐゴシック" pitchFamily="-105" charset="-128"/>
                <a:cs typeface="ＭＳ Ｐゴシック" pitchFamily="-105" charset="-128"/>
              </a:rPr>
              <a:t>• Includes 49 of the world’s 209 nations</a:t>
            </a:r>
          </a:p>
          <a:p>
            <a:pPr>
              <a:lnSpc>
                <a:spcPct val="90000"/>
              </a:lnSpc>
            </a:pPr>
            <a:r>
              <a:rPr lang="en-US" dirty="0">
                <a:ea typeface="ＭＳ Ｐゴシック" pitchFamily="-105" charset="-128"/>
                <a:cs typeface="ＭＳ Ｐゴシック" pitchFamily="-105" charset="-128"/>
              </a:rPr>
              <a:t> </a:t>
            </a:r>
          </a:p>
          <a:p>
            <a:pPr>
              <a:lnSpc>
                <a:spcPct val="90000"/>
              </a:lnSpc>
            </a:pPr>
            <a:r>
              <a:rPr lang="en-US" dirty="0">
                <a:ea typeface="ＭＳ Ｐゴシック" pitchFamily="-105" charset="-128"/>
                <a:cs typeface="ＭＳ Ｐゴシック" pitchFamily="-105" charset="-128"/>
              </a:rPr>
              <a:t>Poverty places people at risk for infectious diseases:</a:t>
            </a:r>
          </a:p>
          <a:p>
            <a:pPr>
              <a:lnSpc>
                <a:spcPct val="90000"/>
              </a:lnSpc>
            </a:pPr>
            <a:r>
              <a:rPr lang="en-US" dirty="0">
                <a:ea typeface="ＭＳ Ｐゴシック" pitchFamily="-105" charset="-128"/>
                <a:cs typeface="ＭＳ Ｐゴシック" pitchFamily="-105" charset="-128"/>
              </a:rPr>
              <a:t>• Unsafe drinking water and improper disposal of human waste contribute to E. coli, typhoid, cholera, hepatitis, and </a:t>
            </a:r>
            <a:r>
              <a:rPr lang="en-US" dirty="0" err="1">
                <a:ea typeface="ＭＳ Ｐゴシック" pitchFamily="-105" charset="-128"/>
                <a:cs typeface="ＭＳ Ｐゴシック" pitchFamily="-105" charset="-128"/>
              </a:rPr>
              <a:t>helmithic</a:t>
            </a:r>
            <a:r>
              <a:rPr lang="en-US" dirty="0">
                <a:ea typeface="ＭＳ Ｐゴシック" pitchFamily="-105" charset="-128"/>
                <a:cs typeface="ＭＳ Ｐゴシック" pitchFamily="-105" charset="-128"/>
              </a:rPr>
              <a:t> disease.</a:t>
            </a:r>
          </a:p>
          <a:p>
            <a:pPr>
              <a:lnSpc>
                <a:spcPct val="90000"/>
              </a:lnSpc>
            </a:pPr>
            <a:r>
              <a:rPr lang="en-US" dirty="0">
                <a:ea typeface="ＭＳ Ｐゴシック" pitchFamily="-105" charset="-128"/>
                <a:cs typeface="ＭＳ Ｐゴシック" pitchFamily="-105" charset="-128"/>
              </a:rPr>
              <a:t>• Crowded living conditions promote infectious respiratory diseases, including influenza and TB.</a:t>
            </a:r>
          </a:p>
          <a:p>
            <a:pPr>
              <a:lnSpc>
                <a:spcPct val="90000"/>
              </a:lnSpc>
            </a:pPr>
            <a:r>
              <a:rPr lang="en-US" dirty="0">
                <a:ea typeface="ＭＳ Ｐゴシック" pitchFamily="-105" charset="-128"/>
                <a:cs typeface="ＭＳ Ｐゴシック" pitchFamily="-105" charset="-128"/>
              </a:rPr>
              <a:t>• Lack of medical care for ID is a greater problem in impoverished communities</a:t>
            </a:r>
          </a:p>
          <a:p>
            <a:pPr>
              <a:lnSpc>
                <a:spcPct val="90000"/>
              </a:lnSpc>
            </a:pPr>
            <a:r>
              <a:rPr lang="en-US" dirty="0">
                <a:ea typeface="ＭＳ Ｐゴシック" pitchFamily="-105" charset="-128"/>
                <a:cs typeface="ＭＳ Ｐゴシック" pitchFamily="-105" charset="-128"/>
              </a:rPr>
              <a:t>• Control of insect vectors, for example mosquitoes and flies, is often lacking in poorer communities</a:t>
            </a:r>
          </a:p>
          <a:p>
            <a:pPr>
              <a:lnSpc>
                <a:spcPct val="90000"/>
              </a:lnSpc>
            </a:pPr>
            <a:r>
              <a:rPr lang="en-US" dirty="0">
                <a:ea typeface="ＭＳ Ｐゴシック" pitchFamily="-105" charset="-128"/>
                <a:cs typeface="ＭＳ Ｐゴシック" pitchFamily="-105" charset="-128"/>
              </a:rPr>
              <a:t>• Programs that provide vaccination are also often lacking </a:t>
            </a:r>
          </a:p>
          <a:p>
            <a:pPr>
              <a:lnSpc>
                <a:spcPct val="90000"/>
              </a:lnSpc>
            </a:pPr>
            <a:r>
              <a:rPr lang="en-US" dirty="0">
                <a:ea typeface="ＭＳ Ｐゴシック" pitchFamily="-105" charset="-128"/>
                <a:cs typeface="ＭＳ Ｐゴシック" pitchFamily="-105" charset="-128"/>
              </a:rPr>
              <a:t> </a:t>
            </a:r>
          </a:p>
          <a:p>
            <a:pPr>
              <a:lnSpc>
                <a:spcPct val="90000"/>
              </a:lnSpc>
            </a:pPr>
            <a:r>
              <a:rPr lang="en-US" dirty="0">
                <a:ea typeface="ＭＳ Ｐゴシック" pitchFamily="-105" charset="-128"/>
                <a:cs typeface="ＭＳ Ｐゴシック" pitchFamily="-105" charset="-128"/>
              </a:rPr>
              <a:t>Increased health improves economies:</a:t>
            </a:r>
          </a:p>
          <a:p>
            <a:pPr>
              <a:lnSpc>
                <a:spcPct val="90000"/>
              </a:lnSpc>
            </a:pPr>
            <a:r>
              <a:rPr lang="en-US" dirty="0">
                <a:ea typeface="ＭＳ Ｐゴシック" pitchFamily="-105" charset="-128"/>
                <a:cs typeface="ＭＳ Ｐゴシック" pitchFamily="-105" charset="-128"/>
              </a:rPr>
              <a:t>• Poor health decreases economic production. Example: iron deficiency anemia is associated with decreased productivity</a:t>
            </a:r>
          </a:p>
          <a:p>
            <a:pPr>
              <a:lnSpc>
                <a:spcPct val="90000"/>
              </a:lnSpc>
            </a:pPr>
            <a:r>
              <a:rPr lang="en-US" dirty="0">
                <a:ea typeface="ＭＳ Ｐゴシック" pitchFamily="-105" charset="-128"/>
                <a:cs typeface="ＭＳ Ｐゴシック" pitchFamily="-105" charset="-128"/>
              </a:rPr>
              <a:t>• Good health increases economic production. Example: iron supplementation &amp; </a:t>
            </a:r>
            <a:r>
              <a:rPr lang="en-US" dirty="0" err="1">
                <a:ea typeface="ＭＳ Ｐゴシック" pitchFamily="-105" charset="-128"/>
                <a:cs typeface="ＭＳ Ｐゴシック" pitchFamily="-105" charset="-128"/>
              </a:rPr>
              <a:t>deworming</a:t>
            </a:r>
            <a:r>
              <a:rPr lang="en-US" dirty="0">
                <a:ea typeface="ＭＳ Ｐゴシック" pitchFamily="-105" charset="-128"/>
                <a:cs typeface="ＭＳ Ｐゴシック" pitchFamily="-105" charset="-128"/>
              </a:rPr>
              <a:t> meds are associated with increased productivity and earnings </a:t>
            </a:r>
          </a:p>
          <a:p>
            <a:pPr>
              <a:lnSpc>
                <a:spcPct val="90000"/>
              </a:lnSpc>
            </a:pPr>
            <a:r>
              <a:rPr lang="en-US" dirty="0">
                <a:ea typeface="ＭＳ Ｐゴシック" pitchFamily="-105" charset="-128"/>
                <a:cs typeface="ＭＳ Ｐゴシック" pitchFamily="-105" charset="-128"/>
              </a:rPr>
              <a:t> </a:t>
            </a:r>
          </a:p>
          <a:p>
            <a:pPr>
              <a:lnSpc>
                <a:spcPct val="90000"/>
              </a:lnSpc>
            </a:pPr>
            <a:r>
              <a:rPr lang="en-US" dirty="0">
                <a:ea typeface="ＭＳ Ｐゴシック" pitchFamily="-105" charset="-128"/>
                <a:cs typeface="ＭＳ Ｐゴシック" pitchFamily="-105" charset="-128"/>
              </a:rPr>
              <a:t>Improved economies also foster health through improved:</a:t>
            </a:r>
          </a:p>
          <a:p>
            <a:pPr>
              <a:lnSpc>
                <a:spcPct val="90000"/>
              </a:lnSpc>
            </a:pPr>
            <a:r>
              <a:rPr lang="en-US" dirty="0">
                <a:ea typeface="ＭＳ Ｐゴシック" pitchFamily="-105" charset="-128"/>
                <a:cs typeface="ＭＳ Ｐゴシック" pitchFamily="-105" charset="-128"/>
              </a:rPr>
              <a:t>• Water &amp; sanitation</a:t>
            </a:r>
          </a:p>
          <a:p>
            <a:pPr>
              <a:lnSpc>
                <a:spcPct val="90000"/>
              </a:lnSpc>
            </a:pPr>
            <a:r>
              <a:rPr lang="en-US" dirty="0">
                <a:ea typeface="ＭＳ Ｐゴシック" pitchFamily="-105" charset="-128"/>
                <a:cs typeface="ＭＳ Ｐゴシック" pitchFamily="-105" charset="-128"/>
              </a:rPr>
              <a:t>• Housing</a:t>
            </a:r>
          </a:p>
          <a:p>
            <a:pPr>
              <a:lnSpc>
                <a:spcPct val="90000"/>
              </a:lnSpc>
            </a:pPr>
            <a:r>
              <a:rPr lang="en-US" dirty="0">
                <a:ea typeface="ＭＳ Ｐゴシック" pitchFamily="-105" charset="-128"/>
                <a:cs typeface="ＭＳ Ｐゴシック" pitchFamily="-105" charset="-128"/>
              </a:rPr>
              <a:t>• Medical services</a:t>
            </a:r>
          </a:p>
          <a:p>
            <a:pPr>
              <a:lnSpc>
                <a:spcPct val="90000"/>
              </a:lnSpc>
            </a:pPr>
            <a:r>
              <a:rPr lang="en-US" dirty="0">
                <a:ea typeface="ＭＳ Ｐゴシック" pitchFamily="-105" charset="-128"/>
                <a:cs typeface="ＭＳ Ｐゴシック" pitchFamily="-105" charset="-128"/>
              </a:rPr>
              <a:t>• Industrial safety </a:t>
            </a:r>
          </a:p>
          <a:p>
            <a:pPr>
              <a:lnSpc>
                <a:spcPct val="90000"/>
              </a:lnSpc>
            </a:pPr>
            <a:r>
              <a:rPr lang="en-US" dirty="0">
                <a:ea typeface="ＭＳ Ｐゴシック" pitchFamily="-105" charset="-128"/>
                <a:cs typeface="ＭＳ Ｐゴシック" pitchFamily="-105" charset="-128"/>
              </a:rPr>
              <a:t>• Incentives for reduced fertility</a:t>
            </a:r>
          </a:p>
          <a:p>
            <a:pPr>
              <a:lnSpc>
                <a:spcPct val="90000"/>
              </a:lnSpc>
            </a:pPr>
            <a:r>
              <a:rPr lang="en-US" dirty="0">
                <a:ea typeface="ＭＳ Ｐゴシック" pitchFamily="-105" charset="-128"/>
                <a:cs typeface="ＭＳ Ｐゴシック" pitchFamily="-105" charset="-128"/>
              </a:rPr>
              <a:t>• General and health education </a:t>
            </a:r>
          </a:p>
          <a:p>
            <a:pPr>
              <a:lnSpc>
                <a:spcPct val="90000"/>
              </a:lnSpc>
            </a:pPr>
            <a:r>
              <a:rPr lang="en-US" dirty="0">
                <a:ea typeface="ＭＳ Ｐゴシック" pitchFamily="-105" charset="-128"/>
                <a:cs typeface="ＭＳ Ｐゴシック" pitchFamily="-105" charset="-128"/>
              </a:rPr>
              <a:t> </a:t>
            </a:r>
          </a:p>
          <a:p>
            <a:pPr>
              <a:lnSpc>
                <a:spcPct val="90000"/>
              </a:lnSpc>
            </a:pPr>
            <a:r>
              <a:rPr lang="en-US" dirty="0">
                <a:ea typeface="ＭＳ Ｐゴシック" pitchFamily="-105" charset="-128"/>
                <a:cs typeface="ＭＳ Ｐゴシック" pitchFamily="-105" charset="-128"/>
              </a:rPr>
              <a:t>Conclusion Number One:  Health professionals must advocate for economic development, thru such means as promoting</a:t>
            </a:r>
          </a:p>
          <a:p>
            <a:pPr>
              <a:lnSpc>
                <a:spcPct val="90000"/>
              </a:lnSpc>
            </a:pPr>
            <a:r>
              <a:rPr lang="en-US" dirty="0">
                <a:ea typeface="ＭＳ Ｐゴシック" pitchFamily="-105" charset="-128"/>
                <a:cs typeface="ＭＳ Ｐゴシック" pitchFamily="-105" charset="-128"/>
              </a:rPr>
              <a:t>• Literacy</a:t>
            </a:r>
          </a:p>
          <a:p>
            <a:pPr>
              <a:lnSpc>
                <a:spcPct val="90000"/>
              </a:lnSpc>
            </a:pPr>
            <a:r>
              <a:rPr lang="en-US" dirty="0">
                <a:ea typeface="ＭＳ Ｐゴシック" pitchFamily="-105" charset="-128"/>
                <a:cs typeface="ＭＳ Ｐゴシック" pitchFamily="-105" charset="-128"/>
              </a:rPr>
              <a:t>• Micro-enterprise</a:t>
            </a:r>
          </a:p>
          <a:p>
            <a:pPr>
              <a:lnSpc>
                <a:spcPct val="90000"/>
              </a:lnSpc>
            </a:pPr>
            <a:r>
              <a:rPr lang="en-US" dirty="0">
                <a:ea typeface="ＭＳ Ｐゴシック" pitchFamily="-105" charset="-128"/>
                <a:cs typeface="ＭＳ Ｐゴシック" pitchFamily="-105" charset="-128"/>
              </a:rPr>
              <a:t>• Infrastructure</a:t>
            </a:r>
          </a:p>
          <a:p>
            <a:pPr>
              <a:lnSpc>
                <a:spcPct val="90000"/>
              </a:lnSpc>
            </a:pPr>
            <a:r>
              <a:rPr lang="en-US" dirty="0">
                <a:ea typeface="ＭＳ Ｐゴシック" pitchFamily="-105" charset="-128"/>
                <a:cs typeface="ＭＳ Ｐゴシック" pitchFamily="-105" charset="-128"/>
              </a:rPr>
              <a:t>• Education</a:t>
            </a:r>
          </a:p>
          <a:p>
            <a:pPr>
              <a:lnSpc>
                <a:spcPct val="90000"/>
              </a:lnSpc>
            </a:pPr>
            <a:r>
              <a:rPr lang="en-US" dirty="0">
                <a:ea typeface="ＭＳ Ｐゴシック" pitchFamily="-105" charset="-128"/>
                <a:cs typeface="ＭＳ Ｐゴシック" pitchFamily="-105" charset="-128"/>
              </a:rPr>
              <a:t>• Foreign trade</a:t>
            </a:r>
          </a:p>
          <a:p>
            <a:pPr>
              <a:lnSpc>
                <a:spcPct val="90000"/>
              </a:lnSpc>
            </a:pPr>
            <a:r>
              <a:rPr lang="en-US" dirty="0">
                <a:ea typeface="ＭＳ Ｐゴシック" pitchFamily="-105" charset="-128"/>
                <a:cs typeface="ＭＳ Ｐゴシック" pitchFamily="-105" charset="-128"/>
              </a:rPr>
              <a:t> </a:t>
            </a:r>
          </a:p>
          <a:p>
            <a:pPr>
              <a:lnSpc>
                <a:spcPct val="90000"/>
              </a:lnSpc>
            </a:pPr>
            <a:r>
              <a:rPr lang="en-US" dirty="0">
                <a:ea typeface="ＭＳ Ｐゴシック" pitchFamily="-105" charset="-128"/>
                <a:cs typeface="ＭＳ Ｐゴシック" pitchFamily="-105" charset="-128"/>
              </a:rPr>
              <a:t>Conclusion Number Two: Health professionals must advocate for ending military conflict</a:t>
            </a:r>
          </a:p>
          <a:p>
            <a:pPr>
              <a:lnSpc>
                <a:spcPct val="90000"/>
              </a:lnSpc>
            </a:pPr>
            <a:r>
              <a:rPr lang="en-US" dirty="0">
                <a:ea typeface="ＭＳ Ｐゴシック" pitchFamily="-105" charset="-128"/>
                <a:cs typeface="ＭＳ Ｐゴシック" pitchFamily="-105" charset="-128"/>
              </a:rPr>
              <a:t> </a:t>
            </a:r>
          </a:p>
          <a:p>
            <a:pPr>
              <a:lnSpc>
                <a:spcPct val="90000"/>
              </a:lnSpc>
            </a:pPr>
            <a:r>
              <a:rPr lang="en-US" dirty="0">
                <a:ea typeface="ＭＳ Ｐゴシック" pitchFamily="-105" charset="-128"/>
                <a:cs typeface="ＭＳ Ｐゴシック" pitchFamily="-105" charset="-128"/>
              </a:rPr>
              <a:t>Impact of War on Health. British Medical Journal, 2002: "In many war zones, violent deaths are often only a tiny proportion of overall deaths. Populations face a deterioration of their already poor health status, and excess deaths from infectious diseases will usually outnumber deaths due to direct violence." Highlighting a recent survey from eastern Congo, “Of an excess mortality of 2.5 million, only 350,000 were because of direct violence; most died from malnutrition and disease."</a:t>
            </a:r>
          </a:p>
          <a:p>
            <a:pPr>
              <a:lnSpc>
                <a:spcPct val="90000"/>
              </a:lnSpc>
            </a:pPr>
            <a:r>
              <a:rPr lang="en-US" dirty="0">
                <a:ea typeface="ＭＳ Ｐゴシック" pitchFamily="-105" charset="-128"/>
                <a:cs typeface="ＭＳ Ｐゴシック" pitchFamily="-105" charset="-128"/>
              </a:rPr>
              <a:t> </a:t>
            </a:r>
          </a:p>
          <a:p>
            <a:pPr>
              <a:lnSpc>
                <a:spcPct val="90000"/>
              </a:lnSpc>
            </a:pPr>
            <a:r>
              <a:rPr lang="en-US" dirty="0">
                <a:ea typeface="ＭＳ Ｐゴシック" pitchFamily="-105" charset="-128"/>
                <a:cs typeface="ＭＳ Ｐゴシック" pitchFamily="-105" charset="-128"/>
              </a:rPr>
              <a:t>Conclusion Number Three: Health professionals must advocate effective disease interventions, including:</a:t>
            </a:r>
          </a:p>
          <a:p>
            <a:pPr>
              <a:lnSpc>
                <a:spcPct val="90000"/>
              </a:lnSpc>
            </a:pPr>
            <a:r>
              <a:rPr lang="en-US" dirty="0">
                <a:ea typeface="ＭＳ Ｐゴシック" pitchFamily="-105" charset="-128"/>
                <a:cs typeface="ＭＳ Ｐゴシック" pitchFamily="-105" charset="-128"/>
              </a:rPr>
              <a:t>• Urgent treatment of pneumonia</a:t>
            </a:r>
          </a:p>
          <a:p>
            <a:pPr>
              <a:lnSpc>
                <a:spcPct val="90000"/>
              </a:lnSpc>
            </a:pPr>
            <a:r>
              <a:rPr lang="en-US" dirty="0">
                <a:ea typeface="ＭＳ Ｐゴシック" pitchFamily="-105" charset="-128"/>
                <a:cs typeface="ＭＳ Ｐゴシック" pitchFamily="-105" charset="-128"/>
              </a:rPr>
              <a:t>• Continuity care for hypertension and diabetes</a:t>
            </a:r>
          </a:p>
          <a:p>
            <a:pPr>
              <a:lnSpc>
                <a:spcPct val="90000"/>
              </a:lnSpc>
            </a:pPr>
            <a:r>
              <a:rPr lang="en-US" dirty="0">
                <a:ea typeface="ＭＳ Ｐゴシック" pitchFamily="-105" charset="-128"/>
                <a:cs typeface="ＭＳ Ｐゴシック" pitchFamily="-105" charset="-128"/>
              </a:rPr>
              <a:t>• Provision of safe drinking water</a:t>
            </a:r>
          </a:p>
          <a:p>
            <a:pPr>
              <a:lnSpc>
                <a:spcPct val="90000"/>
              </a:lnSpc>
            </a:pPr>
            <a:r>
              <a:rPr lang="en-US" dirty="0">
                <a:ea typeface="ＭＳ Ｐゴシック" pitchFamily="-105" charset="-128"/>
                <a:cs typeface="ＭＳ Ｐゴシック" pitchFamily="-105" charset="-128"/>
              </a:rPr>
              <a:t>• ABC education to prevent HIV</a:t>
            </a:r>
          </a:p>
          <a:p>
            <a:pPr>
              <a:lnSpc>
                <a:spcPct val="90000"/>
              </a:lnSpc>
            </a:pPr>
            <a:r>
              <a:rPr lang="en-US" dirty="0">
                <a:ea typeface="ＭＳ Ｐゴシック" pitchFamily="-105" charset="-128"/>
                <a:cs typeface="ＭＳ Ｐゴシック" pitchFamily="-105" charset="-128"/>
              </a:rPr>
              <a:t>• Prevention of HIV mother to child transmission</a:t>
            </a:r>
          </a:p>
          <a:p>
            <a:pPr>
              <a:lnSpc>
                <a:spcPct val="90000"/>
              </a:lnSpc>
            </a:pPr>
            <a:r>
              <a:rPr lang="en-US" dirty="0">
                <a:ea typeface="ＭＳ Ｐゴシック" pitchFamily="-105" charset="-128"/>
                <a:cs typeface="ＭＳ Ｐゴシック" pitchFamily="-105" charset="-128"/>
              </a:rPr>
              <a:t>• DOTS therapy for TB</a:t>
            </a:r>
          </a:p>
          <a:p>
            <a:pPr>
              <a:lnSpc>
                <a:spcPct val="90000"/>
              </a:lnSpc>
            </a:pPr>
            <a:r>
              <a:rPr lang="en-US" dirty="0">
                <a:ea typeface="ＭＳ Ｐゴシック" pitchFamily="-105" charset="-128"/>
                <a:cs typeface="ＭＳ Ｐゴシック" pitchFamily="-105" charset="-128"/>
              </a:rPr>
              <a:t>• Provision of basic maternal and obstetric care</a:t>
            </a:r>
          </a:p>
          <a:p>
            <a:pPr>
              <a:lnSpc>
                <a:spcPct val="90000"/>
              </a:lnSpc>
            </a:pPr>
            <a:r>
              <a:rPr lang="en-US" dirty="0">
                <a:ea typeface="ＭＳ Ｐゴシック" pitchFamily="-105" charset="-128"/>
                <a:cs typeface="ＭＳ Ｐゴシック" pitchFamily="-105" charset="-128"/>
              </a:rPr>
              <a:t>• Provision of bed nets to prevent malaria</a:t>
            </a:r>
          </a:p>
        </p:txBody>
      </p:sp>
      <p:sp>
        <p:nvSpPr>
          <p:cNvPr id="17412" name="Slide Number Placeholder 3"/>
          <p:cNvSpPr>
            <a:spLocks noGrp="1"/>
          </p:cNvSpPr>
          <p:nvPr>
            <p:ph type="sldNum" sz="quarter" idx="5"/>
          </p:nvPr>
        </p:nvSpPr>
        <p:spPr bwMode="auto">
          <a:noFill/>
          <a:ln>
            <a:miter lim="800000"/>
            <a:headEnd/>
            <a:tailEnd/>
          </a:ln>
        </p:spPr>
        <p:txBody>
          <a:bodyPr/>
          <a:lstStyle/>
          <a:p>
            <a:fld id="{F100B59A-2EA3-A344-AC7E-724CDA5436F4}" type="slidenum">
              <a:rPr lang="en-US" smtClean="0"/>
              <a:pPr/>
              <a:t>1</a:t>
            </a:fld>
            <a:endParaRPr lang="en-US"/>
          </a:p>
        </p:txBody>
      </p:sp>
    </p:spTree>
    <p:extLst>
      <p:ext uri="{BB962C8B-B14F-4D97-AF65-F5344CB8AC3E}">
        <p14:creationId xmlns:p14="http://schemas.microsoft.com/office/powerpoint/2010/main" val="2054184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a:lstStyle/>
          <a:p>
            <a:pPr>
              <a:lnSpc>
                <a:spcPct val="90000"/>
              </a:lnSpc>
            </a:pPr>
            <a:endParaRPr lang="en-US">
              <a:ea typeface="ＭＳ Ｐゴシック" pitchFamily="-1" charset="-128"/>
              <a:cs typeface="ＭＳ Ｐゴシック" pitchFamily="-1" charset="-128"/>
            </a:endParaRPr>
          </a:p>
        </p:txBody>
      </p:sp>
      <p:sp>
        <p:nvSpPr>
          <p:cNvPr id="230404" name="Slide Number Placeholder 3"/>
          <p:cNvSpPr>
            <a:spLocks noGrp="1"/>
          </p:cNvSpPr>
          <p:nvPr>
            <p:ph type="sldNum" sz="quarter" idx="5"/>
          </p:nvPr>
        </p:nvSpPr>
        <p:spPr bwMode="auto">
          <a:noFill/>
          <a:ln>
            <a:miter lim="800000"/>
            <a:headEnd/>
            <a:tailEnd/>
          </a:ln>
        </p:spPr>
        <p:txBody>
          <a:bodyPr/>
          <a:lstStyle/>
          <a:p>
            <a:fld id="{A0599893-8E77-8B46-926B-289CD4787EB8}" type="slidenum">
              <a:rPr lang="en-US" smtClean="0">
                <a:latin typeface="Times" pitchFamily="-1" charset="0"/>
                <a:ea typeface="ＭＳ Ｐゴシック" pitchFamily="-1" charset="-128"/>
                <a:cs typeface="ＭＳ Ｐゴシック" pitchFamily="-1" charset="-128"/>
              </a:rPr>
              <a:pPr/>
              <a:t>28</a:t>
            </a:fld>
            <a:endParaRPr lang="en-US">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49472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pPr>
              <a:lnSpc>
                <a:spcPct val="90000"/>
              </a:lnSpc>
            </a:pPr>
            <a:r>
              <a:rPr lang="en-US" sz="1200" dirty="0">
                <a:latin typeface="Arial" pitchFamily="-105" charset="0"/>
                <a:ea typeface="ＭＳ Ｐゴシック" pitchFamily="-105" charset="-128"/>
                <a:cs typeface="ＭＳ Ｐゴシック" pitchFamily="-105" charset="-128"/>
              </a:rPr>
              <a:t>(Bulletin of the WHO, 1995)</a:t>
            </a:r>
            <a:endParaRPr lang="en-US" dirty="0">
              <a:ea typeface="ＭＳ Ｐゴシック" pitchFamily="-105" charset="-128"/>
              <a:cs typeface="ＭＳ Ｐゴシック" pitchFamily="-105"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B409CB72-28CC-DF43-A204-CF7543BA94D6}" type="slidenum">
              <a:rPr lang="en-US" smtClean="0"/>
              <a:pPr/>
              <a:t>33</a:t>
            </a:fld>
            <a:endParaRPr lang="en-US"/>
          </a:p>
        </p:txBody>
      </p:sp>
    </p:spTree>
    <p:extLst>
      <p:ext uri="{BB962C8B-B14F-4D97-AF65-F5344CB8AC3E}">
        <p14:creationId xmlns:p14="http://schemas.microsoft.com/office/powerpoint/2010/main" val="414952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a:lstStyle/>
          <a:p>
            <a:pPr>
              <a:lnSpc>
                <a:spcPct val="90000"/>
              </a:lnSpc>
            </a:pPr>
            <a:endParaRPr lang="en-US">
              <a:ea typeface="ＭＳ Ｐゴシック" pitchFamily="-1" charset="-128"/>
              <a:cs typeface="ＭＳ Ｐゴシック" pitchFamily="-1" charset="-128"/>
            </a:endParaRPr>
          </a:p>
        </p:txBody>
      </p:sp>
      <p:sp>
        <p:nvSpPr>
          <p:cNvPr id="230404" name="Slide Number Placeholder 3"/>
          <p:cNvSpPr>
            <a:spLocks noGrp="1"/>
          </p:cNvSpPr>
          <p:nvPr>
            <p:ph type="sldNum" sz="quarter" idx="5"/>
          </p:nvPr>
        </p:nvSpPr>
        <p:spPr bwMode="auto">
          <a:noFill/>
          <a:ln>
            <a:miter lim="800000"/>
            <a:headEnd/>
            <a:tailEnd/>
          </a:ln>
        </p:spPr>
        <p:txBody>
          <a:bodyPr/>
          <a:lstStyle/>
          <a:p>
            <a:fld id="{A0599893-8E77-8B46-926B-289CD4787EB8}" type="slidenum">
              <a:rPr lang="en-US" smtClean="0">
                <a:latin typeface="Times" pitchFamily="-1" charset="0"/>
                <a:ea typeface="ＭＳ Ｐゴシック" pitchFamily="-1" charset="-128"/>
                <a:cs typeface="ＭＳ Ｐゴシック" pitchFamily="-1" charset="-128"/>
              </a:rPr>
              <a:pPr/>
              <a:t>34</a:t>
            </a:fld>
            <a:endParaRPr lang="en-US">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970966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ＭＳ Ｐゴシック" pitchFamily="16" charset="-128"/>
                <a:cs typeface="ＭＳ Ｐゴシック" pitchFamily="16" charset="-128"/>
              </a:rPr>
              <a:t>World Health Organization. World health report. 2002. Available at:</a:t>
            </a:r>
          </a:p>
          <a:p>
            <a:r>
              <a:rPr lang="en-US" sz="1200" kern="1200" dirty="0">
                <a:solidFill>
                  <a:schemeClr val="tx1"/>
                </a:solidFill>
                <a:latin typeface="+mn-lt"/>
                <a:ea typeface="ＭＳ Ｐゴシック" pitchFamily="16" charset="-128"/>
                <a:cs typeface="ＭＳ Ｐゴシック" pitchFamily="16" charset="-128"/>
              </a:rPr>
              <a:t>http://www.who.int/entity/whr/2002/en/whr02_en.pdf. Accessed 2011-01-20.</a:t>
            </a:r>
            <a:r>
              <a:rPr lang="en-US" dirty="0"/>
              <a:t> </a:t>
            </a:r>
            <a:endParaRPr lang="en-US" sz="1200" kern="1200" dirty="0">
              <a:solidFill>
                <a:schemeClr val="tx1"/>
              </a:solidFill>
              <a:latin typeface="+mn-lt"/>
              <a:ea typeface="ＭＳ Ｐゴシック" pitchFamily="16" charset="-128"/>
              <a:cs typeface="ＭＳ Ｐゴシック" pitchFamily="16" charset="-128"/>
            </a:endParaRPr>
          </a:p>
        </p:txBody>
      </p:sp>
      <p:sp>
        <p:nvSpPr>
          <p:cNvPr id="4" name="Slide Number Placeholder 3"/>
          <p:cNvSpPr>
            <a:spLocks noGrp="1"/>
          </p:cNvSpPr>
          <p:nvPr>
            <p:ph type="sldNum" sz="quarter" idx="10"/>
          </p:nvPr>
        </p:nvSpPr>
        <p:spPr/>
        <p:txBody>
          <a:bodyPr/>
          <a:lstStyle/>
          <a:p>
            <a:pPr>
              <a:defRPr/>
            </a:pPr>
            <a:fld id="{B556F2D4-DCA3-234B-9905-C90FDE633E5D}" type="slidenum">
              <a:rPr lang="en-US" smtClean="0"/>
              <a:pPr>
                <a:defRPr/>
              </a:pPr>
              <a:t>35</a:t>
            </a:fld>
            <a:endParaRPr lang="en-US"/>
          </a:p>
        </p:txBody>
      </p:sp>
    </p:spTree>
    <p:extLst>
      <p:ext uri="{BB962C8B-B14F-4D97-AF65-F5344CB8AC3E}">
        <p14:creationId xmlns:p14="http://schemas.microsoft.com/office/powerpoint/2010/main" val="198454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ＭＳ Ｐゴシック" pitchFamily="16" charset="-128"/>
                <a:cs typeface="ＭＳ Ｐゴシック" pitchFamily="16" charset="-128"/>
              </a:rPr>
              <a:t>World Health Organization. World health report. 2002. Available at:</a:t>
            </a:r>
          </a:p>
          <a:p>
            <a:r>
              <a:rPr lang="en-US" sz="1200" kern="1200" dirty="0">
                <a:solidFill>
                  <a:schemeClr val="tx1"/>
                </a:solidFill>
                <a:latin typeface="+mn-lt"/>
                <a:ea typeface="ＭＳ Ｐゴシック" pitchFamily="16" charset="-128"/>
                <a:cs typeface="ＭＳ Ｐゴシック" pitchFamily="16" charset="-128"/>
              </a:rPr>
              <a:t>http://www.who.int/entity/whr/2002/en/whr02_en.pdf. Accessed 2011-01-20.</a:t>
            </a:r>
            <a:r>
              <a:rPr lang="en-US" dirty="0"/>
              <a:t> </a:t>
            </a:r>
            <a:endParaRPr lang="en-US" sz="1200" kern="1200" dirty="0">
              <a:solidFill>
                <a:schemeClr val="tx1"/>
              </a:solidFill>
              <a:latin typeface="+mn-lt"/>
              <a:ea typeface="ＭＳ Ｐゴシック" pitchFamily="16" charset="-128"/>
              <a:cs typeface="ＭＳ Ｐゴシック" pitchFamily="16" charset="-128"/>
            </a:endParaRPr>
          </a:p>
        </p:txBody>
      </p:sp>
      <p:sp>
        <p:nvSpPr>
          <p:cNvPr id="4" name="Slide Number Placeholder 3"/>
          <p:cNvSpPr>
            <a:spLocks noGrp="1"/>
          </p:cNvSpPr>
          <p:nvPr>
            <p:ph type="sldNum" sz="quarter" idx="10"/>
          </p:nvPr>
        </p:nvSpPr>
        <p:spPr/>
        <p:txBody>
          <a:bodyPr/>
          <a:lstStyle/>
          <a:p>
            <a:pPr>
              <a:defRPr/>
            </a:pPr>
            <a:fld id="{B556F2D4-DCA3-234B-9905-C90FDE633E5D}" type="slidenum">
              <a:rPr lang="en-US" smtClean="0"/>
              <a:pPr>
                <a:defRPr/>
              </a:pPr>
              <a:t>36</a:t>
            </a:fld>
            <a:endParaRPr lang="en-US"/>
          </a:p>
        </p:txBody>
      </p:sp>
    </p:spTree>
    <p:extLst>
      <p:ext uri="{BB962C8B-B14F-4D97-AF65-F5344CB8AC3E}">
        <p14:creationId xmlns:p14="http://schemas.microsoft.com/office/powerpoint/2010/main" val="108012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a:lstStyle/>
          <a:p>
            <a:endParaRPr lang="en-US" dirty="0">
              <a:ea typeface="ＭＳ Ｐゴシック" pitchFamily="-105" charset="-128"/>
              <a:cs typeface="ＭＳ Ｐゴシック" pitchFamily="-105" charset="-128"/>
            </a:endParaRPr>
          </a:p>
        </p:txBody>
      </p:sp>
      <p:sp>
        <p:nvSpPr>
          <p:cNvPr id="101380" name="Slide Number Placeholder 3"/>
          <p:cNvSpPr>
            <a:spLocks noGrp="1"/>
          </p:cNvSpPr>
          <p:nvPr>
            <p:ph type="sldNum" sz="quarter" idx="5"/>
          </p:nvPr>
        </p:nvSpPr>
        <p:spPr bwMode="auto">
          <a:noFill/>
          <a:ln>
            <a:miter lim="800000"/>
            <a:headEnd/>
            <a:tailEnd/>
          </a:ln>
        </p:spPr>
        <p:txBody>
          <a:bodyPr/>
          <a:lstStyle/>
          <a:p>
            <a:fld id="{23EE663B-68D3-B744-B594-ED546C95EF99}" type="slidenum">
              <a:rPr lang="en-US" smtClean="0">
                <a:latin typeface="Times" pitchFamily="-105" charset="0"/>
              </a:rPr>
              <a:pPr/>
              <a:t>37</a:t>
            </a:fld>
            <a:endParaRPr lang="en-US">
              <a:latin typeface="Times" pitchFamily="-105" charset="0"/>
            </a:endParaRPr>
          </a:p>
        </p:txBody>
      </p:sp>
    </p:spTree>
    <p:extLst>
      <p:ext uri="{BB962C8B-B14F-4D97-AF65-F5344CB8AC3E}">
        <p14:creationId xmlns:p14="http://schemas.microsoft.com/office/powerpoint/2010/main" val="1020498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a:lstStyle/>
          <a:p>
            <a:endParaRPr lang="en-US" dirty="0">
              <a:ea typeface="ＭＳ Ｐゴシック" pitchFamily="-105" charset="-128"/>
              <a:cs typeface="ＭＳ Ｐゴシック" pitchFamily="-105" charset="-128"/>
            </a:endParaRPr>
          </a:p>
        </p:txBody>
      </p:sp>
      <p:sp>
        <p:nvSpPr>
          <p:cNvPr id="101380" name="Slide Number Placeholder 3"/>
          <p:cNvSpPr>
            <a:spLocks noGrp="1"/>
          </p:cNvSpPr>
          <p:nvPr>
            <p:ph type="sldNum" sz="quarter" idx="5"/>
          </p:nvPr>
        </p:nvSpPr>
        <p:spPr bwMode="auto">
          <a:noFill/>
          <a:ln>
            <a:miter lim="800000"/>
            <a:headEnd/>
            <a:tailEnd/>
          </a:ln>
        </p:spPr>
        <p:txBody>
          <a:bodyPr/>
          <a:lstStyle/>
          <a:p>
            <a:fld id="{23EE663B-68D3-B744-B594-ED546C95EF99}" type="slidenum">
              <a:rPr lang="en-US" smtClean="0">
                <a:latin typeface="Times" pitchFamily="-105" charset="0"/>
              </a:rPr>
              <a:pPr/>
              <a:t>38</a:t>
            </a:fld>
            <a:endParaRPr lang="en-US">
              <a:latin typeface="Times" pitchFamily="-105" charset="0"/>
            </a:endParaRPr>
          </a:p>
        </p:txBody>
      </p:sp>
    </p:spTree>
    <p:extLst>
      <p:ext uri="{BB962C8B-B14F-4D97-AF65-F5344CB8AC3E}">
        <p14:creationId xmlns:p14="http://schemas.microsoft.com/office/powerpoint/2010/main" val="22023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a:solidFill>
                  <a:schemeClr val="tx1"/>
                </a:solidFill>
                <a:latin typeface="+mn-lt"/>
                <a:ea typeface="ＭＳ Ｐゴシック" pitchFamily="16" charset="-128"/>
                <a:cs typeface="ＭＳ Ｐゴシック" pitchFamily="16" charset="-128"/>
              </a:rPr>
              <a:t>Image Source</a:t>
            </a:r>
            <a:r>
              <a:rPr lang="en-US" sz="1200" kern="1200" dirty="0">
                <a:solidFill>
                  <a:schemeClr val="tx1"/>
                </a:solidFill>
                <a:latin typeface="+mn-lt"/>
                <a:ea typeface="ＭＳ Ｐゴシック" pitchFamily="16" charset="-128"/>
                <a:cs typeface="ＭＳ Ｐゴシック" pitchFamily="16" charset="-128"/>
              </a:rPr>
              <a:t> http://en.wikipedia.org/wiki/File:GDP_nominal_per_capita_world_map_IMF_2007.PNG</a:t>
            </a:r>
          </a:p>
          <a:p>
            <a:r>
              <a:rPr lang="en-US" sz="1200" u="sng" kern="1200" dirty="0">
                <a:solidFill>
                  <a:schemeClr val="tx1"/>
                </a:solidFill>
                <a:latin typeface="+mn-lt"/>
                <a:ea typeface="ＭＳ Ｐゴシック" pitchFamily="16" charset="-128"/>
                <a:cs typeface="ＭＳ Ｐゴシック" pitchFamily="16" charset="-128"/>
              </a:rPr>
              <a:t>Data Source</a:t>
            </a:r>
            <a:r>
              <a:rPr lang="en-US" sz="1200" kern="1200" dirty="0">
                <a:solidFill>
                  <a:schemeClr val="tx1"/>
                </a:solidFill>
                <a:latin typeface="+mn-lt"/>
                <a:ea typeface="ＭＳ Ｐゴシック" pitchFamily="16" charset="-128"/>
                <a:cs typeface="ＭＳ Ｐゴシック" pitchFamily="16" charset="-128"/>
              </a:rPr>
              <a:t> http://www.imf.org/external/pubs/ft/weo/2008/01/weodata/index.aspx</a:t>
            </a:r>
          </a:p>
          <a:p>
            <a:endParaRPr lang="en-US" dirty="0"/>
          </a:p>
        </p:txBody>
      </p:sp>
      <p:sp>
        <p:nvSpPr>
          <p:cNvPr id="4" name="Slide Number Placeholder 3"/>
          <p:cNvSpPr>
            <a:spLocks noGrp="1"/>
          </p:cNvSpPr>
          <p:nvPr>
            <p:ph type="sldNum" sz="quarter" idx="10"/>
          </p:nvPr>
        </p:nvSpPr>
        <p:spPr/>
        <p:txBody>
          <a:bodyPr/>
          <a:lstStyle/>
          <a:p>
            <a:pPr>
              <a:defRPr/>
            </a:pPr>
            <a:fld id="{B556F2D4-DCA3-234B-9905-C90FDE633E5D}" type="slidenum">
              <a:rPr lang="en-US" smtClean="0"/>
              <a:pPr>
                <a:defRPr/>
              </a:pPr>
              <a:t>39</a:t>
            </a:fld>
            <a:endParaRPr lang="en-US"/>
          </a:p>
        </p:txBody>
      </p:sp>
    </p:spTree>
    <p:extLst>
      <p:ext uri="{BB962C8B-B14F-4D97-AF65-F5344CB8AC3E}">
        <p14:creationId xmlns:p14="http://schemas.microsoft.com/office/powerpoint/2010/main" val="1726975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a:solidFill>
                  <a:schemeClr val="tx1"/>
                </a:solidFill>
                <a:latin typeface="+mn-lt"/>
                <a:ea typeface="ＭＳ Ｐゴシック" pitchFamily="16" charset="-128"/>
                <a:cs typeface="ＭＳ Ｐゴシック" pitchFamily="16" charset="-128"/>
              </a:rPr>
              <a:t>Image Source</a:t>
            </a:r>
            <a:r>
              <a:rPr lang="en-US" sz="1200" kern="1200" dirty="0">
                <a:solidFill>
                  <a:schemeClr val="tx1"/>
                </a:solidFill>
                <a:latin typeface="+mn-lt"/>
                <a:ea typeface="ＭＳ Ｐゴシック" pitchFamily="16" charset="-128"/>
                <a:cs typeface="ＭＳ Ｐゴシック" pitchFamily="16" charset="-128"/>
              </a:rPr>
              <a:t> http://en.wikipedia.org/wiki/File:GDP_nominal_per_capita_world_map_IMF_2007.PNG</a:t>
            </a:r>
          </a:p>
          <a:p>
            <a:r>
              <a:rPr lang="en-US" sz="1200" u="sng" kern="1200" dirty="0">
                <a:solidFill>
                  <a:schemeClr val="tx1"/>
                </a:solidFill>
                <a:latin typeface="+mn-lt"/>
                <a:ea typeface="ＭＳ Ｐゴシック" pitchFamily="16" charset="-128"/>
                <a:cs typeface="ＭＳ Ｐゴシック" pitchFamily="16" charset="-128"/>
              </a:rPr>
              <a:t>Data Source</a:t>
            </a:r>
            <a:r>
              <a:rPr lang="en-US" sz="1200" kern="1200" dirty="0">
                <a:solidFill>
                  <a:schemeClr val="tx1"/>
                </a:solidFill>
                <a:latin typeface="+mn-lt"/>
                <a:ea typeface="ＭＳ Ｐゴシック" pitchFamily="16" charset="-128"/>
                <a:cs typeface="ＭＳ Ｐゴシック" pitchFamily="16" charset="-128"/>
              </a:rPr>
              <a:t> http://www.imf.org/external/pubs/ft/weo/2008/01/weodata/index.aspx</a:t>
            </a:r>
          </a:p>
          <a:p>
            <a:endParaRPr lang="en-US" dirty="0"/>
          </a:p>
        </p:txBody>
      </p:sp>
      <p:sp>
        <p:nvSpPr>
          <p:cNvPr id="4" name="Slide Number Placeholder 3"/>
          <p:cNvSpPr>
            <a:spLocks noGrp="1"/>
          </p:cNvSpPr>
          <p:nvPr>
            <p:ph type="sldNum" sz="quarter" idx="10"/>
          </p:nvPr>
        </p:nvSpPr>
        <p:spPr/>
        <p:txBody>
          <a:bodyPr/>
          <a:lstStyle/>
          <a:p>
            <a:pPr>
              <a:defRPr/>
            </a:pPr>
            <a:fld id="{B556F2D4-DCA3-234B-9905-C90FDE633E5D}" type="slidenum">
              <a:rPr lang="en-US" smtClean="0"/>
              <a:pPr>
                <a:defRPr/>
              </a:pPr>
              <a:t>40</a:t>
            </a:fld>
            <a:endParaRPr lang="en-US"/>
          </a:p>
        </p:txBody>
      </p:sp>
    </p:spTree>
    <p:extLst>
      <p:ext uri="{BB962C8B-B14F-4D97-AF65-F5344CB8AC3E}">
        <p14:creationId xmlns:p14="http://schemas.microsoft.com/office/powerpoint/2010/main" val="203992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Image</a:t>
            </a:r>
            <a:r>
              <a:rPr lang="en-US" u="sng" baseline="0" dirty="0"/>
              <a:t> Source</a:t>
            </a:r>
          </a:p>
          <a:p>
            <a:r>
              <a:rPr lang="en-US" dirty="0"/>
              <a:t>http://www.mathimortician.com/2010_07_05_archive.html</a:t>
            </a:r>
          </a:p>
        </p:txBody>
      </p:sp>
      <p:sp>
        <p:nvSpPr>
          <p:cNvPr id="4" name="Slide Number Placeholder 3"/>
          <p:cNvSpPr>
            <a:spLocks noGrp="1"/>
          </p:cNvSpPr>
          <p:nvPr>
            <p:ph type="sldNum" sz="quarter" idx="10"/>
          </p:nvPr>
        </p:nvSpPr>
        <p:spPr/>
        <p:txBody>
          <a:bodyPr/>
          <a:lstStyle/>
          <a:p>
            <a:pPr>
              <a:defRPr/>
            </a:pPr>
            <a:fld id="{B556F2D4-DCA3-234B-9905-C90FDE633E5D}" type="slidenum">
              <a:rPr lang="en-US" smtClean="0"/>
              <a:pPr>
                <a:defRPr/>
              </a:pPr>
              <a:t>41</a:t>
            </a:fld>
            <a:endParaRPr lang="en-US"/>
          </a:p>
        </p:txBody>
      </p:sp>
    </p:spTree>
    <p:extLst>
      <p:ext uri="{BB962C8B-B14F-4D97-AF65-F5344CB8AC3E}">
        <p14:creationId xmlns:p14="http://schemas.microsoft.com/office/powerpoint/2010/main" val="23074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F1FF26-E2E2-E64E-BE5B-6FCEF09EAF94}" type="slidenum">
              <a:rPr lang="en-US" smtClean="0"/>
              <a:pPr>
                <a:defRPr/>
              </a:pPr>
              <a:t>9</a:t>
            </a:fld>
            <a:endParaRPr lang="en-US"/>
          </a:p>
        </p:txBody>
      </p:sp>
    </p:spTree>
    <p:extLst>
      <p:ext uri="{BB962C8B-B14F-4D97-AF65-F5344CB8AC3E}">
        <p14:creationId xmlns:p14="http://schemas.microsoft.com/office/powerpoint/2010/main" val="3752041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endParaRPr lang="en-US" dirty="0">
              <a:ea typeface="ＭＳ Ｐゴシック" pitchFamily="-105" charset="-128"/>
              <a:cs typeface="ＭＳ Ｐゴシック" pitchFamily="-105" charset="-128"/>
            </a:endParaRPr>
          </a:p>
          <a:p>
            <a:endParaRPr lang="en-US" dirty="0">
              <a:ea typeface="ＭＳ Ｐゴシック" pitchFamily="-105" charset="-128"/>
              <a:cs typeface="ＭＳ Ｐゴシック" pitchFamily="-105" charset="-128"/>
            </a:endParaRPr>
          </a:p>
        </p:txBody>
      </p:sp>
      <p:sp>
        <p:nvSpPr>
          <p:cNvPr id="21508" name="Slide Number Placeholder 3"/>
          <p:cNvSpPr>
            <a:spLocks noGrp="1"/>
          </p:cNvSpPr>
          <p:nvPr>
            <p:ph type="sldNum" sz="quarter" idx="5"/>
          </p:nvPr>
        </p:nvSpPr>
        <p:spPr bwMode="auto">
          <a:noFill/>
          <a:ln>
            <a:miter lim="800000"/>
            <a:headEnd/>
            <a:tailEnd/>
          </a:ln>
        </p:spPr>
        <p:txBody>
          <a:bodyPr/>
          <a:lstStyle/>
          <a:p>
            <a:fld id="{CFE3909B-4287-984E-9CFD-EB7004F5A9CE}" type="slidenum">
              <a:rPr lang="en-US" smtClean="0">
                <a:latin typeface="Times" pitchFamily="-105" charset="0"/>
              </a:rPr>
              <a:pPr/>
              <a:t>42</a:t>
            </a:fld>
            <a:endParaRPr lang="en-US">
              <a:latin typeface="Times" pitchFamily="-105" charset="0"/>
            </a:endParaRPr>
          </a:p>
        </p:txBody>
      </p:sp>
    </p:spTree>
    <p:extLst>
      <p:ext uri="{BB962C8B-B14F-4D97-AF65-F5344CB8AC3E}">
        <p14:creationId xmlns:p14="http://schemas.microsoft.com/office/powerpoint/2010/main" val="110832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pPr>
              <a:lnSpc>
                <a:spcPct val="90000"/>
              </a:lnSpc>
            </a:pPr>
            <a:endParaRPr lang="en-US" dirty="0">
              <a:ea typeface="ＭＳ Ｐゴシック" pitchFamily="-105" charset="-128"/>
              <a:cs typeface="ＭＳ Ｐゴシック" pitchFamily="-105"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383ACE59-1FB4-F84F-9D3F-1953E0FD80A6}" type="slidenum">
              <a:rPr lang="en-US" smtClean="0"/>
              <a:pPr/>
              <a:t>13</a:t>
            </a:fld>
            <a:endParaRPr lang="en-US"/>
          </a:p>
        </p:txBody>
      </p:sp>
    </p:spTree>
    <p:extLst>
      <p:ext uri="{BB962C8B-B14F-4D97-AF65-F5344CB8AC3E}">
        <p14:creationId xmlns:p14="http://schemas.microsoft.com/office/powerpoint/2010/main" val="2126933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pPr>
              <a:lnSpc>
                <a:spcPct val="90000"/>
              </a:lnSpc>
            </a:pPr>
            <a:endParaRPr lang="en-US">
              <a:ea typeface="ＭＳ Ｐゴシック" pitchFamily="-105" charset="-128"/>
              <a:cs typeface="ＭＳ Ｐゴシック" pitchFamily="-105"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55C057BD-C19C-B640-AACD-07D72B4B190F}" type="slidenum">
              <a:rPr lang="en-US" smtClean="0"/>
              <a:pPr/>
              <a:t>15</a:t>
            </a:fld>
            <a:endParaRPr lang="en-US"/>
          </a:p>
        </p:txBody>
      </p:sp>
    </p:spTree>
    <p:extLst>
      <p:ext uri="{BB962C8B-B14F-4D97-AF65-F5344CB8AC3E}">
        <p14:creationId xmlns:p14="http://schemas.microsoft.com/office/powerpoint/2010/main" val="43853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pPr>
              <a:lnSpc>
                <a:spcPct val="90000"/>
              </a:lnSpc>
            </a:pPr>
            <a:endParaRPr lang="en-US">
              <a:ea typeface="ＭＳ Ｐゴシック" pitchFamily="-105" charset="-128"/>
              <a:cs typeface="ＭＳ Ｐゴシック" pitchFamily="-105"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55C057BD-C19C-B640-AACD-07D72B4B190F}" type="slidenum">
              <a:rPr lang="en-US" smtClean="0"/>
              <a:pPr/>
              <a:t>16</a:t>
            </a:fld>
            <a:endParaRPr lang="en-US"/>
          </a:p>
        </p:txBody>
      </p:sp>
    </p:spTree>
    <p:extLst>
      <p:ext uri="{BB962C8B-B14F-4D97-AF65-F5344CB8AC3E}">
        <p14:creationId xmlns:p14="http://schemas.microsoft.com/office/powerpoint/2010/main" val="392878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a:lstStyle/>
          <a:p>
            <a:pPr>
              <a:lnSpc>
                <a:spcPct val="90000"/>
              </a:lnSpc>
            </a:pPr>
            <a:endParaRPr lang="en-US">
              <a:ea typeface="ＭＳ Ｐゴシック" pitchFamily="-105" charset="-128"/>
              <a:cs typeface="ＭＳ Ｐゴシック" pitchFamily="-105" charset="-128"/>
            </a:endParaRPr>
          </a:p>
        </p:txBody>
      </p:sp>
      <p:sp>
        <p:nvSpPr>
          <p:cNvPr id="43012" name="Slide Number Placeholder 3"/>
          <p:cNvSpPr>
            <a:spLocks noGrp="1"/>
          </p:cNvSpPr>
          <p:nvPr>
            <p:ph type="sldNum" sz="quarter" idx="5"/>
          </p:nvPr>
        </p:nvSpPr>
        <p:spPr bwMode="auto">
          <a:noFill/>
          <a:ln>
            <a:miter lim="800000"/>
            <a:headEnd/>
            <a:tailEnd/>
          </a:ln>
        </p:spPr>
        <p:txBody>
          <a:bodyPr/>
          <a:lstStyle/>
          <a:p>
            <a:fld id="{EDFE4D13-D9E1-2745-8FD5-211219218CC3}" type="slidenum">
              <a:rPr lang="en-US" smtClean="0"/>
              <a:pPr/>
              <a:t>17</a:t>
            </a:fld>
            <a:endParaRPr lang="en-US"/>
          </a:p>
        </p:txBody>
      </p:sp>
    </p:spTree>
    <p:extLst>
      <p:ext uri="{BB962C8B-B14F-4D97-AF65-F5344CB8AC3E}">
        <p14:creationId xmlns:p14="http://schemas.microsoft.com/office/powerpoint/2010/main" val="30946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a:lstStyle/>
          <a:p>
            <a:endParaRPr lang="en-US" dirty="0">
              <a:ea typeface="ＭＳ Ｐゴシック" pitchFamily="-1" charset="-128"/>
              <a:cs typeface="ＭＳ Ｐゴシック" pitchFamily="-1" charset="-128"/>
            </a:endParaRPr>
          </a:p>
        </p:txBody>
      </p:sp>
      <p:sp>
        <p:nvSpPr>
          <p:cNvPr id="296964" name="Slide Number Placeholder 3"/>
          <p:cNvSpPr>
            <a:spLocks noGrp="1"/>
          </p:cNvSpPr>
          <p:nvPr>
            <p:ph type="sldNum" sz="quarter" idx="5"/>
          </p:nvPr>
        </p:nvSpPr>
        <p:spPr bwMode="auto">
          <a:noFill/>
          <a:ln>
            <a:miter lim="800000"/>
            <a:headEnd/>
            <a:tailEnd/>
          </a:ln>
        </p:spPr>
        <p:txBody>
          <a:bodyPr/>
          <a:lstStyle/>
          <a:p>
            <a:fld id="{8EE8ECC6-92F4-FF4F-8F08-20BB12735E99}" type="slidenum">
              <a:rPr lang="en-US" smtClean="0">
                <a:latin typeface="Times" pitchFamily="-1" charset="0"/>
                <a:ea typeface="ＭＳ Ｐゴシック" pitchFamily="-1" charset="-128"/>
                <a:cs typeface="ＭＳ Ｐゴシック" pitchFamily="-1" charset="-128"/>
              </a:rPr>
              <a:pPr/>
              <a:t>25</a:t>
            </a:fld>
            <a:endParaRPr lang="en-US">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6622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a:lstStyle/>
          <a:p>
            <a:pPr>
              <a:lnSpc>
                <a:spcPct val="90000"/>
              </a:lnSpc>
            </a:pPr>
            <a:endParaRPr lang="en-US" dirty="0">
              <a:ea typeface="ＭＳ Ｐゴシック" pitchFamily="-105" charset="-128"/>
              <a:cs typeface="ＭＳ Ｐゴシック" pitchFamily="-105"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2410C1C6-BB39-454C-9708-BF2AD690B52A}" type="slidenum">
              <a:rPr lang="en-US" smtClean="0"/>
              <a:pPr/>
              <a:t>26</a:t>
            </a:fld>
            <a:endParaRPr lang="en-US"/>
          </a:p>
        </p:txBody>
      </p:sp>
    </p:spTree>
    <p:extLst>
      <p:ext uri="{BB962C8B-B14F-4D97-AF65-F5344CB8AC3E}">
        <p14:creationId xmlns:p14="http://schemas.microsoft.com/office/powerpoint/2010/main" val="128485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pPr>
              <a:lnSpc>
                <a:spcPct val="90000"/>
              </a:lnSpc>
            </a:pPr>
            <a:endParaRPr lang="en-US" dirty="0">
              <a:ea typeface="ＭＳ Ｐゴシック" pitchFamily="-105" charset="-128"/>
              <a:cs typeface="ＭＳ Ｐゴシック" pitchFamily="-105"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383ACE59-1FB4-F84F-9D3F-1953E0FD80A6}" type="slidenum">
              <a:rPr lang="en-US" smtClean="0"/>
              <a:pPr/>
              <a:t>27</a:t>
            </a:fld>
            <a:endParaRPr lang="en-US"/>
          </a:p>
        </p:txBody>
      </p:sp>
    </p:spTree>
    <p:extLst>
      <p:ext uri="{BB962C8B-B14F-4D97-AF65-F5344CB8AC3E}">
        <p14:creationId xmlns:p14="http://schemas.microsoft.com/office/powerpoint/2010/main" val="361534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 name="Rectangle 66"/>
          <p:cNvSpPr>
            <a:spLocks noChangeArrowheads="1"/>
          </p:cNvSpPr>
          <p:nvPr userDrawn="1"/>
        </p:nvSpPr>
        <p:spPr bwMode="auto">
          <a:xfrm flipV="1">
            <a:off x="3565526" y="1940719"/>
            <a:ext cx="4892675" cy="34289"/>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eaLnBrk="1" hangingPunct="1">
              <a:defRPr/>
            </a:pPr>
            <a:endParaRPr kumimoji="1" lang="en-US" sz="1800">
              <a:latin typeface="Helvetica" pitchFamily="-105" charset="0"/>
            </a:endParaRPr>
          </a:p>
        </p:txBody>
      </p:sp>
      <p:sp>
        <p:nvSpPr>
          <p:cNvPr id="10307" name="Rectangle 67"/>
          <p:cNvSpPr>
            <a:spLocks noGrp="1" noChangeArrowheads="1"/>
          </p:cNvSpPr>
          <p:nvPr>
            <p:ph type="ctrTitle" sz="quarter"/>
          </p:nvPr>
        </p:nvSpPr>
        <p:spPr>
          <a:xfrm>
            <a:off x="779464" y="856655"/>
            <a:ext cx="7678737" cy="810816"/>
          </a:xfrm>
        </p:spPr>
        <p:txBody>
          <a:bodyPr/>
          <a:lstStyle>
            <a:lvl1pPr algn="r">
              <a:defRPr/>
            </a:lvl1pPr>
          </a:lstStyle>
          <a:p>
            <a:r>
              <a:rPr lang="en-US"/>
              <a:t>Click to edit Master title style</a:t>
            </a:r>
            <a:endParaRPr lang="en-US" dirty="0"/>
          </a:p>
        </p:txBody>
      </p:sp>
      <p:sp>
        <p:nvSpPr>
          <p:cNvPr id="10308" name="Rectangle 68"/>
          <p:cNvSpPr>
            <a:spLocks noGrp="1" noChangeArrowheads="1"/>
          </p:cNvSpPr>
          <p:nvPr>
            <p:ph type="subTitle" sz="quarter" idx="1"/>
          </p:nvPr>
        </p:nvSpPr>
        <p:spPr>
          <a:xfrm>
            <a:off x="4021138" y="2145507"/>
            <a:ext cx="4437062" cy="2336006"/>
          </a:xfrm>
        </p:spPr>
        <p:txBody>
          <a:bodyPr/>
          <a:lstStyle>
            <a:lvl1pPr marL="0" indent="0">
              <a:buFont typeface="Wingdings" pitchFamily="-60"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4686300"/>
            <a:ext cx="1905000" cy="3429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4686300"/>
            <a:ext cx="2895600" cy="3429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4686300"/>
            <a:ext cx="1905000" cy="342900"/>
          </a:xfrm>
        </p:spPr>
        <p:txBody>
          <a:bodyPr/>
          <a:lstStyle>
            <a:lvl1pPr>
              <a:defRPr/>
            </a:lvl1pPr>
          </a:lstStyle>
          <a:p>
            <a:pPr>
              <a:defRPr/>
            </a:pPr>
            <a:fld id="{56F04E0B-9463-7A44-BDEE-FA4F76BFA5E7}"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D687A18-63C9-9745-823E-46FB3B1C8E6E}"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400050"/>
            <a:ext cx="2039938" cy="4171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9" y="400050"/>
            <a:ext cx="5970587" cy="4171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4FDECB69-07CA-6E46-A2A2-AAA84A958871}"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000000"/>
              </a:buClr>
              <a:defRPr/>
            </a:lvl1pPr>
            <a:lvl2pPr>
              <a:buClr>
                <a:srgbClr val="000000"/>
              </a:buClr>
              <a:defRPr/>
            </a:lvl2pPr>
            <a:lvl3pPr>
              <a:buClr>
                <a:srgbClr val="000000"/>
              </a:buClr>
              <a:defRPr/>
            </a:lvl3pPr>
            <a:lvl4pPr>
              <a:buClr>
                <a:srgbClr val="000000"/>
              </a:buClr>
              <a:defRPr/>
            </a:lvl4pPr>
            <a:lvl5pPr>
              <a:buClr>
                <a:srgbClr val="0000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F409FD7-AA40-B84B-AEB2-99F4CF57B845}"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6CC2584-D8FB-5B47-9BD1-456A29449AAE}"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428750"/>
            <a:ext cx="3978275"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43488" y="1428750"/>
            <a:ext cx="3979862"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A1E9D7D-9896-904F-B0CF-159F57BB6943}"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472113"/>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951934"/>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72113"/>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951934"/>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F474B65C-4055-954E-B0AA-99E38E650AF2}"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AD344738-5847-BA48-BED1-8D113E659573}"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A93D8D7E-1DFB-9244-A7D2-29CE7CC0B674}"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5441315-03BB-6243-B081-1B28484174CD}"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E43E100-1FD7-1849-AF90-060CDAA2B1F1}"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51000">
              <a:srgbClr val="E1E1E1">
                <a:lumMod val="60000"/>
                <a:lumOff val="40000"/>
              </a:srgbClr>
            </a:gs>
            <a:gs pos="0">
              <a:srgbClr val="FFFFFF">
                <a:lumMod val="95000"/>
                <a:lumOff val="5000"/>
              </a:srgbClr>
            </a:gs>
            <a:gs pos="100000">
              <a:schemeClr val="accent2">
                <a:lumMod val="89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7" name="Rectangle 65"/>
          <p:cNvSpPr>
            <a:spLocks noGrp="1" noChangeArrowheads="1"/>
          </p:cNvSpPr>
          <p:nvPr>
            <p:ph type="title"/>
          </p:nvPr>
        </p:nvSpPr>
        <p:spPr bwMode="auto">
          <a:xfrm>
            <a:off x="0" y="400050"/>
            <a:ext cx="9144000" cy="8179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66"/>
          <p:cNvSpPr>
            <a:spLocks noGrp="1" noChangeArrowheads="1"/>
          </p:cNvSpPr>
          <p:nvPr>
            <p:ph type="body" idx="1"/>
          </p:nvPr>
        </p:nvSpPr>
        <p:spPr bwMode="auto">
          <a:xfrm>
            <a:off x="912814" y="1428750"/>
            <a:ext cx="8110537" cy="3143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283" name="Rectangle 67"/>
          <p:cNvSpPr>
            <a:spLocks noGrp="1" noChangeArrowheads="1"/>
          </p:cNvSpPr>
          <p:nvPr>
            <p:ph type="dt" sz="half" idx="2"/>
          </p:nvPr>
        </p:nvSpPr>
        <p:spPr bwMode="auto">
          <a:xfrm>
            <a:off x="1152525" y="4714875"/>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50">
                <a:latin typeface="Raleway" panose="020B0503030101060003" pitchFamily="34" charset="77"/>
              </a:defRPr>
            </a:lvl1pPr>
          </a:lstStyle>
          <a:p>
            <a:pPr>
              <a:defRPr/>
            </a:pPr>
            <a:endParaRPr lang="en-US" dirty="0"/>
          </a:p>
        </p:txBody>
      </p:sp>
      <p:sp>
        <p:nvSpPr>
          <p:cNvPr id="9284" name="Rectangle 68"/>
          <p:cNvSpPr>
            <a:spLocks noGrp="1" noChangeArrowheads="1"/>
          </p:cNvSpPr>
          <p:nvPr>
            <p:ph type="ftr" sz="quarter" idx="3"/>
          </p:nvPr>
        </p:nvSpPr>
        <p:spPr bwMode="auto">
          <a:xfrm>
            <a:off x="3590925" y="4714875"/>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50">
                <a:latin typeface="Raleway" panose="020B0503030101060003" pitchFamily="34" charset="77"/>
              </a:defRPr>
            </a:lvl1pPr>
          </a:lstStyle>
          <a:p>
            <a:pPr>
              <a:defRPr/>
            </a:pPr>
            <a:endParaRPr lang="en-US" dirty="0"/>
          </a:p>
        </p:txBody>
      </p:sp>
      <p:sp>
        <p:nvSpPr>
          <p:cNvPr id="9285" name="Rectangle 69"/>
          <p:cNvSpPr>
            <a:spLocks noGrp="1" noChangeArrowheads="1"/>
          </p:cNvSpPr>
          <p:nvPr>
            <p:ph type="sldNum" sz="quarter" idx="4"/>
          </p:nvPr>
        </p:nvSpPr>
        <p:spPr bwMode="auto">
          <a:xfrm>
            <a:off x="7019925" y="4714875"/>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50">
                <a:latin typeface="Raleway" panose="020B0503030101060003" pitchFamily="34" charset="77"/>
              </a:defRPr>
            </a:lvl1pPr>
          </a:lstStyle>
          <a:p>
            <a:pPr>
              <a:defRPr/>
            </a:pPr>
            <a:fld id="{A8F4827E-457F-4341-902D-E7C0F474A2C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078"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ransition>
    <p:fade/>
  </p:transition>
  <p:txStyles>
    <p:titleStyle>
      <a:lvl1pPr algn="ctr" rtl="0" eaLnBrk="1" fontAlgn="base" hangingPunct="1">
        <a:lnSpc>
          <a:spcPct val="110000"/>
        </a:lnSpc>
        <a:spcBef>
          <a:spcPts val="0"/>
        </a:spcBef>
        <a:spcAft>
          <a:spcPts val="0"/>
        </a:spcAft>
        <a:defRPr sz="3300" b="1" cap="all" spc="300" baseline="0">
          <a:solidFill>
            <a:schemeClr val="tx2"/>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cs typeface="Raleway" panose="020B0503030101060003" pitchFamily="34" charset="77"/>
        </a:defRPr>
      </a:lvl1pPr>
      <a:lvl2pPr algn="l" rtl="0" eaLnBrk="1" fontAlgn="base" hangingPunct="1">
        <a:spcBef>
          <a:spcPct val="0"/>
        </a:spcBef>
        <a:spcAft>
          <a:spcPct val="0"/>
        </a:spcAft>
        <a:defRPr sz="3300">
          <a:solidFill>
            <a:schemeClr val="tx2"/>
          </a:solidFill>
          <a:latin typeface="Helvetica" pitchFamily="-60" charset="0"/>
          <a:ea typeface="ＭＳ Ｐゴシック" pitchFamily="-60" charset="-128"/>
          <a:cs typeface="ＭＳ Ｐゴシック" pitchFamily="-60" charset="-128"/>
        </a:defRPr>
      </a:lvl2pPr>
      <a:lvl3pPr algn="l" rtl="0" eaLnBrk="1" fontAlgn="base" hangingPunct="1">
        <a:spcBef>
          <a:spcPct val="0"/>
        </a:spcBef>
        <a:spcAft>
          <a:spcPct val="0"/>
        </a:spcAft>
        <a:defRPr sz="3300">
          <a:solidFill>
            <a:schemeClr val="tx2"/>
          </a:solidFill>
          <a:latin typeface="Helvetica" pitchFamily="-60" charset="0"/>
          <a:ea typeface="ＭＳ Ｐゴシック" pitchFamily="-60" charset="-128"/>
          <a:cs typeface="ＭＳ Ｐゴシック" pitchFamily="-60" charset="-128"/>
        </a:defRPr>
      </a:lvl3pPr>
      <a:lvl4pPr algn="l" rtl="0" eaLnBrk="1" fontAlgn="base" hangingPunct="1">
        <a:spcBef>
          <a:spcPct val="0"/>
        </a:spcBef>
        <a:spcAft>
          <a:spcPct val="0"/>
        </a:spcAft>
        <a:defRPr sz="3300">
          <a:solidFill>
            <a:schemeClr val="tx2"/>
          </a:solidFill>
          <a:latin typeface="Helvetica" pitchFamily="-60" charset="0"/>
          <a:ea typeface="ＭＳ Ｐゴシック" pitchFamily="-60" charset="-128"/>
          <a:cs typeface="ＭＳ Ｐゴシック" pitchFamily="-60" charset="-128"/>
        </a:defRPr>
      </a:lvl4pPr>
      <a:lvl5pPr algn="l" rtl="0" eaLnBrk="1" fontAlgn="base" hangingPunct="1">
        <a:spcBef>
          <a:spcPct val="0"/>
        </a:spcBef>
        <a:spcAft>
          <a:spcPct val="0"/>
        </a:spcAft>
        <a:defRPr sz="3300">
          <a:solidFill>
            <a:schemeClr val="tx2"/>
          </a:solidFill>
          <a:latin typeface="Helvetica" pitchFamily="-60" charset="0"/>
          <a:ea typeface="ＭＳ Ｐゴシック" pitchFamily="-60" charset="-128"/>
          <a:cs typeface="ＭＳ Ｐゴシック" pitchFamily="-60" charset="-128"/>
        </a:defRPr>
      </a:lvl5pPr>
      <a:lvl6pPr marL="342900" algn="l" rtl="0" eaLnBrk="1" fontAlgn="base" hangingPunct="1">
        <a:spcBef>
          <a:spcPct val="0"/>
        </a:spcBef>
        <a:spcAft>
          <a:spcPct val="0"/>
        </a:spcAft>
        <a:defRPr sz="3300">
          <a:solidFill>
            <a:schemeClr val="tx2"/>
          </a:solidFill>
          <a:latin typeface="Helvetica" pitchFamily="-60" charset="0"/>
        </a:defRPr>
      </a:lvl6pPr>
      <a:lvl7pPr marL="685800" algn="l" rtl="0" eaLnBrk="1" fontAlgn="base" hangingPunct="1">
        <a:spcBef>
          <a:spcPct val="0"/>
        </a:spcBef>
        <a:spcAft>
          <a:spcPct val="0"/>
        </a:spcAft>
        <a:defRPr sz="3300">
          <a:solidFill>
            <a:schemeClr val="tx2"/>
          </a:solidFill>
          <a:latin typeface="Helvetica" pitchFamily="-60" charset="0"/>
        </a:defRPr>
      </a:lvl7pPr>
      <a:lvl8pPr marL="1028700" algn="l" rtl="0" eaLnBrk="1" fontAlgn="base" hangingPunct="1">
        <a:spcBef>
          <a:spcPct val="0"/>
        </a:spcBef>
        <a:spcAft>
          <a:spcPct val="0"/>
        </a:spcAft>
        <a:defRPr sz="3300">
          <a:solidFill>
            <a:schemeClr val="tx2"/>
          </a:solidFill>
          <a:latin typeface="Helvetica" pitchFamily="-60" charset="0"/>
        </a:defRPr>
      </a:lvl8pPr>
      <a:lvl9pPr marL="1371600" algn="l" rtl="0" eaLnBrk="1" fontAlgn="base" hangingPunct="1">
        <a:spcBef>
          <a:spcPct val="0"/>
        </a:spcBef>
        <a:spcAft>
          <a:spcPct val="0"/>
        </a:spcAft>
        <a:defRPr sz="3300">
          <a:solidFill>
            <a:schemeClr val="tx2"/>
          </a:solidFill>
          <a:latin typeface="Helvetica" pitchFamily="-60" charset="0"/>
        </a:defRPr>
      </a:lvl9pPr>
    </p:titleStyle>
    <p:bodyStyle>
      <a:lvl1pPr marL="342900" indent="-342900"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20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cs typeface="ＭＳ Ｐゴシック" pitchFamily="-60" charset="-128"/>
        </a:defRPr>
      </a:lvl1pPr>
      <a:lvl2pPr marL="600075" indent="-257175"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17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defRPr>
      </a:lvl2pPr>
      <a:lvl3pPr marL="942975" indent="-257175"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14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defRPr>
      </a:lvl3pPr>
      <a:lvl4pPr marL="1243013" indent="-214313"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11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defRPr>
      </a:lvl4pPr>
      <a:lvl5pPr marL="1585913" indent="-214313"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11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defRPr>
      </a:lvl5pPr>
      <a:lvl6pPr marL="1885950" indent="-171450" algn="l" rtl="0" eaLnBrk="1" fontAlgn="base" hangingPunct="1">
        <a:spcBef>
          <a:spcPct val="20000"/>
        </a:spcBef>
        <a:spcAft>
          <a:spcPct val="0"/>
        </a:spcAft>
        <a:buClr>
          <a:schemeClr val="tx1"/>
        </a:buClr>
        <a:buSzPct val="85000"/>
        <a:buChar char="•"/>
        <a:defRPr sz="1500">
          <a:solidFill>
            <a:schemeClr val="tx1"/>
          </a:solidFill>
          <a:latin typeface="+mn-lt"/>
          <a:ea typeface="ＭＳ Ｐゴシック" pitchFamily="-60" charset="-128"/>
        </a:defRPr>
      </a:lvl6pPr>
      <a:lvl7pPr marL="2228850" indent="-171450" algn="l" rtl="0" eaLnBrk="1" fontAlgn="base" hangingPunct="1">
        <a:spcBef>
          <a:spcPct val="20000"/>
        </a:spcBef>
        <a:spcAft>
          <a:spcPct val="0"/>
        </a:spcAft>
        <a:buClr>
          <a:schemeClr val="tx1"/>
        </a:buClr>
        <a:buSzPct val="85000"/>
        <a:buChar char="•"/>
        <a:defRPr sz="1500">
          <a:solidFill>
            <a:schemeClr val="tx1"/>
          </a:solidFill>
          <a:latin typeface="+mn-lt"/>
          <a:ea typeface="ＭＳ Ｐゴシック" pitchFamily="-60" charset="-128"/>
        </a:defRPr>
      </a:lvl7pPr>
      <a:lvl8pPr marL="2571750" indent="-171450" algn="l" rtl="0" eaLnBrk="1" fontAlgn="base" hangingPunct="1">
        <a:spcBef>
          <a:spcPct val="20000"/>
        </a:spcBef>
        <a:spcAft>
          <a:spcPct val="0"/>
        </a:spcAft>
        <a:buClr>
          <a:schemeClr val="tx1"/>
        </a:buClr>
        <a:buSzPct val="85000"/>
        <a:buChar char="•"/>
        <a:defRPr sz="1500">
          <a:solidFill>
            <a:schemeClr val="tx1"/>
          </a:solidFill>
          <a:latin typeface="+mn-lt"/>
          <a:ea typeface="ＭＳ Ｐゴシック" pitchFamily="-60" charset="-128"/>
        </a:defRPr>
      </a:lvl8pPr>
      <a:lvl9pPr marL="2914650" indent="-171450" algn="l" rtl="0" eaLnBrk="1" fontAlgn="base" hangingPunct="1">
        <a:spcBef>
          <a:spcPct val="20000"/>
        </a:spcBef>
        <a:spcAft>
          <a:spcPct val="0"/>
        </a:spcAft>
        <a:buClr>
          <a:schemeClr val="tx1"/>
        </a:buClr>
        <a:buSzPct val="85000"/>
        <a:buChar char="•"/>
        <a:defRPr sz="1500">
          <a:solidFill>
            <a:schemeClr val="tx1"/>
          </a:solidFill>
          <a:latin typeface="+mn-lt"/>
          <a:ea typeface="ＭＳ Ｐゴシック" pitchFamily="-60"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ctrTitle" sz="quarter"/>
          </p:nvPr>
        </p:nvSpPr>
        <p:spPr>
          <a:xfrm>
            <a:off x="569206" y="256163"/>
            <a:ext cx="4374916" cy="2775578"/>
          </a:xfrm>
          <a:noFill/>
        </p:spPr>
        <p:txBody>
          <a:bodyPr vert="horz" wrap="square" lIns="67866" tIns="33338" rIns="67866" bIns="33338" numCol="1" anchor="ctr" anchorCtr="0" compatLnSpc="1">
            <a:prstTxWarp prst="textNoShape">
              <a:avLst/>
            </a:prstTxWarp>
          </a:bodyPr>
          <a:lstStyle/>
          <a:p>
            <a:pPr algn="ctr" eaLnBrk="1" hangingPunct="1">
              <a:lnSpc>
                <a:spcPct val="100000"/>
              </a:lnSpc>
              <a:spcAft>
                <a:spcPts val="600"/>
              </a:spcAft>
            </a:pPr>
            <a:r>
              <a:rPr lang="en-US" sz="3000" dirty="0">
                <a:effectLst/>
                <a:ea typeface="Raleway" panose="020B0503030101060003" pitchFamily="34" charset="77"/>
                <a:cs typeface="Times New Roman (Body CS)"/>
              </a:rPr>
              <a:t>Emergency Care in International Health ~Overview~ </a:t>
            </a:r>
            <a:endParaRPr lang="en-US" sz="3000" dirty="0">
              <a:ea typeface="ＭＳ Ｐゴシック" pitchFamily="-105" charset="-128"/>
              <a:cs typeface="ＭＳ Ｐゴシック" pitchFamily="-105" charset="-128"/>
            </a:endParaRPr>
          </a:p>
        </p:txBody>
      </p:sp>
      <p:sp>
        <p:nvSpPr>
          <p:cNvPr id="16387" name="Rectangle 3"/>
          <p:cNvSpPr>
            <a:spLocks noGrp="1" noChangeArrowheads="1"/>
          </p:cNvSpPr>
          <p:nvPr>
            <p:ph type="subTitle" sz="quarter" idx="1"/>
          </p:nvPr>
        </p:nvSpPr>
        <p:spPr>
          <a:xfrm>
            <a:off x="3783661" y="2344473"/>
            <a:ext cx="3886200" cy="1028700"/>
          </a:xfrm>
          <a:noFill/>
        </p:spPr>
        <p:txBody>
          <a:bodyPr vert="horz" wrap="square" lIns="67866" tIns="33338" rIns="67866" bIns="33338" numCol="1" anchor="t" anchorCtr="0" compatLnSpc="1">
            <a:prstTxWarp prst="textNoShape">
              <a:avLst/>
            </a:prstTxWarp>
          </a:bodyPr>
          <a:lstStyle/>
          <a:p>
            <a:pPr indent="-257175">
              <a:spcBef>
                <a:spcPts val="0"/>
              </a:spcBef>
            </a:pPr>
            <a:endParaRPr lang="en-US" sz="1800" dirty="0">
              <a:solidFill>
                <a:schemeClr val="tx2"/>
              </a:solidFill>
              <a:ea typeface="ＭＳ Ｐゴシック" pitchFamily="-105" charset="-128"/>
              <a:cs typeface="ＭＳ Ｐゴシック" pitchFamily="-105" charset="-128"/>
            </a:endParaRPr>
          </a:p>
          <a:p>
            <a:pPr indent="-257175">
              <a:spcBef>
                <a:spcPts val="0"/>
              </a:spcBef>
            </a:pPr>
            <a:endParaRPr lang="en-US" sz="1800" dirty="0">
              <a:solidFill>
                <a:schemeClr val="tx2"/>
              </a:solidFill>
              <a:ea typeface="ＭＳ Ｐゴシック" pitchFamily="-105" charset="-128"/>
              <a:cs typeface="ＭＳ Ｐゴシック" pitchFamily="-105" charset="-128"/>
            </a:endParaRPr>
          </a:p>
        </p:txBody>
      </p:sp>
      <p:sp>
        <p:nvSpPr>
          <p:cNvPr id="3" name="TextBox 2"/>
          <p:cNvSpPr txBox="1"/>
          <p:nvPr/>
        </p:nvSpPr>
        <p:spPr>
          <a:xfrm>
            <a:off x="2279962" y="2858823"/>
            <a:ext cx="4374916" cy="723275"/>
          </a:xfrm>
          <a:prstGeom prst="rect">
            <a:avLst/>
          </a:prstGeom>
          <a:noFill/>
        </p:spPr>
        <p:txBody>
          <a:bodyPr wrap="none" rtlCol="0">
            <a:spAutoFit/>
          </a:bodyPr>
          <a:lstStyle/>
          <a:p>
            <a:pPr algn="ctr">
              <a:spcAft>
                <a:spcPts val="600"/>
              </a:spcAft>
            </a:pPr>
            <a:r>
              <a:rPr lang="en-US" sz="1800" dirty="0">
                <a:solidFill>
                  <a:srgbClr val="003366"/>
                </a:solidFill>
                <a:latin typeface="Raleway" panose="020B0503030101060003" pitchFamily="34" charset="77"/>
                <a:ea typeface="ＭＳ Ｐゴシック" pitchFamily="-105" charset="-128"/>
                <a:cs typeface="ＭＳ Ｐゴシック" pitchFamily="-105" charset="-128"/>
              </a:rPr>
              <a:t>Nicholas Comninellis, MD, MPH, DIMPH</a:t>
            </a:r>
          </a:p>
          <a:p>
            <a:pPr algn="ctr">
              <a:spcAft>
                <a:spcPts val="600"/>
              </a:spcAft>
            </a:pPr>
            <a:r>
              <a:rPr lang="en-US" sz="1800" dirty="0">
                <a:solidFill>
                  <a:srgbClr val="003366"/>
                </a:solidFill>
                <a:latin typeface="Raleway" panose="020B0503030101060003" pitchFamily="34" charset="77"/>
                <a:ea typeface="ＭＳ Ｐゴシック" pitchFamily="-105" charset="-128"/>
              </a:rPr>
              <a:t>President &amp; Professor</a:t>
            </a:r>
            <a:endParaRPr lang="en-US" sz="1800" dirty="0">
              <a:solidFill>
                <a:srgbClr val="003366"/>
              </a:solidFill>
              <a:latin typeface="Raleway" panose="020B0503030101060003" pitchFamily="34" charset="77"/>
            </a:endParaRPr>
          </a:p>
        </p:txBody>
      </p:sp>
      <p:pic>
        <p:nvPicPr>
          <p:cNvPr id="4" name="Picture 3">
            <a:extLst>
              <a:ext uri="{FF2B5EF4-FFF2-40B4-BE49-F238E27FC236}">
                <a16:creationId xmlns:a16="http://schemas.microsoft.com/office/drawing/2014/main" id="{D599934F-1379-B3D0-B403-5EDF53311ED1}"/>
              </a:ext>
            </a:extLst>
          </p:cNvPr>
          <p:cNvPicPr>
            <a:picLocks noChangeAspect="1"/>
          </p:cNvPicPr>
          <p:nvPr/>
        </p:nvPicPr>
        <p:blipFill>
          <a:blip r:embed="rId3"/>
          <a:stretch>
            <a:fillRect/>
          </a:stretch>
        </p:blipFill>
        <p:spPr>
          <a:xfrm>
            <a:off x="2709697" y="2743200"/>
            <a:ext cx="4154341" cy="2937950"/>
          </a:xfrm>
          <a:prstGeom prst="rect">
            <a:avLst/>
          </a:prstGeom>
        </p:spPr>
      </p:pic>
      <p:pic>
        <p:nvPicPr>
          <p:cNvPr id="2" name="Picture 1">
            <a:extLst>
              <a:ext uri="{FF2B5EF4-FFF2-40B4-BE49-F238E27FC236}">
                <a16:creationId xmlns:a16="http://schemas.microsoft.com/office/drawing/2014/main" id="{220D3355-E9F9-3D81-FBB5-69AD337E6F9B}"/>
              </a:ext>
            </a:extLst>
          </p:cNvPr>
          <p:cNvPicPr>
            <a:picLocks noChangeAspect="1"/>
          </p:cNvPicPr>
          <p:nvPr/>
        </p:nvPicPr>
        <p:blipFill>
          <a:blip r:embed="rId4"/>
          <a:stretch>
            <a:fillRect/>
          </a:stretch>
        </p:blipFill>
        <p:spPr>
          <a:xfrm>
            <a:off x="5211402" y="300266"/>
            <a:ext cx="2886951" cy="2349632"/>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8" descr="Nicholas RenJi Hosp"/>
          <p:cNvPicPr>
            <a:picLocks noChangeAspect="1"/>
          </p:cNvPicPr>
          <p:nvPr/>
        </p:nvPicPr>
        <p:blipFill>
          <a:blip r:embed="rId2"/>
          <a:srcRect/>
          <a:stretch>
            <a:fillRect/>
          </a:stretch>
        </p:blipFill>
        <p:spPr bwMode="auto">
          <a:xfrm>
            <a:off x="1415620" y="507206"/>
            <a:ext cx="3093743" cy="4129087"/>
          </a:xfrm>
          <a:prstGeom prst="rect">
            <a:avLst/>
          </a:prstGeom>
          <a:noFill/>
          <a:ln w="9525">
            <a:noFill/>
            <a:miter lim="800000"/>
            <a:headEnd/>
            <a:tailEnd/>
          </a:ln>
        </p:spPr>
      </p:pic>
      <p:pic>
        <p:nvPicPr>
          <p:cNvPr id="93188" name="Picture 2" descr="shanghaidoctor.jpg                                             0000A1E0Macintosh HD                   ABA78158:"/>
          <p:cNvPicPr>
            <a:picLocks noChangeAspect="1" noChangeArrowheads="1"/>
          </p:cNvPicPr>
          <p:nvPr/>
        </p:nvPicPr>
        <p:blipFill>
          <a:blip r:embed="rId3"/>
          <a:srcRect/>
          <a:stretch>
            <a:fillRect/>
          </a:stretch>
        </p:blipFill>
        <p:spPr bwMode="auto">
          <a:xfrm>
            <a:off x="4917283" y="507206"/>
            <a:ext cx="2811098" cy="4129088"/>
          </a:xfrm>
          <a:prstGeom prst="rect">
            <a:avLst/>
          </a:prstGeom>
          <a:noFill/>
          <a:ln w="9525">
            <a:noFill/>
            <a:miter lim="800000"/>
            <a:headEnd/>
            <a:tailEnd/>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title"/>
          </p:nvPr>
        </p:nvSpPr>
        <p:spPr>
          <a:xfrm>
            <a:off x="1600200" y="352010"/>
            <a:ext cx="5829300" cy="571500"/>
          </a:xfrm>
        </p:spPr>
        <p:txBody>
          <a:bodyPr/>
          <a:lstStyle/>
          <a:p>
            <a:pPr algn="ctr">
              <a:lnSpc>
                <a:spcPct val="100000"/>
              </a:lnSpc>
              <a:spcAft>
                <a:spcPts val="600"/>
              </a:spcAft>
            </a:pPr>
            <a:r>
              <a:rPr lang="en-US" sz="3200" dirty="0">
                <a:ea typeface="ＭＳ Ｐゴシック" pitchFamily="-105" charset="-128"/>
                <a:cs typeface="ＭＳ Ｐゴシック" pitchFamily="-105" charset="-128"/>
              </a:rPr>
              <a:t>Angola Civil War 1961-2002</a:t>
            </a:r>
          </a:p>
        </p:txBody>
      </p:sp>
      <p:pic>
        <p:nvPicPr>
          <p:cNvPr id="105475" name="Picture 4"/>
          <p:cNvPicPr>
            <a:picLocks noChangeAspect="1"/>
          </p:cNvPicPr>
          <p:nvPr/>
        </p:nvPicPr>
        <p:blipFill>
          <a:blip r:embed="rId2"/>
          <a:srcRect/>
          <a:stretch>
            <a:fillRect/>
          </a:stretch>
        </p:blipFill>
        <p:spPr bwMode="auto">
          <a:xfrm>
            <a:off x="1371600" y="1263304"/>
            <a:ext cx="3262046" cy="3028950"/>
          </a:xfrm>
          <a:prstGeom prst="rect">
            <a:avLst/>
          </a:prstGeom>
          <a:noFill/>
          <a:ln w="9525">
            <a:noFill/>
            <a:miter lim="800000"/>
            <a:headEnd/>
            <a:tailEnd/>
          </a:ln>
        </p:spPr>
      </p:pic>
      <p:pic>
        <p:nvPicPr>
          <p:cNvPr id="105476" name="Picture 2" descr="BeggerWithCan.jpg                                              0000A1D7Macintosh HD                   ABA78158:"/>
          <p:cNvPicPr>
            <a:picLocks noChangeAspect="1" noChangeArrowheads="1"/>
          </p:cNvPicPr>
          <p:nvPr/>
        </p:nvPicPr>
        <p:blipFill rotWithShape="1">
          <a:blip r:embed="rId3"/>
          <a:srcRect l="9121" t="8455" b="14601"/>
          <a:stretch/>
        </p:blipFill>
        <p:spPr bwMode="auto">
          <a:xfrm>
            <a:off x="4840023" y="1263304"/>
            <a:ext cx="2558144" cy="3028950"/>
          </a:xfrm>
          <a:prstGeom prst="rect">
            <a:avLst/>
          </a:prstGeom>
          <a:noFill/>
          <a:ln w="9525">
            <a:noFill/>
            <a:miter lim="800000"/>
            <a:headEnd/>
            <a:tailEnd/>
          </a:ln>
        </p:spPr>
      </p:pic>
      <p:sp>
        <p:nvSpPr>
          <p:cNvPr id="105477" name="TextBox 5"/>
          <p:cNvSpPr txBox="1">
            <a:spLocks noChangeArrowheads="1"/>
          </p:cNvSpPr>
          <p:nvPr/>
        </p:nvSpPr>
        <p:spPr bwMode="auto">
          <a:xfrm>
            <a:off x="2589869" y="4488418"/>
            <a:ext cx="3674800" cy="369332"/>
          </a:xfrm>
          <a:prstGeom prst="rect">
            <a:avLst/>
          </a:prstGeom>
          <a:noFill/>
          <a:ln w="9525">
            <a:noFill/>
            <a:miter lim="800000"/>
            <a:headEnd/>
            <a:tailEnd/>
          </a:ln>
        </p:spPr>
        <p:txBody>
          <a:bodyPr wrap="square">
            <a:prstTxWarp prst="textNoShape">
              <a:avLst/>
            </a:prstTxWarp>
            <a:spAutoFit/>
          </a:bodyPr>
          <a:lstStyle/>
          <a:p>
            <a:pPr>
              <a:spcAft>
                <a:spcPts val="600"/>
              </a:spcAft>
            </a:pPr>
            <a:r>
              <a:rPr lang="en-US" sz="1800" dirty="0">
                <a:solidFill>
                  <a:schemeClr val="tx2"/>
                </a:solidFill>
                <a:latin typeface="Raleway Medium" panose="020B0503030101060003" pitchFamily="34" charset="77"/>
              </a:rPr>
              <a:t>War -&gt; Fatherless, Husbandless</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1371600" y="228600"/>
            <a:ext cx="6629400" cy="685800"/>
          </a:xfrm>
        </p:spPr>
        <p:txBody>
          <a:bodyPr/>
          <a:lstStyle/>
          <a:p>
            <a:pPr algn="ctr">
              <a:lnSpc>
                <a:spcPct val="100000"/>
              </a:lnSpc>
              <a:spcAft>
                <a:spcPts val="600"/>
              </a:spcAft>
            </a:pPr>
            <a:r>
              <a:rPr lang="en-US" sz="2700" dirty="0">
                <a:ea typeface="ＭＳ Ｐゴシック" pitchFamily="-105" charset="-128"/>
                <a:cs typeface="ＭＳ Ｐゴシック" pitchFamily="-105" charset="-128"/>
              </a:rPr>
              <a:t>Two Years service in southern Africa</a:t>
            </a:r>
          </a:p>
        </p:txBody>
      </p:sp>
      <p:sp>
        <p:nvSpPr>
          <p:cNvPr id="31747" name="TextBox 6"/>
          <p:cNvSpPr txBox="1">
            <a:spLocks noChangeArrowheads="1"/>
          </p:cNvSpPr>
          <p:nvPr/>
        </p:nvSpPr>
        <p:spPr bwMode="auto">
          <a:xfrm>
            <a:off x="1444925" y="4440663"/>
            <a:ext cx="5943600" cy="369332"/>
          </a:xfrm>
          <a:prstGeom prst="rect">
            <a:avLst/>
          </a:prstGeom>
          <a:noFill/>
          <a:ln w="9525">
            <a:noFill/>
            <a:miter lim="800000"/>
            <a:headEnd/>
            <a:tailEnd/>
          </a:ln>
        </p:spPr>
        <p:txBody>
          <a:bodyPr wrap="square">
            <a:prstTxWarp prst="textNoShape">
              <a:avLst/>
            </a:prstTxWarp>
            <a:spAutoFit/>
          </a:bodyPr>
          <a:lstStyle/>
          <a:p>
            <a:pPr algn="ctr"/>
            <a:r>
              <a:rPr lang="en-US" sz="1800" dirty="0">
                <a:solidFill>
                  <a:schemeClr val="tx2"/>
                </a:solidFill>
                <a:latin typeface="Raleway Medium" panose="020B0503030101060003" pitchFamily="34" charset="77"/>
              </a:rPr>
              <a:t>Kalukembe Hospital in the nation of Angola</a:t>
            </a:r>
          </a:p>
        </p:txBody>
      </p:sp>
      <p:pic>
        <p:nvPicPr>
          <p:cNvPr id="31748" name="Picture 2" descr="ChildWithMeasles.jpg                                           0000A1D7Macintosh HD                   ABA78158:"/>
          <p:cNvPicPr>
            <a:picLocks noChangeAspect="1" noChangeArrowheads="1"/>
          </p:cNvPicPr>
          <p:nvPr/>
        </p:nvPicPr>
        <p:blipFill>
          <a:blip r:embed="rId2"/>
          <a:srcRect t="12422"/>
          <a:stretch>
            <a:fillRect/>
          </a:stretch>
        </p:blipFill>
        <p:spPr bwMode="auto">
          <a:xfrm>
            <a:off x="4828804" y="1192354"/>
            <a:ext cx="2400300" cy="2978150"/>
          </a:xfrm>
          <a:prstGeom prst="rect">
            <a:avLst/>
          </a:prstGeom>
          <a:noFill/>
          <a:ln w="9525">
            <a:noFill/>
            <a:miter lim="800000"/>
            <a:headEnd/>
            <a:tailEnd/>
          </a:ln>
        </p:spPr>
      </p:pic>
      <p:pic>
        <p:nvPicPr>
          <p:cNvPr id="6" name="Picture 3" descr="Horacio &amp; N at clinic.jpg                                      000134AAMacintosh HD                   ABA78158:"/>
          <p:cNvPicPr>
            <a:picLocks noChangeAspect="1" noChangeArrowheads="1"/>
          </p:cNvPicPr>
          <p:nvPr/>
        </p:nvPicPr>
        <p:blipFill>
          <a:blip r:embed="rId3"/>
          <a:srcRect l="2878" b="18789"/>
          <a:stretch>
            <a:fillRect/>
          </a:stretch>
        </p:blipFill>
        <p:spPr bwMode="auto">
          <a:xfrm>
            <a:off x="1839192" y="1192355"/>
            <a:ext cx="2577533" cy="2970353"/>
          </a:xfrm>
          <a:prstGeom prst="rect">
            <a:avLst/>
          </a:prstGeom>
          <a:noFill/>
          <a:ln w="9525">
            <a:noFill/>
            <a:miter lim="800000"/>
            <a:headEnd/>
            <a:tailEnd/>
          </a:ln>
        </p:spPr>
      </p:pic>
    </p:spTree>
    <p:extLst>
      <p:ext uri="{BB962C8B-B14F-4D97-AF65-F5344CB8AC3E}">
        <p14:creationId xmlns:p14="http://schemas.microsoft.com/office/powerpoint/2010/main" val="25110798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a:xfrm>
            <a:off x="1510903" y="2097984"/>
            <a:ext cx="6122194" cy="685800"/>
          </a:xfrm>
        </p:spPr>
        <p:txBody>
          <a:bodyPr/>
          <a:lstStyle/>
          <a:p>
            <a:pPr algn="ctr">
              <a:lnSpc>
                <a:spcPct val="100000"/>
              </a:lnSpc>
              <a:spcAft>
                <a:spcPts val="600"/>
              </a:spcAft>
            </a:pPr>
            <a:r>
              <a:rPr lang="en-US" sz="3200" b="1" dirty="0">
                <a:ea typeface="ＭＳ Ｐゴシック" pitchFamily="-105" charset="-128"/>
                <a:cs typeface="ＭＳ Ｐゴシック" pitchFamily="-105" charset="-128"/>
              </a:rPr>
              <a:t>What is the gravity of healthcare emergencies in relation to overall international health priorities?</a:t>
            </a:r>
          </a:p>
        </p:txBody>
      </p:sp>
      <p:sp>
        <p:nvSpPr>
          <p:cNvPr id="44035" name="Rectangle 3"/>
          <p:cNvSpPr>
            <a:spLocks noGrp="1" noChangeArrowheads="1"/>
          </p:cNvSpPr>
          <p:nvPr>
            <p:ph type="subTitle" sz="quarter" idx="4294967295"/>
          </p:nvPr>
        </p:nvSpPr>
        <p:spPr>
          <a:xfrm>
            <a:off x="5486400" y="4514850"/>
            <a:ext cx="2514600" cy="457200"/>
          </a:xfrm>
          <a:noFill/>
        </p:spPr>
        <p:txBody>
          <a:bodyPr vert="horz" wrap="square" lIns="67866" tIns="33338" rIns="67866" bIns="33338" numCol="1" anchor="t" anchorCtr="0" compatLnSpc="1">
            <a:prstTxWarp prst="textNoShape">
              <a:avLst/>
            </a:prstTxWarp>
          </a:bodyPr>
          <a:lstStyle/>
          <a:p>
            <a:pPr eaLnBrk="1" hangingPunct="1">
              <a:buFont typeface="Wingdings" pitchFamily="-105" charset="2"/>
              <a:buNone/>
            </a:pPr>
            <a:endParaRPr lang="en-US" sz="1800">
              <a:ea typeface="ＭＳ Ｐゴシック" pitchFamily="-105" charset="-128"/>
              <a:cs typeface="ＭＳ Ｐゴシック" pitchFamily="-105" charset="-128"/>
            </a:endParaRPr>
          </a:p>
          <a:p>
            <a:pPr eaLnBrk="1" hangingPunct="1">
              <a:buFont typeface="Wingdings" pitchFamily="-105" charset="2"/>
              <a:buNone/>
            </a:pPr>
            <a:endParaRPr lang="en-US" sz="1800">
              <a:ea typeface="ＭＳ Ｐゴシック" pitchFamily="-105" charset="-128"/>
              <a:cs typeface="ＭＳ Ｐゴシック" pitchFamily="-105" charset="-128"/>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417806" y="503125"/>
            <a:ext cx="6122194" cy="817960"/>
          </a:xfrm>
        </p:spPr>
        <p:txBody>
          <a:bodyPr/>
          <a:lstStyle/>
          <a:p>
            <a:pPr algn="ctr">
              <a:lnSpc>
                <a:spcPct val="100000"/>
              </a:lnSpc>
              <a:spcAft>
                <a:spcPts val="600"/>
              </a:spcAft>
            </a:pPr>
            <a:r>
              <a:rPr lang="en-US" sz="3200" dirty="0">
                <a:ea typeface="ＭＳ Ｐゴシック" pitchFamily="-105" charset="-128"/>
                <a:cs typeface="ＭＳ Ｐゴシック" pitchFamily="-105" charset="-128"/>
              </a:rPr>
              <a:t>Population-Based</a:t>
            </a:r>
            <a:br>
              <a:rPr lang="en-US" sz="3200" dirty="0">
                <a:ea typeface="ＭＳ Ｐゴシック" pitchFamily="-105" charset="-128"/>
                <a:cs typeface="ＭＳ Ｐゴシック" pitchFamily="-105" charset="-128"/>
              </a:rPr>
            </a:br>
            <a:r>
              <a:rPr lang="en-US" sz="3200" dirty="0">
                <a:ea typeface="ＭＳ Ｐゴシック" pitchFamily="-105" charset="-128"/>
                <a:cs typeface="ＭＳ Ｐゴシック" pitchFamily="-105" charset="-128"/>
              </a:rPr>
              <a:t>Analysis</a:t>
            </a:r>
          </a:p>
        </p:txBody>
      </p:sp>
      <p:sp>
        <p:nvSpPr>
          <p:cNvPr id="38915" name="Rectangle 3"/>
          <p:cNvSpPr>
            <a:spLocks noGrp="1" noChangeArrowheads="1"/>
          </p:cNvSpPr>
          <p:nvPr>
            <p:ph type="body" orient="vert" idx="1"/>
          </p:nvPr>
        </p:nvSpPr>
        <p:spPr>
          <a:xfrm rot="16200000">
            <a:off x="1219331" y="2033230"/>
            <a:ext cx="2784872" cy="2817019"/>
          </a:xfrm>
        </p:spPr>
        <p:txBody>
          <a:bodyPr/>
          <a:lstStyle/>
          <a:p>
            <a:pPr marL="0" indent="0" algn="ctr">
              <a:lnSpc>
                <a:spcPct val="100000"/>
              </a:lnSpc>
              <a:spcBef>
                <a:spcPts val="0"/>
              </a:spcBef>
              <a:spcAft>
                <a:spcPts val="600"/>
              </a:spcAft>
              <a:buFont typeface="Wingdings" pitchFamily="-105" charset="2"/>
              <a:buNone/>
            </a:pPr>
            <a:r>
              <a:rPr lang="en-US" sz="3200" dirty="0">
                <a:solidFill>
                  <a:schemeClr val="tx2"/>
                </a:solidFill>
                <a:latin typeface="Raleway Medium" panose="020B0503030101060003" pitchFamily="34" charset="77"/>
                <a:ea typeface="ＭＳ Ｐゴシック" pitchFamily="-105" charset="-128"/>
                <a:cs typeface="ＭＳ Ｐゴシック" pitchFamily="-105" charset="-128"/>
              </a:rPr>
              <a:t>Why Women Do Live Longer Than Men?</a:t>
            </a:r>
          </a:p>
        </p:txBody>
      </p:sp>
      <p:pic>
        <p:nvPicPr>
          <p:cNvPr id="38916" name="Picture 4" descr="Why Women Live Longer Than Me.jpg"/>
          <p:cNvPicPr>
            <a:picLocks noChangeAspect="1"/>
          </p:cNvPicPr>
          <p:nvPr/>
        </p:nvPicPr>
        <p:blipFill>
          <a:blip r:embed="rId2"/>
          <a:srcRect r="16216"/>
          <a:stretch>
            <a:fillRect/>
          </a:stretch>
        </p:blipFill>
        <p:spPr bwMode="auto">
          <a:xfrm>
            <a:off x="4302920" y="1687749"/>
            <a:ext cx="3504010" cy="3028950"/>
          </a:xfrm>
          <a:prstGeom prst="rect">
            <a:avLst/>
          </a:prstGeom>
          <a:noFill/>
          <a:ln w="9525">
            <a:noFill/>
            <a:miter lim="800000"/>
            <a:headEnd/>
            <a:tailEnd/>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subTitle" sz="quarter" idx="4294967295"/>
          </p:nvPr>
        </p:nvSpPr>
        <p:spPr>
          <a:xfrm>
            <a:off x="5486400" y="4514850"/>
            <a:ext cx="2514600" cy="457200"/>
          </a:xfrm>
          <a:noFill/>
        </p:spPr>
        <p:txBody>
          <a:bodyPr vert="horz" wrap="square" lIns="67866" tIns="33338" rIns="67866" bIns="33338" numCol="1" anchor="t" anchorCtr="0" compatLnSpc="1">
            <a:prstTxWarp prst="textNoShape">
              <a:avLst/>
            </a:prstTxWarp>
          </a:bodyPr>
          <a:lstStyle/>
          <a:p>
            <a:pPr eaLnBrk="1" hangingPunct="1">
              <a:buFont typeface="Wingdings" pitchFamily="-105" charset="2"/>
              <a:buNone/>
            </a:pPr>
            <a:endParaRPr lang="en-US" sz="1800">
              <a:ea typeface="ＭＳ Ｐゴシック" pitchFamily="-105" charset="-128"/>
              <a:cs typeface="ＭＳ Ｐゴシック" pitchFamily="-105" charset="-128"/>
            </a:endParaRPr>
          </a:p>
          <a:p>
            <a:pPr eaLnBrk="1" hangingPunct="1">
              <a:buFont typeface="Wingdings" pitchFamily="-105" charset="2"/>
              <a:buNone/>
            </a:pPr>
            <a:endParaRPr lang="en-US" sz="1800">
              <a:ea typeface="ＭＳ Ｐゴシック" pitchFamily="-105" charset="-128"/>
              <a:cs typeface="ＭＳ Ｐゴシック" pitchFamily="-105" charset="-128"/>
            </a:endParaRPr>
          </a:p>
        </p:txBody>
      </p:sp>
      <p:pic>
        <p:nvPicPr>
          <p:cNvPr id="5" name="Picture 4">
            <a:extLst>
              <a:ext uri="{FF2B5EF4-FFF2-40B4-BE49-F238E27FC236}">
                <a16:creationId xmlns:a16="http://schemas.microsoft.com/office/drawing/2014/main" id="{4F658957-63E1-F680-F050-966ED528F344}"/>
              </a:ext>
            </a:extLst>
          </p:cNvPr>
          <p:cNvPicPr>
            <a:picLocks noChangeAspect="1"/>
          </p:cNvPicPr>
          <p:nvPr/>
        </p:nvPicPr>
        <p:blipFill>
          <a:blip r:embed="rId3"/>
          <a:stretch>
            <a:fillRect/>
          </a:stretch>
        </p:blipFill>
        <p:spPr>
          <a:xfrm>
            <a:off x="2702312" y="118246"/>
            <a:ext cx="3739376" cy="4907008"/>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subTitle" sz="quarter" idx="4294967295"/>
          </p:nvPr>
        </p:nvSpPr>
        <p:spPr>
          <a:xfrm>
            <a:off x="5486400" y="4514850"/>
            <a:ext cx="2514600" cy="457200"/>
          </a:xfrm>
          <a:noFill/>
        </p:spPr>
        <p:txBody>
          <a:bodyPr vert="horz" wrap="square" lIns="67866" tIns="33338" rIns="67866" bIns="33338" numCol="1" anchor="t" anchorCtr="0" compatLnSpc="1">
            <a:prstTxWarp prst="textNoShape">
              <a:avLst/>
            </a:prstTxWarp>
          </a:bodyPr>
          <a:lstStyle/>
          <a:p>
            <a:pPr eaLnBrk="1" hangingPunct="1">
              <a:buFont typeface="Wingdings" pitchFamily="-105" charset="2"/>
              <a:buNone/>
            </a:pPr>
            <a:endParaRPr lang="en-US" sz="1800">
              <a:ea typeface="ＭＳ Ｐゴシック" pitchFamily="-105" charset="-128"/>
              <a:cs typeface="ＭＳ Ｐゴシック" pitchFamily="-105" charset="-128"/>
            </a:endParaRPr>
          </a:p>
          <a:p>
            <a:pPr eaLnBrk="1" hangingPunct="1">
              <a:buFont typeface="Wingdings" pitchFamily="-105" charset="2"/>
              <a:buNone/>
            </a:pPr>
            <a:endParaRPr lang="en-US" sz="1800">
              <a:ea typeface="ＭＳ Ｐゴシック" pitchFamily="-105" charset="-128"/>
              <a:cs typeface="ＭＳ Ｐゴシック" pitchFamily="-105" charset="-128"/>
            </a:endParaRPr>
          </a:p>
        </p:txBody>
      </p:sp>
      <p:pic>
        <p:nvPicPr>
          <p:cNvPr id="39939" name="Picture 4" descr="Picture6.jpg"/>
          <p:cNvPicPr>
            <a:picLocks noChangeAspect="1"/>
          </p:cNvPicPr>
          <p:nvPr/>
        </p:nvPicPr>
        <p:blipFill>
          <a:blip r:embed="rId3"/>
          <a:srcRect/>
          <a:stretch>
            <a:fillRect/>
          </a:stretch>
        </p:blipFill>
        <p:spPr bwMode="auto">
          <a:xfrm>
            <a:off x="3028950" y="114301"/>
            <a:ext cx="3200400" cy="4832747"/>
          </a:xfrm>
          <a:prstGeom prst="rect">
            <a:avLst/>
          </a:prstGeom>
          <a:noFill/>
          <a:ln w="9525">
            <a:noFill/>
            <a:miter lim="800000"/>
            <a:headEnd/>
            <a:tailEnd/>
          </a:ln>
        </p:spPr>
      </p:pic>
    </p:spTree>
    <p:extLst>
      <p:ext uri="{BB962C8B-B14F-4D97-AF65-F5344CB8AC3E}">
        <p14:creationId xmlns:p14="http://schemas.microsoft.com/office/powerpoint/2010/main" val="42083527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subTitle" sz="quarter" idx="4294967295"/>
          </p:nvPr>
        </p:nvSpPr>
        <p:spPr>
          <a:xfrm>
            <a:off x="5486400" y="4514850"/>
            <a:ext cx="2514600" cy="457200"/>
          </a:xfrm>
          <a:noFill/>
        </p:spPr>
        <p:txBody>
          <a:bodyPr vert="horz" wrap="square" lIns="67866" tIns="33338" rIns="67866" bIns="33338" numCol="1" anchor="t" anchorCtr="0" compatLnSpc="1">
            <a:prstTxWarp prst="textNoShape">
              <a:avLst/>
            </a:prstTxWarp>
          </a:bodyPr>
          <a:lstStyle/>
          <a:p>
            <a:pPr eaLnBrk="1" hangingPunct="1">
              <a:buFont typeface="Wingdings" pitchFamily="-105" charset="2"/>
              <a:buNone/>
            </a:pPr>
            <a:endParaRPr lang="en-US" sz="1800">
              <a:ea typeface="ＭＳ Ｐゴシック" pitchFamily="-105" charset="-128"/>
              <a:cs typeface="ＭＳ Ｐゴシック" pitchFamily="-105" charset="-128"/>
            </a:endParaRPr>
          </a:p>
          <a:p>
            <a:pPr eaLnBrk="1" hangingPunct="1">
              <a:buFont typeface="Wingdings" pitchFamily="-105" charset="2"/>
              <a:buNone/>
            </a:pPr>
            <a:endParaRPr lang="en-US" sz="1800">
              <a:ea typeface="ＭＳ Ｐゴシック" pitchFamily="-105" charset="-128"/>
              <a:cs typeface="ＭＳ Ｐゴシック" pitchFamily="-105" charset="-128"/>
            </a:endParaRPr>
          </a:p>
        </p:txBody>
      </p:sp>
      <p:pic>
        <p:nvPicPr>
          <p:cNvPr id="41987" name="Picture 3" descr="Picture1.jpg"/>
          <p:cNvPicPr>
            <a:picLocks noChangeAspect="1"/>
          </p:cNvPicPr>
          <p:nvPr/>
        </p:nvPicPr>
        <p:blipFill>
          <a:blip r:embed="rId3"/>
          <a:srcRect/>
          <a:stretch>
            <a:fillRect/>
          </a:stretch>
        </p:blipFill>
        <p:spPr bwMode="auto">
          <a:xfrm>
            <a:off x="1600200" y="285750"/>
            <a:ext cx="5943600" cy="4435079"/>
          </a:xfrm>
          <a:prstGeom prst="rect">
            <a:avLst/>
          </a:prstGeom>
          <a:noFill/>
          <a:ln w="9525">
            <a:noFill/>
            <a:miter lim="800000"/>
            <a:headEnd/>
            <a:tailEnd/>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icture5.jpg"/>
          <p:cNvPicPr>
            <a:picLocks noChangeAspect="1"/>
          </p:cNvPicPr>
          <p:nvPr/>
        </p:nvPicPr>
        <p:blipFill>
          <a:blip r:embed="rId2"/>
          <a:srcRect/>
          <a:stretch>
            <a:fillRect/>
          </a:stretch>
        </p:blipFill>
        <p:spPr bwMode="auto">
          <a:xfrm>
            <a:off x="2571750" y="0"/>
            <a:ext cx="3482579" cy="5143500"/>
          </a:xfrm>
          <a:prstGeom prst="rect">
            <a:avLst/>
          </a:prstGeom>
          <a:noFill/>
          <a:ln w="9525">
            <a:noFill/>
            <a:miter lim="800000"/>
            <a:headEnd/>
            <a:tailEnd/>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0E420-4E9B-B443-9E43-AE46180E929B}"/>
              </a:ext>
            </a:extLst>
          </p:cNvPr>
          <p:cNvPicPr>
            <a:picLocks noChangeAspect="1"/>
          </p:cNvPicPr>
          <p:nvPr/>
        </p:nvPicPr>
        <p:blipFill>
          <a:blip r:embed="rId2"/>
          <a:stretch>
            <a:fillRect/>
          </a:stretch>
        </p:blipFill>
        <p:spPr>
          <a:xfrm>
            <a:off x="1225550" y="57150"/>
            <a:ext cx="6692900" cy="5029200"/>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27469" y="497103"/>
            <a:ext cx="7889062" cy="81796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Who Is the Most Influential Person in Healthcare for Marginalized People?</a:t>
            </a:r>
          </a:p>
        </p:txBody>
      </p:sp>
      <p:pic>
        <p:nvPicPr>
          <p:cNvPr id="19459" name="Picture 4" descr="Tom Dooley with Child.jpg"/>
          <p:cNvPicPr>
            <a:picLocks noChangeAspect="1"/>
          </p:cNvPicPr>
          <p:nvPr/>
        </p:nvPicPr>
        <p:blipFill>
          <a:blip r:embed="rId2"/>
          <a:srcRect/>
          <a:stretch>
            <a:fillRect/>
          </a:stretch>
        </p:blipFill>
        <p:spPr bwMode="auto">
          <a:xfrm>
            <a:off x="3306190" y="2743200"/>
            <a:ext cx="1857375" cy="1485900"/>
          </a:xfrm>
          <a:prstGeom prst="rect">
            <a:avLst/>
          </a:prstGeom>
          <a:noFill/>
          <a:ln w="9525">
            <a:noFill/>
            <a:miter lim="800000"/>
            <a:headEnd/>
            <a:tailEnd/>
          </a:ln>
        </p:spPr>
      </p:pic>
      <p:pic>
        <p:nvPicPr>
          <p:cNvPr id="19460" name="Picture 6" descr="albert_schweitzer.jpg"/>
          <p:cNvPicPr>
            <a:picLocks noChangeAspect="1"/>
          </p:cNvPicPr>
          <p:nvPr/>
        </p:nvPicPr>
        <p:blipFill>
          <a:blip r:embed="rId3"/>
          <a:srcRect/>
          <a:stretch>
            <a:fillRect/>
          </a:stretch>
        </p:blipFill>
        <p:spPr bwMode="auto">
          <a:xfrm>
            <a:off x="1600200" y="1787764"/>
            <a:ext cx="1368029" cy="1624013"/>
          </a:xfrm>
          <a:prstGeom prst="rect">
            <a:avLst/>
          </a:prstGeom>
          <a:noFill/>
          <a:ln w="9525">
            <a:noFill/>
            <a:miter lim="800000"/>
            <a:headEnd/>
            <a:tailEnd/>
          </a:ln>
        </p:spPr>
      </p:pic>
      <p:sp>
        <p:nvSpPr>
          <p:cNvPr id="19461" name="TextBox 7"/>
          <p:cNvSpPr txBox="1">
            <a:spLocks noChangeArrowheads="1"/>
          </p:cNvSpPr>
          <p:nvPr/>
        </p:nvSpPr>
        <p:spPr bwMode="auto">
          <a:xfrm>
            <a:off x="1443038" y="3454843"/>
            <a:ext cx="1600200" cy="923330"/>
          </a:xfrm>
          <a:prstGeom prst="rect">
            <a:avLst/>
          </a:prstGeom>
          <a:noFill/>
          <a:ln w="9525">
            <a:noFill/>
            <a:miter lim="800000"/>
            <a:headEnd/>
            <a:tailEnd/>
          </a:ln>
        </p:spPr>
        <p:txBody>
          <a:bodyPr wrap="square">
            <a:prstTxWarp prst="textNoShape">
              <a:avLst/>
            </a:prstTxWarp>
            <a:spAutoFit/>
          </a:bodyPr>
          <a:lstStyle/>
          <a:p>
            <a:pPr algn="ctr">
              <a:spcAft>
                <a:spcPts val="600"/>
              </a:spcAft>
            </a:pPr>
            <a:r>
              <a:rPr lang="en-US" sz="1800" dirty="0">
                <a:solidFill>
                  <a:schemeClr val="tx2"/>
                </a:solidFill>
                <a:latin typeface="Raleway Medium" panose="020B0503030101060003" pitchFamily="34" charset="77"/>
              </a:rPr>
              <a:t>Albert Schweitzer? 1940-50s</a:t>
            </a:r>
          </a:p>
        </p:txBody>
      </p:sp>
      <p:sp>
        <p:nvSpPr>
          <p:cNvPr id="19462" name="TextBox 8"/>
          <p:cNvSpPr txBox="1">
            <a:spLocks noChangeArrowheads="1"/>
          </p:cNvSpPr>
          <p:nvPr/>
        </p:nvSpPr>
        <p:spPr bwMode="auto">
          <a:xfrm>
            <a:off x="3410761" y="4286251"/>
            <a:ext cx="1743075" cy="646331"/>
          </a:xfrm>
          <a:prstGeom prst="rect">
            <a:avLst/>
          </a:prstGeom>
          <a:noFill/>
          <a:ln w="9525">
            <a:noFill/>
            <a:miter lim="800000"/>
            <a:headEnd/>
            <a:tailEnd/>
          </a:ln>
        </p:spPr>
        <p:txBody>
          <a:bodyPr wrap="square">
            <a:prstTxWarp prst="textNoShape">
              <a:avLst/>
            </a:prstTxWarp>
            <a:spAutoFit/>
          </a:bodyPr>
          <a:lstStyle/>
          <a:p>
            <a:pPr algn="ctr">
              <a:spcBef>
                <a:spcPts val="600"/>
              </a:spcBef>
            </a:pPr>
            <a:r>
              <a:rPr lang="en-US" sz="1800" dirty="0">
                <a:solidFill>
                  <a:schemeClr val="tx2"/>
                </a:solidFill>
                <a:latin typeface="Raleway Medium" panose="020B0503030101060003" pitchFamily="34" charset="77"/>
              </a:rPr>
              <a:t>Tom Dooley? 1960-70s</a:t>
            </a:r>
          </a:p>
        </p:txBody>
      </p:sp>
      <p:pic>
        <p:nvPicPr>
          <p:cNvPr id="19463" name="Picture 9" descr="farmer_paul2.jpg"/>
          <p:cNvPicPr>
            <a:picLocks noChangeAspect="1"/>
          </p:cNvPicPr>
          <p:nvPr/>
        </p:nvPicPr>
        <p:blipFill>
          <a:blip r:embed="rId4"/>
          <a:srcRect l="3038" t="6990" r="42532"/>
          <a:stretch>
            <a:fillRect/>
          </a:stretch>
        </p:blipFill>
        <p:spPr bwMode="auto">
          <a:xfrm>
            <a:off x="5543550" y="1859202"/>
            <a:ext cx="1847097" cy="2057400"/>
          </a:xfrm>
          <a:prstGeom prst="rect">
            <a:avLst/>
          </a:prstGeom>
          <a:noFill/>
          <a:ln w="9525">
            <a:noFill/>
            <a:miter lim="800000"/>
            <a:headEnd/>
            <a:tailEnd/>
          </a:ln>
        </p:spPr>
      </p:pic>
      <p:sp>
        <p:nvSpPr>
          <p:cNvPr id="19464" name="TextBox 10"/>
          <p:cNvSpPr txBox="1">
            <a:spLocks noChangeArrowheads="1"/>
          </p:cNvSpPr>
          <p:nvPr/>
        </p:nvSpPr>
        <p:spPr bwMode="auto">
          <a:xfrm>
            <a:off x="5772149" y="3945178"/>
            <a:ext cx="1618497" cy="646331"/>
          </a:xfrm>
          <a:prstGeom prst="rect">
            <a:avLst/>
          </a:prstGeom>
          <a:noFill/>
          <a:ln w="9525">
            <a:noFill/>
            <a:miter lim="800000"/>
            <a:headEnd/>
            <a:tailEnd/>
          </a:ln>
        </p:spPr>
        <p:txBody>
          <a:bodyPr wrap="square">
            <a:prstTxWarp prst="textNoShape">
              <a:avLst/>
            </a:prstTxWarp>
            <a:spAutoFit/>
          </a:bodyPr>
          <a:lstStyle/>
          <a:p>
            <a:pPr algn="ctr">
              <a:spcAft>
                <a:spcPts val="600"/>
              </a:spcAft>
            </a:pPr>
            <a:r>
              <a:rPr lang="en-US" sz="1800" dirty="0">
                <a:solidFill>
                  <a:schemeClr val="tx2"/>
                </a:solidFill>
                <a:latin typeface="Raleway Medium" panose="020B0503030101060003" pitchFamily="34" charset="77"/>
              </a:rPr>
              <a:t>Paul Farmer? 1980-90s</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ATT2870213.jpg"/>
          <p:cNvPicPr>
            <a:picLocks noChangeAspect="1"/>
          </p:cNvPicPr>
          <p:nvPr/>
        </p:nvPicPr>
        <p:blipFill>
          <a:blip r:embed="rId2"/>
          <a:srcRect/>
          <a:stretch>
            <a:fillRect/>
          </a:stretch>
        </p:blipFill>
        <p:spPr bwMode="auto">
          <a:xfrm>
            <a:off x="1657350" y="0"/>
            <a:ext cx="5722144" cy="5143500"/>
          </a:xfrm>
          <a:prstGeom prst="rect">
            <a:avLst/>
          </a:prstGeom>
          <a:noFill/>
          <a:ln w="9525">
            <a:noFill/>
            <a:miter lim="800000"/>
            <a:headEnd/>
            <a:tailEnd/>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Picture7.jpg"/>
          <p:cNvPicPr>
            <a:picLocks noChangeAspect="1"/>
          </p:cNvPicPr>
          <p:nvPr/>
        </p:nvPicPr>
        <p:blipFill>
          <a:blip r:embed="rId2"/>
          <a:srcRect/>
          <a:stretch>
            <a:fillRect/>
          </a:stretch>
        </p:blipFill>
        <p:spPr bwMode="auto">
          <a:xfrm>
            <a:off x="1143000" y="0"/>
            <a:ext cx="6858000" cy="5143500"/>
          </a:xfrm>
          <a:prstGeom prst="rect">
            <a:avLst/>
          </a:prstGeom>
          <a:noFill/>
          <a:ln w="9525">
            <a:noFill/>
            <a:miter lim="800000"/>
            <a:headEnd/>
            <a:tailEnd/>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A86C3D-A577-302F-5CD2-64A96749A70D}"/>
              </a:ext>
            </a:extLst>
          </p:cNvPr>
          <p:cNvPicPr>
            <a:picLocks noChangeAspect="1"/>
          </p:cNvPicPr>
          <p:nvPr/>
        </p:nvPicPr>
        <p:blipFill>
          <a:blip r:embed="rId2"/>
          <a:stretch>
            <a:fillRect/>
          </a:stretch>
        </p:blipFill>
        <p:spPr>
          <a:xfrm>
            <a:off x="1226527" y="0"/>
            <a:ext cx="6690946" cy="5143500"/>
          </a:xfrm>
          <a:prstGeom prst="rect">
            <a:avLst/>
          </a:prstGeom>
        </p:spPr>
      </p:pic>
    </p:spTree>
    <p:extLst>
      <p:ext uri="{BB962C8B-B14F-4D97-AF65-F5344CB8AC3E}">
        <p14:creationId xmlns:p14="http://schemas.microsoft.com/office/powerpoint/2010/main" val="15611922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044BE9-8DFB-3F4E-AC7E-A4627B69DFAB}"/>
              </a:ext>
            </a:extLst>
          </p:cNvPr>
          <p:cNvPicPr>
            <a:picLocks noChangeAspect="1"/>
          </p:cNvPicPr>
          <p:nvPr/>
        </p:nvPicPr>
        <p:blipFill>
          <a:blip r:embed="rId2"/>
          <a:stretch>
            <a:fillRect/>
          </a:stretch>
        </p:blipFill>
        <p:spPr>
          <a:xfrm>
            <a:off x="1218639" y="0"/>
            <a:ext cx="6706721" cy="5143500"/>
          </a:xfrm>
          <a:prstGeom prst="rect">
            <a:avLst/>
          </a:prstGeom>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59A1E-8448-BB48-99E3-DF20537BF6FD}"/>
              </a:ext>
            </a:extLst>
          </p:cNvPr>
          <p:cNvPicPr>
            <a:picLocks noChangeAspect="1"/>
          </p:cNvPicPr>
          <p:nvPr/>
        </p:nvPicPr>
        <p:blipFill>
          <a:blip r:embed="rId2"/>
          <a:stretch>
            <a:fillRect/>
          </a:stretch>
        </p:blipFill>
        <p:spPr>
          <a:xfrm>
            <a:off x="990600" y="12700"/>
            <a:ext cx="7162800" cy="5118100"/>
          </a:xfrm>
          <a:prstGeom prst="rect">
            <a:avLst/>
          </a:prstGeom>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419022" y="386493"/>
            <a:ext cx="6625047" cy="514350"/>
          </a:xfrm>
        </p:spPr>
        <p:txBody>
          <a:bodyPr/>
          <a:lstStyle/>
          <a:p>
            <a:pPr algn="ctr">
              <a:lnSpc>
                <a:spcPct val="100000"/>
              </a:lnSpc>
              <a:spcAft>
                <a:spcPts val="600"/>
              </a:spcAft>
            </a:pPr>
            <a:r>
              <a:rPr lang="en-US" sz="3200" dirty="0"/>
              <a:t>What Are “DALYs Lost”?</a:t>
            </a:r>
          </a:p>
        </p:txBody>
      </p:sp>
      <p:sp>
        <p:nvSpPr>
          <p:cNvPr id="295939" name="Rectangle 3"/>
          <p:cNvSpPr>
            <a:spLocks noGrp="1" noChangeArrowheads="1"/>
          </p:cNvSpPr>
          <p:nvPr>
            <p:ph idx="1"/>
          </p:nvPr>
        </p:nvSpPr>
        <p:spPr>
          <a:xfrm>
            <a:off x="1690093" y="1143000"/>
            <a:ext cx="6082904" cy="1428750"/>
          </a:xfrm>
        </p:spPr>
        <p:txBody>
          <a:bodyPr/>
          <a:lstStyle/>
          <a:p>
            <a:pPr marL="0" indent="0" algn="ctr">
              <a:lnSpc>
                <a:spcPct val="100000"/>
              </a:lnSpc>
              <a:spcBef>
                <a:spcPts val="0"/>
              </a:spcBef>
              <a:spcAft>
                <a:spcPts val="600"/>
              </a:spcAft>
              <a:buNone/>
            </a:pPr>
            <a:r>
              <a:rPr lang="en-US" sz="2600" dirty="0">
                <a:solidFill>
                  <a:schemeClr val="tx2"/>
                </a:solidFill>
                <a:latin typeface="Raleway Medium" panose="020B0503030101060003" pitchFamily="34" charset="77"/>
              </a:rPr>
              <a:t>The Disability Adjusted Life Years (DALYs) lost combines Years of Life Lost (YLL) due to premature death, plus Years Lived with Disability (YLD) based on severity and duration of nonfatal outcomes. </a:t>
            </a:r>
            <a:r>
              <a:rPr lang="en-US" sz="2600" i="1" dirty="0">
                <a:solidFill>
                  <a:schemeClr val="tx2"/>
                </a:solidFill>
                <a:latin typeface="Raleway Medium" panose="020B0503030101060003" pitchFamily="34" charset="77"/>
              </a:rPr>
              <a:t>One DALY lost equals one year of healthy life lost. </a:t>
            </a:r>
          </a:p>
        </p:txBody>
      </p:sp>
    </p:spTree>
    <p:extLst>
      <p:ext uri="{BB962C8B-B14F-4D97-AF65-F5344CB8AC3E}">
        <p14:creationId xmlns:p14="http://schemas.microsoft.com/office/powerpoint/2010/main" val="1243486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5"/>
          <p:cNvSpPr>
            <a:spLocks noGrp="1"/>
          </p:cNvSpPr>
          <p:nvPr>
            <p:ph type="title"/>
          </p:nvPr>
        </p:nvSpPr>
        <p:spPr>
          <a:xfrm>
            <a:off x="349988" y="339327"/>
            <a:ext cx="8215423" cy="685800"/>
          </a:xfrm>
        </p:spPr>
        <p:txBody>
          <a:bodyPr/>
          <a:lstStyle/>
          <a:p>
            <a:pPr algn="ctr">
              <a:lnSpc>
                <a:spcPct val="100000"/>
              </a:lnSpc>
              <a:spcAft>
                <a:spcPts val="600"/>
              </a:spcAft>
            </a:pPr>
            <a:r>
              <a:rPr lang="en-US" sz="3200" dirty="0">
                <a:ea typeface="ＭＳ Ｐゴシック" pitchFamily="-105" charset="-128"/>
                <a:cs typeface="ＭＳ Ｐゴシック" pitchFamily="-105" charset="-128"/>
              </a:rPr>
              <a:t>Health / poverty</a:t>
            </a:r>
          </a:p>
        </p:txBody>
      </p:sp>
      <p:sp>
        <p:nvSpPr>
          <p:cNvPr id="50179" name="Rectangle 3"/>
          <p:cNvSpPr>
            <a:spLocks noGrp="1" noChangeArrowheads="1"/>
          </p:cNvSpPr>
          <p:nvPr>
            <p:ph type="subTitle" sz="quarter" idx="4294967295"/>
          </p:nvPr>
        </p:nvSpPr>
        <p:spPr>
          <a:xfrm>
            <a:off x="5486400" y="4514850"/>
            <a:ext cx="2514600" cy="457200"/>
          </a:xfrm>
          <a:noFill/>
        </p:spPr>
        <p:txBody>
          <a:bodyPr vert="horz" wrap="square" lIns="67866" tIns="33338" rIns="67866" bIns="33338" numCol="1" anchor="t" anchorCtr="0" compatLnSpc="1">
            <a:prstTxWarp prst="textNoShape">
              <a:avLst/>
            </a:prstTxWarp>
          </a:bodyPr>
          <a:lstStyle/>
          <a:p>
            <a:pPr eaLnBrk="1" hangingPunct="1">
              <a:buFont typeface="Wingdings" pitchFamily="-105" charset="2"/>
              <a:buNone/>
            </a:pPr>
            <a:endParaRPr lang="en-US" sz="1800">
              <a:ea typeface="ＭＳ Ｐゴシック" pitchFamily="-105" charset="-128"/>
              <a:cs typeface="ＭＳ Ｐゴシック" pitchFamily="-105" charset="-128"/>
            </a:endParaRPr>
          </a:p>
          <a:p>
            <a:pPr eaLnBrk="1" hangingPunct="1">
              <a:buFont typeface="Wingdings" pitchFamily="-105" charset="2"/>
              <a:buNone/>
            </a:pPr>
            <a:endParaRPr lang="en-US" sz="1800">
              <a:ea typeface="ＭＳ Ｐゴシック" pitchFamily="-105" charset="-128"/>
              <a:cs typeface="ＭＳ Ｐゴシック" pitchFamily="-105" charset="-128"/>
            </a:endParaRPr>
          </a:p>
        </p:txBody>
      </p:sp>
      <p:pic>
        <p:nvPicPr>
          <p:cNvPr id="50180" name="Picture 5" descr="World Poverty Map.jpg                                          00000010Macintosh HD                   ABA78158:"/>
          <p:cNvPicPr>
            <a:picLocks noChangeAspect="1" noChangeArrowheads="1"/>
          </p:cNvPicPr>
          <p:nvPr/>
        </p:nvPicPr>
        <p:blipFill>
          <a:blip r:embed="rId3"/>
          <a:srcRect/>
          <a:stretch>
            <a:fillRect/>
          </a:stretch>
        </p:blipFill>
        <p:spPr bwMode="auto">
          <a:xfrm>
            <a:off x="1771650" y="1085851"/>
            <a:ext cx="5715000" cy="3375422"/>
          </a:xfrm>
          <a:prstGeom prst="rect">
            <a:avLst/>
          </a:prstGeom>
          <a:noFill/>
          <a:ln w="9525">
            <a:noFill/>
            <a:miter lim="800000"/>
            <a:headEnd/>
            <a:tailEnd/>
          </a:ln>
        </p:spPr>
      </p:pic>
      <p:sp>
        <p:nvSpPr>
          <p:cNvPr id="50181" name="TextBox 7"/>
          <p:cNvSpPr txBox="1">
            <a:spLocks noChangeArrowheads="1"/>
          </p:cNvSpPr>
          <p:nvPr/>
        </p:nvSpPr>
        <p:spPr bwMode="auto">
          <a:xfrm>
            <a:off x="2628900" y="4520804"/>
            <a:ext cx="3657600" cy="461665"/>
          </a:xfrm>
          <a:prstGeom prst="rect">
            <a:avLst/>
          </a:prstGeom>
          <a:noFill/>
          <a:ln w="9525">
            <a:noFill/>
            <a:miter lim="800000"/>
            <a:headEnd/>
            <a:tailEnd/>
          </a:ln>
        </p:spPr>
        <p:txBody>
          <a:bodyPr>
            <a:prstTxWarp prst="textNoShape">
              <a:avLst/>
            </a:prstTxWarp>
            <a:spAutoFit/>
          </a:bodyPr>
          <a:lstStyle/>
          <a:p>
            <a:pPr algn="ctr">
              <a:spcAft>
                <a:spcPts val="600"/>
              </a:spcAft>
            </a:pPr>
            <a:r>
              <a:rPr lang="en-US" dirty="0">
                <a:solidFill>
                  <a:schemeClr val="tx2"/>
                </a:solidFill>
                <a:latin typeface="Raleway Medium" panose="020B0503030101060003" pitchFamily="34" charset="77"/>
                <a:ea typeface="ＭＳ Ｐゴシック" pitchFamily="-105" charset="-128"/>
                <a:cs typeface="ＭＳ Ｐゴシック" pitchFamily="-105" charset="-128"/>
              </a:rPr>
              <a:t>Prevalence of Poverty</a:t>
            </a:r>
            <a:endParaRPr lang="en-US" dirty="0">
              <a:solidFill>
                <a:schemeClr val="tx2"/>
              </a:solidFill>
              <a:latin typeface="Raleway Medium" panose="020B0503030101060003" pitchFamily="34" charset="77"/>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a:xfrm>
            <a:off x="1510903" y="1885950"/>
            <a:ext cx="6122194" cy="685800"/>
          </a:xfrm>
        </p:spPr>
        <p:txBody>
          <a:bodyPr/>
          <a:lstStyle/>
          <a:p>
            <a:pPr algn="ctr">
              <a:lnSpc>
                <a:spcPct val="100000"/>
              </a:lnSpc>
              <a:spcAft>
                <a:spcPts val="600"/>
              </a:spcAft>
            </a:pPr>
            <a:r>
              <a:rPr lang="en-US" sz="3200" b="1" dirty="0">
                <a:ea typeface="ＭＳ Ｐゴシック" pitchFamily="-105" charset="-128"/>
                <a:cs typeface="ＭＳ Ｐゴシック" pitchFamily="-105" charset="-128"/>
              </a:rPr>
              <a:t>What Are The 10 Leading Causes Of DALYs Lost In The 50 Lowest Income Nations?</a:t>
            </a:r>
          </a:p>
        </p:txBody>
      </p:sp>
      <p:sp>
        <p:nvSpPr>
          <p:cNvPr id="44035" name="Rectangle 3"/>
          <p:cNvSpPr>
            <a:spLocks noGrp="1" noChangeArrowheads="1"/>
          </p:cNvSpPr>
          <p:nvPr>
            <p:ph type="subTitle" sz="quarter" idx="4294967295"/>
          </p:nvPr>
        </p:nvSpPr>
        <p:spPr>
          <a:xfrm>
            <a:off x="5486400" y="4514850"/>
            <a:ext cx="2514600" cy="457200"/>
          </a:xfrm>
          <a:noFill/>
        </p:spPr>
        <p:txBody>
          <a:bodyPr vert="horz" wrap="square" lIns="67866" tIns="33338" rIns="67866" bIns="33338" numCol="1" anchor="t" anchorCtr="0" compatLnSpc="1">
            <a:prstTxWarp prst="textNoShape">
              <a:avLst/>
            </a:prstTxWarp>
          </a:bodyPr>
          <a:lstStyle/>
          <a:p>
            <a:pPr eaLnBrk="1" hangingPunct="1">
              <a:buFont typeface="Wingdings" pitchFamily="-105" charset="2"/>
              <a:buNone/>
            </a:pPr>
            <a:endParaRPr lang="en-US" sz="1800">
              <a:ea typeface="ＭＳ Ｐゴシック" pitchFamily="-105" charset="-128"/>
              <a:cs typeface="ＭＳ Ｐゴシック" pitchFamily="-105" charset="-128"/>
            </a:endParaRPr>
          </a:p>
          <a:p>
            <a:pPr eaLnBrk="1" hangingPunct="1">
              <a:buFont typeface="Wingdings" pitchFamily="-105" charset="2"/>
              <a:buNone/>
            </a:pPr>
            <a:endParaRPr lang="en-US" sz="180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42787173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Title 5"/>
          <p:cNvSpPr>
            <a:spLocks noGrp="1"/>
          </p:cNvSpPr>
          <p:nvPr>
            <p:ph type="title"/>
          </p:nvPr>
        </p:nvSpPr>
        <p:spPr>
          <a:xfrm>
            <a:off x="424070" y="176308"/>
            <a:ext cx="8136834" cy="685800"/>
          </a:xfrm>
        </p:spPr>
        <p:txBody>
          <a:bodyPr/>
          <a:lstStyle/>
          <a:p>
            <a:pPr algn="ctr">
              <a:lnSpc>
                <a:spcPct val="100000"/>
              </a:lnSpc>
              <a:spcAft>
                <a:spcPts val="600"/>
              </a:spcAft>
            </a:pPr>
            <a:r>
              <a:rPr lang="en-US" sz="3200" dirty="0">
                <a:ea typeface="ＭＳ Ｐゴシック" pitchFamily="-1" charset="-128"/>
                <a:cs typeface="ＭＳ Ｐゴシック" pitchFamily="-1" charset="-128"/>
              </a:rPr>
              <a:t>Leading Causes of DALYs Lost</a:t>
            </a:r>
          </a:p>
        </p:txBody>
      </p:sp>
      <p:sp>
        <p:nvSpPr>
          <p:cNvPr id="229380" name="Rectangle 3"/>
          <p:cNvSpPr>
            <a:spLocks noGrp="1" noChangeArrowheads="1"/>
          </p:cNvSpPr>
          <p:nvPr>
            <p:ph type="subTitle" sz="quarter" idx="4294967295"/>
          </p:nvPr>
        </p:nvSpPr>
        <p:spPr>
          <a:xfrm>
            <a:off x="5486400" y="4514850"/>
            <a:ext cx="2514600" cy="457200"/>
          </a:xfrm>
        </p:spPr>
        <p:txBody>
          <a:bodyPr vert="horz" wrap="square" lIns="67866" tIns="33338" rIns="67866" bIns="33338" numCol="1" anchor="t" anchorCtr="0" compatLnSpc="1">
            <a:prstTxWarp prst="textNoShape">
              <a:avLst/>
            </a:prstTxWarp>
          </a:bodyPr>
          <a:lstStyle/>
          <a:p>
            <a:pPr eaLnBrk="1" hangingPunct="1">
              <a:buFont typeface="Wingdings" pitchFamily="-1" charset="2"/>
              <a:buNone/>
            </a:pPr>
            <a:endParaRPr lang="en-US" sz="1800">
              <a:ea typeface="ＭＳ Ｐゴシック" pitchFamily="-1" charset="-128"/>
              <a:cs typeface="ＭＳ Ｐゴシック" pitchFamily="-1" charset="-128"/>
            </a:endParaRPr>
          </a:p>
          <a:p>
            <a:pPr eaLnBrk="1" hangingPunct="1">
              <a:buFont typeface="Wingdings" pitchFamily="-1" charset="2"/>
              <a:buNone/>
            </a:pPr>
            <a:endParaRPr lang="en-US" sz="1800">
              <a:ea typeface="ＭＳ Ｐゴシック" pitchFamily="-1" charset="-128"/>
              <a:cs typeface="ＭＳ Ｐゴシック" pitchFamily="-1" charset="-128"/>
            </a:endParaRPr>
          </a:p>
        </p:txBody>
      </p:sp>
      <p:pic>
        <p:nvPicPr>
          <p:cNvPr id="2" name="Picture 1">
            <a:extLst>
              <a:ext uri="{FF2B5EF4-FFF2-40B4-BE49-F238E27FC236}">
                <a16:creationId xmlns:a16="http://schemas.microsoft.com/office/drawing/2014/main" id="{A07EE822-E2AF-2244-9B22-3E9A8D5F5EF9}"/>
              </a:ext>
            </a:extLst>
          </p:cNvPr>
          <p:cNvPicPr>
            <a:picLocks noChangeAspect="1"/>
          </p:cNvPicPr>
          <p:nvPr/>
        </p:nvPicPr>
        <p:blipFill>
          <a:blip r:embed="rId3"/>
          <a:stretch>
            <a:fillRect/>
          </a:stretch>
        </p:blipFill>
        <p:spPr>
          <a:xfrm>
            <a:off x="1442623" y="813471"/>
            <a:ext cx="6200386" cy="4105084"/>
          </a:xfrm>
          <a:prstGeom prst="rect">
            <a:avLst/>
          </a:prstGeom>
        </p:spPr>
      </p:pic>
    </p:spTree>
    <p:extLst>
      <p:ext uri="{BB962C8B-B14F-4D97-AF65-F5344CB8AC3E}">
        <p14:creationId xmlns:p14="http://schemas.microsoft.com/office/powerpoint/2010/main" val="427564268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025128" y="1548721"/>
            <a:ext cx="3403997" cy="1771650"/>
          </a:xfrm>
        </p:spPr>
        <p:txBody>
          <a:bodyPr/>
          <a:lstStyle/>
          <a:p>
            <a:pPr algn="ctr">
              <a:lnSpc>
                <a:spcPct val="100000"/>
              </a:lnSpc>
              <a:spcAft>
                <a:spcPts val="600"/>
              </a:spcAft>
            </a:pPr>
            <a:r>
              <a:rPr lang="en-US" sz="3600" cap="none" dirty="0">
                <a:ea typeface="ＭＳ Ｐゴシック" pitchFamily="-105" charset="-128"/>
                <a:cs typeface="ＭＳ Ｐゴシック" pitchFamily="-105" charset="-128"/>
              </a:rPr>
              <a:t>What Is Your </a:t>
            </a:r>
            <a:br>
              <a:rPr lang="en-US" sz="3600" cap="none" dirty="0">
                <a:ea typeface="ＭＳ Ｐゴシック" pitchFamily="-105" charset="-128"/>
                <a:cs typeface="ＭＳ Ｐゴシック" pitchFamily="-105" charset="-128"/>
              </a:rPr>
            </a:br>
            <a:r>
              <a:rPr lang="en-US" sz="3600" cap="none" dirty="0">
                <a:ea typeface="ＭＳ Ｐゴシック" pitchFamily="-105" charset="-128"/>
                <a:cs typeface="ＭＳ Ｐゴシック" pitchFamily="-105" charset="-128"/>
              </a:rPr>
              <a:t>Definition Of Health?</a:t>
            </a:r>
          </a:p>
        </p:txBody>
      </p:sp>
      <p:pic>
        <p:nvPicPr>
          <p:cNvPr id="83972" name="Picture 4" descr="health_influences.gif                                          000B37EBINMED-Nicholas HD              BE95CE9D:"/>
          <p:cNvPicPr>
            <a:picLocks noChangeAspect="1" noChangeArrowheads="1"/>
          </p:cNvPicPr>
          <p:nvPr/>
        </p:nvPicPr>
        <p:blipFill>
          <a:blip r:embed="rId2"/>
          <a:srcRect/>
          <a:stretch>
            <a:fillRect/>
          </a:stretch>
        </p:blipFill>
        <p:spPr bwMode="auto">
          <a:xfrm>
            <a:off x="4714876" y="945260"/>
            <a:ext cx="3183419" cy="3160285"/>
          </a:xfrm>
          <a:prstGeom prst="rect">
            <a:avLst/>
          </a:prstGeom>
          <a:noFill/>
          <a:ln w="9525">
            <a:noFill/>
            <a:miter lim="800000"/>
            <a:headEnd/>
            <a:tailEnd/>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263858"/>
            <a:ext cx="9144000" cy="81796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Have You Considered </a:t>
            </a:r>
            <a:br>
              <a:rPr lang="en-US" sz="3200" dirty="0">
                <a:ea typeface="ＭＳ Ｐゴシック" pitchFamily="-105" charset="-128"/>
                <a:cs typeface="ＭＳ Ｐゴシック" pitchFamily="-105" charset="-128"/>
              </a:rPr>
            </a:br>
            <a:r>
              <a:rPr lang="en-US" sz="3200" dirty="0">
                <a:ea typeface="ＭＳ Ｐゴシック" pitchFamily="-105" charset="-128"/>
                <a:cs typeface="ＭＳ Ｐゴシック" pitchFamily="-105" charset="-128"/>
              </a:rPr>
              <a:t>David Livingston?</a:t>
            </a:r>
            <a:endParaRPr lang="en-US" sz="3200" b="1" dirty="0">
              <a:ea typeface="ＭＳ Ｐゴシック" pitchFamily="-105" charset="-128"/>
              <a:cs typeface="ＭＳ Ｐゴシック" pitchFamily="-105" charset="-128"/>
            </a:endParaRPr>
          </a:p>
        </p:txBody>
      </p:sp>
      <p:sp>
        <p:nvSpPr>
          <p:cNvPr id="20483" name="Rectangle 3"/>
          <p:cNvSpPr>
            <a:spLocks noGrp="1" noChangeArrowheads="1"/>
          </p:cNvSpPr>
          <p:nvPr>
            <p:ph type="body" idx="4294967295"/>
          </p:nvPr>
        </p:nvSpPr>
        <p:spPr>
          <a:xfrm>
            <a:off x="810096" y="1200531"/>
            <a:ext cx="5412284" cy="3543300"/>
          </a:xfrm>
        </p:spPr>
        <p:txBody>
          <a:bodyPr/>
          <a:lstStyle/>
          <a:p>
            <a:pPr>
              <a:lnSpc>
                <a:spcPct val="100000"/>
              </a:lnSpc>
              <a:spcBef>
                <a:spcPts val="0"/>
              </a:spcBef>
              <a:spcAft>
                <a:spcPts val="600"/>
              </a:spcAft>
            </a:pPr>
            <a:r>
              <a:rPr lang="en-US" sz="2000" dirty="0">
                <a:solidFill>
                  <a:schemeClr val="tx2"/>
                </a:solidFill>
                <a:latin typeface="Raleway Medium" panose="020B0503030101060003" pitchFamily="34" charset="77"/>
                <a:ea typeface="Courier New" pitchFamily="-105" charset="0"/>
                <a:cs typeface="Courier New" pitchFamily="-105" charset="0"/>
              </a:rPr>
              <a:t>Born </a:t>
            </a:r>
            <a:r>
              <a:rPr lang="en-US" sz="2000" dirty="0">
                <a:solidFill>
                  <a:schemeClr val="tx2"/>
                </a:solidFill>
                <a:latin typeface="Raleway Medium" panose="020B0503030101060003" pitchFamily="34" charset="77"/>
                <a:ea typeface="ＭＳ Ｐゴシック" pitchFamily="-105" charset="-128"/>
                <a:cs typeface="ＭＳ Ｐゴシック" pitchFamily="-105" charset="-128"/>
              </a:rPr>
              <a:t>1813 of an impoverished Scottish family</a:t>
            </a:r>
          </a:p>
          <a:p>
            <a:pPr>
              <a:lnSpc>
                <a:spcPct val="100000"/>
              </a:lnSpc>
              <a:spcBef>
                <a:spcPts val="0"/>
              </a:spcBef>
              <a:spcAft>
                <a:spcPts val="600"/>
              </a:spcAft>
            </a:pPr>
            <a:r>
              <a:rPr lang="en-US" sz="2000" dirty="0">
                <a:solidFill>
                  <a:schemeClr val="tx2"/>
                </a:solidFill>
                <a:latin typeface="Raleway Medium" panose="020B0503030101060003" pitchFamily="34" charset="77"/>
                <a:ea typeface="ＭＳ Ｐゴシック" pitchFamily="-105" charset="-128"/>
                <a:cs typeface="ＭＳ Ｐゴシック" pitchFamily="-105" charset="-128"/>
              </a:rPr>
              <a:t>Age 10 started working 12-hour days in a cotton mill tying broken cotton threads</a:t>
            </a:r>
          </a:p>
          <a:p>
            <a:pPr>
              <a:lnSpc>
                <a:spcPct val="100000"/>
              </a:lnSpc>
              <a:spcBef>
                <a:spcPts val="0"/>
              </a:spcBef>
              <a:spcAft>
                <a:spcPts val="600"/>
              </a:spcAft>
            </a:pPr>
            <a:r>
              <a:rPr lang="en-US" sz="2000" dirty="0">
                <a:solidFill>
                  <a:schemeClr val="tx2"/>
                </a:solidFill>
                <a:latin typeface="Raleway Medium" panose="020B0503030101060003" pitchFamily="34" charset="77"/>
                <a:ea typeface="ＭＳ Ｐゴシック" pitchFamily="-105" charset="-128"/>
                <a:cs typeface="ＭＳ Ｐゴシック" pitchFamily="-105" charset="-128"/>
              </a:rPr>
              <a:t>Wrote how this experience gave him persistence, endurance, and empathy</a:t>
            </a:r>
          </a:p>
          <a:p>
            <a:pPr>
              <a:lnSpc>
                <a:spcPct val="100000"/>
              </a:lnSpc>
              <a:spcBef>
                <a:spcPts val="0"/>
              </a:spcBef>
              <a:spcAft>
                <a:spcPts val="600"/>
              </a:spcAft>
            </a:pPr>
            <a:r>
              <a:rPr lang="en-US" sz="2000" dirty="0">
                <a:solidFill>
                  <a:schemeClr val="tx2"/>
                </a:solidFill>
                <a:latin typeface="Raleway Medium" panose="020B0503030101060003" pitchFamily="34" charset="77"/>
                <a:ea typeface="Courier New" pitchFamily="-105" charset="0"/>
                <a:cs typeface="Courier New" pitchFamily="-105" charset="0"/>
              </a:rPr>
              <a:t>Avid reader of the Bible &amp; science</a:t>
            </a:r>
          </a:p>
          <a:p>
            <a:pPr>
              <a:lnSpc>
                <a:spcPct val="100000"/>
              </a:lnSpc>
              <a:spcBef>
                <a:spcPts val="0"/>
              </a:spcBef>
              <a:spcAft>
                <a:spcPts val="600"/>
              </a:spcAft>
            </a:pPr>
            <a:r>
              <a:rPr lang="en-US" sz="2000" dirty="0">
                <a:solidFill>
                  <a:schemeClr val="tx2"/>
                </a:solidFill>
                <a:latin typeface="Raleway Medium" panose="020B0503030101060003" pitchFamily="34" charset="77"/>
                <a:ea typeface="Courier New" pitchFamily="-105" charset="0"/>
                <a:cs typeface="Courier New" pitchFamily="-105" charset="0"/>
              </a:rPr>
              <a:t>A vocal opponent of slavery while at </a:t>
            </a:r>
            <a:r>
              <a:rPr lang="en-US" sz="2000" dirty="0">
                <a:solidFill>
                  <a:schemeClr val="tx2"/>
                </a:solidFill>
                <a:latin typeface="Raleway Medium" panose="020B0503030101060003" pitchFamily="34" charset="77"/>
                <a:ea typeface="ＭＳ Ｐゴシック" pitchFamily="-105" charset="-128"/>
                <a:cs typeface="ＭＳ Ｐゴシック" pitchFamily="-105" charset="-128"/>
              </a:rPr>
              <a:t>University of Glasgow</a:t>
            </a:r>
          </a:p>
        </p:txBody>
      </p:sp>
      <p:pic>
        <p:nvPicPr>
          <p:cNvPr id="20484" name="Picture 7" descr="livingston_david_round.jpg"/>
          <p:cNvPicPr>
            <a:picLocks noChangeAspect="1"/>
          </p:cNvPicPr>
          <p:nvPr/>
        </p:nvPicPr>
        <p:blipFill>
          <a:blip r:embed="rId2"/>
          <a:srcRect/>
          <a:stretch>
            <a:fillRect/>
          </a:stretch>
        </p:blipFill>
        <p:spPr bwMode="auto">
          <a:xfrm>
            <a:off x="6392014" y="1594624"/>
            <a:ext cx="1827080" cy="2746340"/>
          </a:xfrm>
          <a:prstGeom prst="rect">
            <a:avLst/>
          </a:prstGeom>
          <a:noFill/>
          <a:ln w="9525">
            <a:noFill/>
            <a:miter lim="800000"/>
            <a:headEnd/>
            <a:tailEnd/>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657350" y="284179"/>
            <a:ext cx="5829300" cy="610766"/>
          </a:xfrm>
        </p:spPr>
        <p:txBody>
          <a:bodyPr/>
          <a:lstStyle/>
          <a:p>
            <a:pPr algn="ctr">
              <a:lnSpc>
                <a:spcPct val="100000"/>
              </a:lnSpc>
              <a:spcAft>
                <a:spcPts val="600"/>
              </a:spcAft>
            </a:pPr>
            <a:r>
              <a:rPr lang="en-US" sz="3200" cap="none" dirty="0">
                <a:ea typeface="ＭＳ Ｐゴシック" pitchFamily="-105" charset="-128"/>
                <a:cs typeface="ＭＳ Ｐゴシック" pitchFamily="-105" charset="-128"/>
              </a:rPr>
              <a:t>WHAT IS HEALTH?</a:t>
            </a:r>
          </a:p>
        </p:txBody>
      </p:sp>
      <p:sp>
        <p:nvSpPr>
          <p:cNvPr id="83971" name="Rectangle 3"/>
          <p:cNvSpPr>
            <a:spLocks noGrp="1" noChangeArrowheads="1"/>
          </p:cNvSpPr>
          <p:nvPr>
            <p:ph type="body" idx="1"/>
          </p:nvPr>
        </p:nvSpPr>
        <p:spPr>
          <a:xfrm>
            <a:off x="943583" y="1609928"/>
            <a:ext cx="5612860" cy="2734866"/>
          </a:xfrm>
        </p:spPr>
        <p:txBody>
          <a:bodyPr/>
          <a:lstStyle/>
          <a:p>
            <a:pPr>
              <a:lnSpc>
                <a:spcPct val="100000"/>
              </a:lnSpc>
              <a:spcBef>
                <a:spcPts val="0"/>
              </a:spcBef>
              <a:spcAft>
                <a:spcPts val="600"/>
              </a:spcAft>
            </a:pPr>
            <a:r>
              <a:rPr lang="en-US" sz="2200" dirty="0">
                <a:solidFill>
                  <a:schemeClr val="tx2"/>
                </a:solidFill>
                <a:latin typeface="Raleway Medium" panose="020B0503030101060003" pitchFamily="34" charset="77"/>
                <a:ea typeface="ＭＳ Ｐゴシック" pitchFamily="-105" charset="-128"/>
                <a:cs typeface="ＭＳ Ｐゴシック" pitchFamily="-105" charset="-128"/>
              </a:rPr>
              <a:t>“A state of complete physical, emotional and social well being, not just the absence of disease”  - WHO</a:t>
            </a:r>
          </a:p>
          <a:p>
            <a:pPr>
              <a:lnSpc>
                <a:spcPct val="100000"/>
              </a:lnSpc>
              <a:spcBef>
                <a:spcPts val="0"/>
              </a:spcBef>
              <a:spcAft>
                <a:spcPts val="600"/>
              </a:spcAft>
            </a:pPr>
            <a:endParaRPr lang="en-US" sz="2200" dirty="0">
              <a:solidFill>
                <a:schemeClr val="tx2"/>
              </a:solidFill>
              <a:latin typeface="Raleway Medium" panose="020B0503030101060003" pitchFamily="34" charset="77"/>
              <a:ea typeface="ＭＳ Ｐゴシック" pitchFamily="-105" charset="-128"/>
              <a:cs typeface="ＭＳ Ｐゴシック" pitchFamily="-105" charset="-128"/>
            </a:endParaRPr>
          </a:p>
          <a:p>
            <a:pPr>
              <a:lnSpc>
                <a:spcPct val="100000"/>
              </a:lnSpc>
              <a:spcBef>
                <a:spcPts val="0"/>
              </a:spcBef>
              <a:spcAft>
                <a:spcPts val="600"/>
              </a:spcAft>
            </a:pPr>
            <a:r>
              <a:rPr lang="en-US" sz="2200" dirty="0">
                <a:solidFill>
                  <a:schemeClr val="tx2"/>
                </a:solidFill>
                <a:latin typeface="Raleway Medium" panose="020B0503030101060003" pitchFamily="34" charset="77"/>
                <a:ea typeface="ＭＳ Ｐゴシック" pitchFamily="-105" charset="-128"/>
                <a:cs typeface="ＭＳ Ｐゴシック" pitchFamily="-105" charset="-128"/>
              </a:rPr>
              <a:t>Based on the observation that economics, education, agriculture, housing, transportation, family stability and political systems all influence physical health. </a:t>
            </a:r>
          </a:p>
        </p:txBody>
      </p:sp>
      <p:pic>
        <p:nvPicPr>
          <p:cNvPr id="83972" name="Picture 4" descr="health_influences.gif                                          000B37EBINMED-Nicholas HD              BE95CE9D:"/>
          <p:cNvPicPr>
            <a:picLocks noChangeAspect="1" noChangeArrowheads="1"/>
          </p:cNvPicPr>
          <p:nvPr/>
        </p:nvPicPr>
        <p:blipFill>
          <a:blip r:embed="rId2"/>
          <a:srcRect/>
          <a:stretch>
            <a:fillRect/>
          </a:stretch>
        </p:blipFill>
        <p:spPr bwMode="auto">
          <a:xfrm>
            <a:off x="6627948" y="1964096"/>
            <a:ext cx="1717403" cy="1704923"/>
          </a:xfrm>
          <a:prstGeom prst="rect">
            <a:avLst/>
          </a:prstGeom>
          <a:noFill/>
          <a:ln w="9525">
            <a:noFill/>
            <a:miter lim="800000"/>
            <a:headEnd/>
            <a:tailEnd/>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ctrTitle" sz="quarter"/>
          </p:nvPr>
        </p:nvSpPr>
        <p:spPr>
          <a:xfrm>
            <a:off x="826851" y="724712"/>
            <a:ext cx="3920247" cy="1543050"/>
          </a:xfrm>
        </p:spPr>
        <p:txBody>
          <a:bodyPr/>
          <a:lstStyle/>
          <a:p>
            <a:pPr algn="ctr">
              <a:lnSpc>
                <a:spcPct val="100000"/>
              </a:lnSpc>
              <a:spcAft>
                <a:spcPts val="600"/>
              </a:spcAft>
            </a:pPr>
            <a:r>
              <a:rPr lang="en-US" sz="3200" b="1" dirty="0">
                <a:ea typeface="ＭＳ Ｐゴシック" pitchFamily="-105" charset="-128"/>
                <a:cs typeface="ＭＳ Ｐゴシック" pitchFamily="-105" charset="-128"/>
              </a:rPr>
              <a:t>Malnutrition Fast Facts</a:t>
            </a:r>
          </a:p>
        </p:txBody>
      </p:sp>
      <p:sp>
        <p:nvSpPr>
          <p:cNvPr id="60419" name="Rectangle 3"/>
          <p:cNvSpPr>
            <a:spLocks noGrp="1" noChangeArrowheads="1"/>
          </p:cNvSpPr>
          <p:nvPr>
            <p:ph type="subTitle" sz="quarter" idx="1"/>
          </p:nvPr>
        </p:nvSpPr>
        <p:spPr>
          <a:xfrm>
            <a:off x="1714500" y="3086100"/>
            <a:ext cx="5829300" cy="1096794"/>
          </a:xfrm>
        </p:spPr>
        <p:txBody>
          <a:bodyPr/>
          <a:lstStyle/>
          <a:p>
            <a:pPr algn="ctr">
              <a:lnSpc>
                <a:spcPct val="100000"/>
              </a:lnSpc>
              <a:spcBef>
                <a:spcPts val="0"/>
              </a:spcBef>
              <a:spcAft>
                <a:spcPts val="600"/>
              </a:spcAft>
              <a:buFont typeface="Wingdings" pitchFamily="-105" charset="2"/>
              <a:buNone/>
            </a:pPr>
            <a:r>
              <a:rPr lang="en-US" sz="2600" dirty="0">
                <a:solidFill>
                  <a:schemeClr val="tx2"/>
                </a:solidFill>
                <a:ea typeface="ＭＳ Ｐゴシック" pitchFamily="-105" charset="-128"/>
                <a:cs typeface="ＭＳ Ｐゴシック" pitchFamily="-105" charset="-128"/>
              </a:rPr>
              <a:t>Why is malnutrition not listed as a leading cause of DALYs Lost?</a:t>
            </a:r>
            <a:endParaRPr lang="en-US" sz="2600" dirty="0">
              <a:solidFill>
                <a:schemeClr val="tx2"/>
              </a:solidFill>
              <a:latin typeface="Arial" pitchFamily="-105" charset="0"/>
              <a:ea typeface="ＭＳ Ｐゴシック" pitchFamily="-105" charset="-128"/>
              <a:cs typeface="ＭＳ Ｐゴシック" pitchFamily="-105" charset="-128"/>
            </a:endParaRPr>
          </a:p>
        </p:txBody>
      </p:sp>
      <p:pic>
        <p:nvPicPr>
          <p:cNvPr id="60420" name="Picture 5" descr="malnourished_baby.gif                                          00184EADINMED-Nicholas HD              BE95CE9D:"/>
          <p:cNvPicPr>
            <a:picLocks noChangeAspect="1" noChangeArrowheads="1"/>
          </p:cNvPicPr>
          <p:nvPr/>
        </p:nvPicPr>
        <p:blipFill>
          <a:blip r:embed="rId2"/>
          <a:srcRect/>
          <a:stretch>
            <a:fillRect/>
          </a:stretch>
        </p:blipFill>
        <p:spPr bwMode="auto">
          <a:xfrm>
            <a:off x="4868693" y="553262"/>
            <a:ext cx="2599952" cy="1885950"/>
          </a:xfrm>
          <a:prstGeom prst="rect">
            <a:avLst/>
          </a:prstGeom>
          <a:noFill/>
          <a:ln w="9525">
            <a:noFill/>
            <a:miter lim="800000"/>
            <a:headEnd/>
            <a:tailEnd/>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253419" y="1596248"/>
            <a:ext cx="3985910" cy="2457450"/>
          </a:xfrm>
        </p:spPr>
        <p:txBody>
          <a:bodyPr/>
          <a:lstStyle/>
          <a:p>
            <a:pPr algn="ctr">
              <a:lnSpc>
                <a:spcPct val="100000"/>
              </a:lnSpc>
              <a:spcAft>
                <a:spcPts val="600"/>
              </a:spcAft>
            </a:pPr>
            <a:r>
              <a:rPr lang="en-US" sz="2600" b="0" cap="none" dirty="0">
                <a:latin typeface="Raleway Medium" panose="020B0503030101060003" pitchFamily="34" charset="77"/>
                <a:ea typeface="ＭＳ Ｐゴシック" pitchFamily="-105" charset="-128"/>
                <a:cs typeface="ＭＳ Ｐゴシック" pitchFamily="-105" charset="-128"/>
              </a:rPr>
              <a:t>Malnutrition especially places children at risk for death from common diseases like pneumonia or diarrhea. </a:t>
            </a:r>
          </a:p>
        </p:txBody>
      </p:sp>
      <p:pic>
        <p:nvPicPr>
          <p:cNvPr id="61443" name="Picture 5" descr="Malnurished Child.jpg                                          00000010Macintosh HD                   ABA78158:"/>
          <p:cNvPicPr>
            <a:picLocks noChangeAspect="1" noChangeArrowheads="1"/>
          </p:cNvPicPr>
          <p:nvPr/>
        </p:nvPicPr>
        <p:blipFill>
          <a:blip r:embed="rId2"/>
          <a:srcRect/>
          <a:stretch>
            <a:fillRect/>
          </a:stretch>
        </p:blipFill>
        <p:spPr bwMode="auto">
          <a:xfrm>
            <a:off x="1441516" y="1335831"/>
            <a:ext cx="2571750" cy="3321895"/>
          </a:xfrm>
          <a:prstGeom prst="rect">
            <a:avLst/>
          </a:prstGeom>
          <a:noFill/>
          <a:ln w="9525">
            <a:noFill/>
            <a:miter lim="800000"/>
            <a:headEnd/>
            <a:tailEnd/>
          </a:ln>
        </p:spPr>
      </p:pic>
      <p:sp>
        <p:nvSpPr>
          <p:cNvPr id="61444" name="TextBox 3"/>
          <p:cNvSpPr txBox="1">
            <a:spLocks noChangeArrowheads="1"/>
          </p:cNvSpPr>
          <p:nvPr/>
        </p:nvSpPr>
        <p:spPr bwMode="auto">
          <a:xfrm>
            <a:off x="1600200" y="400613"/>
            <a:ext cx="5943600" cy="584775"/>
          </a:xfrm>
          <a:prstGeom prst="rect">
            <a:avLst/>
          </a:prstGeom>
          <a:noFill/>
          <a:ln w="9525">
            <a:noFill/>
            <a:miter lim="800000"/>
            <a:headEnd/>
            <a:tailEnd/>
          </a:ln>
        </p:spPr>
        <p:txBody>
          <a:bodyPr wrap="square">
            <a:prstTxWarp prst="textNoShape">
              <a:avLst/>
            </a:prstTxWarp>
            <a:spAutoFit/>
          </a:bodyPr>
          <a:lstStyle/>
          <a:p>
            <a:pPr algn="ctr">
              <a:spcAft>
                <a:spcPts val="600"/>
              </a:spcAft>
            </a:pPr>
            <a:r>
              <a:rPr lang="en-US" sz="3200" b="1" dirty="0">
                <a:solidFill>
                  <a:schemeClr val="tx2"/>
                </a:solidFill>
                <a:latin typeface="Raleway" panose="020B0503030101060003" pitchFamily="34" charset="77"/>
                <a:ea typeface="ＭＳ Ｐゴシック" pitchFamily="-105" charset="-128"/>
                <a:cs typeface="ＭＳ Ｐゴシック" pitchFamily="-105" charset="-128"/>
              </a:rPr>
              <a:t>MALNUTRITION FAST FACTS</a:t>
            </a:r>
            <a:endParaRPr lang="en-US" sz="3200" b="1" dirty="0">
              <a:solidFill>
                <a:schemeClr val="tx2"/>
              </a:solidFill>
              <a:latin typeface="Raleway" panose="020B0503030101060003" pitchFamily="34" charset="77"/>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p:cNvSpPr>
            <a:spLocks noGrp="1"/>
          </p:cNvSpPr>
          <p:nvPr>
            <p:ph type="title"/>
          </p:nvPr>
        </p:nvSpPr>
        <p:spPr>
          <a:xfrm>
            <a:off x="914767" y="705210"/>
            <a:ext cx="4309353" cy="3600450"/>
          </a:xfrm>
        </p:spPr>
        <p:txBody>
          <a:bodyPr/>
          <a:lstStyle/>
          <a:p>
            <a:pPr>
              <a:lnSpc>
                <a:spcPct val="100000"/>
              </a:lnSpc>
              <a:spcAft>
                <a:spcPts val="600"/>
              </a:spcAft>
            </a:pPr>
            <a:r>
              <a:rPr lang="en-US" sz="2800" cap="none" dirty="0">
                <a:latin typeface="Raleway Medium" panose="020B0503030101060003" pitchFamily="34" charset="77"/>
                <a:ea typeface="ＭＳ Ｐゴシック" pitchFamily="-105" charset="-128"/>
                <a:cs typeface="ＭＳ Ｐゴシック" pitchFamily="-105" charset="-128"/>
              </a:rPr>
              <a:t>Malnutrition is a significant risk factor in 56% of child deaths in low-income nations.</a:t>
            </a:r>
          </a:p>
        </p:txBody>
      </p:sp>
      <p:sp>
        <p:nvSpPr>
          <p:cNvPr id="62467" name="Rectangle 3"/>
          <p:cNvSpPr>
            <a:spLocks noGrp="1" noChangeArrowheads="1"/>
          </p:cNvSpPr>
          <p:nvPr>
            <p:ph type="subTitle" sz="quarter" idx="4294967295"/>
          </p:nvPr>
        </p:nvSpPr>
        <p:spPr>
          <a:xfrm>
            <a:off x="5486400" y="4514850"/>
            <a:ext cx="2514600" cy="457200"/>
          </a:xfrm>
          <a:noFill/>
        </p:spPr>
        <p:txBody>
          <a:bodyPr vert="horz" wrap="square" lIns="67866" tIns="33338" rIns="67866" bIns="33338" numCol="1" anchor="t" anchorCtr="0" compatLnSpc="1">
            <a:prstTxWarp prst="textNoShape">
              <a:avLst/>
            </a:prstTxWarp>
          </a:bodyPr>
          <a:lstStyle/>
          <a:p>
            <a:pPr eaLnBrk="1" hangingPunct="1">
              <a:buFont typeface="Wingdings" pitchFamily="-105" charset="2"/>
              <a:buNone/>
            </a:pPr>
            <a:endParaRPr lang="en-US" sz="1800" dirty="0">
              <a:ea typeface="ＭＳ Ｐゴシック" pitchFamily="-105" charset="-128"/>
              <a:cs typeface="ＭＳ Ｐゴシック" pitchFamily="-105" charset="-128"/>
            </a:endParaRPr>
          </a:p>
          <a:p>
            <a:pPr eaLnBrk="1" hangingPunct="1">
              <a:buFont typeface="Wingdings" pitchFamily="-105" charset="2"/>
              <a:buNone/>
            </a:pPr>
            <a:endParaRPr lang="en-US" sz="1800" dirty="0">
              <a:ea typeface="ＭＳ Ｐゴシック" pitchFamily="-105" charset="-128"/>
              <a:cs typeface="ＭＳ Ｐゴシック" pitchFamily="-105" charset="-128"/>
            </a:endParaRPr>
          </a:p>
        </p:txBody>
      </p:sp>
      <p:pic>
        <p:nvPicPr>
          <p:cNvPr id="62468" name="Picture 8" descr="anointing_child.jpg                                            00184EADINMED-Nicholas HD              BE95CE9D:"/>
          <p:cNvPicPr>
            <a:picLocks noChangeAspect="1" noChangeArrowheads="1"/>
          </p:cNvPicPr>
          <p:nvPr/>
        </p:nvPicPr>
        <p:blipFill>
          <a:blip r:embed="rId3"/>
          <a:srcRect/>
          <a:stretch>
            <a:fillRect/>
          </a:stretch>
        </p:blipFill>
        <p:spPr bwMode="auto">
          <a:xfrm>
            <a:off x="5706221" y="988455"/>
            <a:ext cx="2172233" cy="3166590"/>
          </a:xfrm>
          <a:prstGeom prst="rect">
            <a:avLst/>
          </a:prstGeom>
          <a:noFill/>
          <a:ln w="9525">
            <a:noFill/>
            <a:miter lim="800000"/>
            <a:headEnd/>
            <a:tailEnd/>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Title 5"/>
          <p:cNvSpPr>
            <a:spLocks noGrp="1"/>
          </p:cNvSpPr>
          <p:nvPr>
            <p:ph type="title"/>
          </p:nvPr>
        </p:nvSpPr>
        <p:spPr>
          <a:xfrm>
            <a:off x="424070" y="176308"/>
            <a:ext cx="8136834" cy="685800"/>
          </a:xfrm>
        </p:spPr>
        <p:txBody>
          <a:bodyPr/>
          <a:lstStyle/>
          <a:p>
            <a:pPr algn="ctr">
              <a:lnSpc>
                <a:spcPct val="100000"/>
              </a:lnSpc>
              <a:spcAft>
                <a:spcPts val="600"/>
              </a:spcAft>
            </a:pPr>
            <a:r>
              <a:rPr lang="en-US" sz="3200" dirty="0">
                <a:ea typeface="ＭＳ Ｐゴシック" pitchFamily="-1" charset="-128"/>
                <a:cs typeface="ＭＳ Ｐゴシック" pitchFamily="-1" charset="-128"/>
              </a:rPr>
              <a:t>Leading Causes of DALYs Lost</a:t>
            </a:r>
          </a:p>
        </p:txBody>
      </p:sp>
      <p:sp>
        <p:nvSpPr>
          <p:cNvPr id="229380" name="Rectangle 3"/>
          <p:cNvSpPr>
            <a:spLocks noGrp="1" noChangeArrowheads="1"/>
          </p:cNvSpPr>
          <p:nvPr>
            <p:ph type="subTitle" sz="quarter" idx="4294967295"/>
          </p:nvPr>
        </p:nvSpPr>
        <p:spPr>
          <a:xfrm>
            <a:off x="5486400" y="4514850"/>
            <a:ext cx="2514600" cy="457200"/>
          </a:xfrm>
        </p:spPr>
        <p:txBody>
          <a:bodyPr vert="horz" wrap="square" lIns="67866" tIns="33338" rIns="67866" bIns="33338" numCol="1" anchor="t" anchorCtr="0" compatLnSpc="1">
            <a:prstTxWarp prst="textNoShape">
              <a:avLst/>
            </a:prstTxWarp>
          </a:bodyPr>
          <a:lstStyle/>
          <a:p>
            <a:pPr eaLnBrk="1" hangingPunct="1">
              <a:buFont typeface="Wingdings" pitchFamily="-1" charset="2"/>
              <a:buNone/>
            </a:pPr>
            <a:endParaRPr lang="en-US" sz="1800">
              <a:ea typeface="ＭＳ Ｐゴシック" pitchFamily="-1" charset="-128"/>
              <a:cs typeface="ＭＳ Ｐゴシック" pitchFamily="-1" charset="-128"/>
            </a:endParaRPr>
          </a:p>
          <a:p>
            <a:pPr eaLnBrk="1" hangingPunct="1">
              <a:buFont typeface="Wingdings" pitchFamily="-1" charset="2"/>
              <a:buNone/>
            </a:pPr>
            <a:endParaRPr lang="en-US" sz="1800">
              <a:ea typeface="ＭＳ Ｐゴシック" pitchFamily="-1" charset="-128"/>
              <a:cs typeface="ＭＳ Ｐゴシック" pitchFamily="-1" charset="-128"/>
            </a:endParaRPr>
          </a:p>
        </p:txBody>
      </p:sp>
      <p:pic>
        <p:nvPicPr>
          <p:cNvPr id="2" name="Picture 1">
            <a:extLst>
              <a:ext uri="{FF2B5EF4-FFF2-40B4-BE49-F238E27FC236}">
                <a16:creationId xmlns:a16="http://schemas.microsoft.com/office/drawing/2014/main" id="{A07EE822-E2AF-2244-9B22-3E9A8D5F5EF9}"/>
              </a:ext>
            </a:extLst>
          </p:cNvPr>
          <p:cNvPicPr>
            <a:picLocks noChangeAspect="1"/>
          </p:cNvPicPr>
          <p:nvPr/>
        </p:nvPicPr>
        <p:blipFill>
          <a:blip r:embed="rId3"/>
          <a:stretch>
            <a:fillRect/>
          </a:stretch>
        </p:blipFill>
        <p:spPr>
          <a:xfrm>
            <a:off x="1442623" y="813471"/>
            <a:ext cx="6200386" cy="4105084"/>
          </a:xfrm>
          <a:prstGeom prst="rect">
            <a:avLst/>
          </a:prstGeom>
        </p:spPr>
      </p:pic>
    </p:spTree>
    <p:extLst>
      <p:ext uri="{BB962C8B-B14F-4D97-AF65-F5344CB8AC3E}">
        <p14:creationId xmlns:p14="http://schemas.microsoft.com/office/powerpoint/2010/main" val="11024771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10903" y="2314575"/>
            <a:ext cx="6122194" cy="514350"/>
          </a:xfrm>
        </p:spPr>
        <p:txBody>
          <a:bodyPr/>
          <a:lstStyle/>
          <a:p>
            <a:pPr algn="ctr"/>
            <a:r>
              <a:rPr lang="en-US" b="1" dirty="0"/>
              <a:t>What are the leading </a:t>
            </a:r>
            <a:r>
              <a:rPr lang="en-US" b="1" i="1" dirty="0"/>
              <a:t>Risk Factors </a:t>
            </a:r>
            <a:r>
              <a:rPr lang="en-US" b="1" dirty="0"/>
              <a:t>for disability &amp; life years lost (DALYs) in the world’s lowest-income nations?</a:t>
            </a:r>
            <a:endParaRPr lang="en-US" dirty="0"/>
          </a:p>
        </p:txBody>
      </p:sp>
    </p:spTree>
    <p:extLst>
      <p:ext uri="{BB962C8B-B14F-4D97-AF65-F5344CB8AC3E}">
        <p14:creationId xmlns:p14="http://schemas.microsoft.com/office/powerpoint/2010/main" val="41678638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6413" y="649961"/>
            <a:ext cx="6951171" cy="514350"/>
          </a:xfrm>
        </p:spPr>
        <p:txBody>
          <a:bodyPr/>
          <a:lstStyle/>
          <a:p>
            <a:pPr>
              <a:lnSpc>
                <a:spcPct val="100000"/>
              </a:lnSpc>
              <a:spcAft>
                <a:spcPts val="600"/>
              </a:spcAft>
            </a:pPr>
            <a:r>
              <a:rPr lang="en-US" sz="3200" b="1" i="1" dirty="0"/>
              <a:t>Risk Factors </a:t>
            </a:r>
            <a:br>
              <a:rPr lang="en-US" sz="3200" b="1" i="1" dirty="0"/>
            </a:br>
            <a:r>
              <a:rPr lang="en-US" sz="3200" b="1" dirty="0"/>
              <a:t>causing life years lost</a:t>
            </a:r>
            <a:br>
              <a:rPr lang="en-US" sz="3200" dirty="0"/>
            </a:br>
            <a:endParaRPr lang="en-US" sz="3200" dirty="0"/>
          </a:p>
        </p:txBody>
      </p:sp>
      <p:pic>
        <p:nvPicPr>
          <p:cNvPr id="2" name="Picture 1">
            <a:extLst>
              <a:ext uri="{FF2B5EF4-FFF2-40B4-BE49-F238E27FC236}">
                <a16:creationId xmlns:a16="http://schemas.microsoft.com/office/drawing/2014/main" id="{3F937FC8-731A-FE47-A8B4-75BB3BD1CEBB}"/>
              </a:ext>
            </a:extLst>
          </p:cNvPr>
          <p:cNvPicPr>
            <a:picLocks noChangeAspect="1"/>
          </p:cNvPicPr>
          <p:nvPr/>
        </p:nvPicPr>
        <p:blipFill>
          <a:blip r:embed="rId3"/>
          <a:stretch>
            <a:fillRect/>
          </a:stretch>
        </p:blipFill>
        <p:spPr>
          <a:xfrm>
            <a:off x="2022528" y="1282324"/>
            <a:ext cx="5098944" cy="3602900"/>
          </a:xfrm>
          <a:prstGeom prst="rect">
            <a:avLst/>
          </a:prstGeom>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428750" y="400050"/>
            <a:ext cx="6122194" cy="51435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Question</a:t>
            </a:r>
          </a:p>
        </p:txBody>
      </p:sp>
      <p:sp>
        <p:nvSpPr>
          <p:cNvPr id="100355" name="Rectangle 3"/>
          <p:cNvSpPr>
            <a:spLocks noGrp="1" noChangeArrowheads="1"/>
          </p:cNvSpPr>
          <p:nvPr>
            <p:ph idx="1"/>
          </p:nvPr>
        </p:nvSpPr>
        <p:spPr>
          <a:xfrm>
            <a:off x="1665099" y="1170122"/>
            <a:ext cx="6082904" cy="3143250"/>
          </a:xfrm>
        </p:spPr>
        <p:txBody>
          <a:bodyPr/>
          <a:lstStyle/>
          <a:p>
            <a:pPr marL="0" indent="0">
              <a:lnSpc>
                <a:spcPct val="100000"/>
              </a:lnSpc>
              <a:spcBef>
                <a:spcPts val="0"/>
              </a:spcBef>
              <a:spcAft>
                <a:spcPts val="600"/>
              </a:spcAft>
              <a:buNone/>
            </a:pPr>
            <a:r>
              <a:rPr lang="en-US" sz="2000" dirty="0">
                <a:solidFill>
                  <a:schemeClr val="tx2"/>
                </a:solidFill>
              </a:rPr>
              <a:t>Each of the following are leading </a:t>
            </a:r>
            <a:r>
              <a:rPr lang="en-US" sz="2000" i="1" dirty="0">
                <a:solidFill>
                  <a:schemeClr val="tx2"/>
                </a:solidFill>
              </a:rPr>
              <a:t>risk factors</a:t>
            </a:r>
            <a:r>
              <a:rPr lang="en-US" sz="2000" dirty="0">
                <a:solidFill>
                  <a:schemeClr val="tx2"/>
                </a:solidFill>
              </a:rPr>
              <a:t> for DALYs lost in low-income nations EXCEPT which ONE?</a:t>
            </a:r>
          </a:p>
          <a:p>
            <a:pPr marL="0" indent="0">
              <a:lnSpc>
                <a:spcPct val="100000"/>
              </a:lnSpc>
              <a:spcBef>
                <a:spcPts val="0"/>
              </a:spcBef>
              <a:spcAft>
                <a:spcPts val="600"/>
              </a:spcAft>
              <a:buNone/>
            </a:pPr>
            <a:endParaRPr lang="en-US" sz="2000" dirty="0">
              <a:solidFill>
                <a:schemeClr val="tx2"/>
              </a:solidFill>
            </a:endParaRPr>
          </a:p>
          <a:p>
            <a:pPr marL="0" indent="0">
              <a:lnSpc>
                <a:spcPct val="100000"/>
              </a:lnSpc>
              <a:spcBef>
                <a:spcPts val="0"/>
              </a:spcBef>
              <a:spcAft>
                <a:spcPts val="600"/>
              </a:spcAft>
              <a:buNone/>
            </a:pPr>
            <a:r>
              <a:rPr lang="en-US" sz="2000" dirty="0">
                <a:solidFill>
                  <a:schemeClr val="tx2"/>
                </a:solidFill>
              </a:rPr>
              <a:t>A.  Unsafe drinking water, sanitation and hygiene</a:t>
            </a:r>
          </a:p>
          <a:p>
            <a:pPr marL="0" indent="0">
              <a:lnSpc>
                <a:spcPct val="100000"/>
              </a:lnSpc>
              <a:spcBef>
                <a:spcPts val="0"/>
              </a:spcBef>
              <a:spcAft>
                <a:spcPts val="600"/>
              </a:spcAft>
              <a:buNone/>
            </a:pPr>
            <a:r>
              <a:rPr lang="en-US" sz="2000" dirty="0">
                <a:solidFill>
                  <a:schemeClr val="tx2"/>
                </a:solidFill>
              </a:rPr>
              <a:t>B.  Underweight</a:t>
            </a:r>
          </a:p>
          <a:p>
            <a:pPr marL="0" indent="0">
              <a:lnSpc>
                <a:spcPct val="100000"/>
              </a:lnSpc>
              <a:spcBef>
                <a:spcPts val="0"/>
              </a:spcBef>
              <a:spcAft>
                <a:spcPts val="600"/>
              </a:spcAft>
              <a:buNone/>
            </a:pPr>
            <a:r>
              <a:rPr lang="en-US" sz="2000" dirty="0">
                <a:solidFill>
                  <a:schemeClr val="tx2"/>
                </a:solidFill>
              </a:rPr>
              <a:t>C.  </a:t>
            </a:r>
            <a:r>
              <a:rPr lang="en-US" sz="2000" dirty="0" err="1">
                <a:solidFill>
                  <a:schemeClr val="tx2"/>
                </a:solidFill>
              </a:rPr>
              <a:t>Hyperlipidemia</a:t>
            </a:r>
            <a:endParaRPr lang="en-US" sz="2000" dirty="0">
              <a:solidFill>
                <a:schemeClr val="tx2"/>
              </a:solidFill>
            </a:endParaRPr>
          </a:p>
          <a:p>
            <a:pPr marL="0" indent="0">
              <a:lnSpc>
                <a:spcPct val="100000"/>
              </a:lnSpc>
              <a:spcBef>
                <a:spcPts val="0"/>
              </a:spcBef>
              <a:spcAft>
                <a:spcPts val="600"/>
              </a:spcAft>
              <a:buNone/>
            </a:pPr>
            <a:r>
              <a:rPr lang="en-US" sz="2000" dirty="0">
                <a:solidFill>
                  <a:schemeClr val="tx2"/>
                </a:solidFill>
              </a:rPr>
              <a:t>D.  Unsafe sex</a:t>
            </a:r>
          </a:p>
          <a:p>
            <a:pPr marL="0" indent="0">
              <a:lnSpc>
                <a:spcPct val="100000"/>
              </a:lnSpc>
              <a:spcBef>
                <a:spcPts val="0"/>
              </a:spcBef>
              <a:spcAft>
                <a:spcPts val="600"/>
              </a:spcAft>
              <a:buNone/>
            </a:pPr>
            <a:r>
              <a:rPr lang="en-US" sz="2000" dirty="0">
                <a:solidFill>
                  <a:schemeClr val="tx2"/>
                </a:solidFill>
              </a:rPr>
              <a:t>E.  Vitamin A deficiency</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428750" y="400050"/>
            <a:ext cx="6122194" cy="51435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Answer</a:t>
            </a:r>
          </a:p>
        </p:txBody>
      </p:sp>
      <p:sp>
        <p:nvSpPr>
          <p:cNvPr id="100355" name="Rectangle 3"/>
          <p:cNvSpPr>
            <a:spLocks noGrp="1" noChangeArrowheads="1"/>
          </p:cNvSpPr>
          <p:nvPr>
            <p:ph idx="1"/>
          </p:nvPr>
        </p:nvSpPr>
        <p:spPr>
          <a:xfrm>
            <a:off x="1665099" y="1170122"/>
            <a:ext cx="6082904" cy="3143250"/>
          </a:xfrm>
        </p:spPr>
        <p:txBody>
          <a:bodyPr/>
          <a:lstStyle/>
          <a:p>
            <a:pPr marL="0" indent="0">
              <a:lnSpc>
                <a:spcPct val="100000"/>
              </a:lnSpc>
              <a:spcBef>
                <a:spcPts val="0"/>
              </a:spcBef>
              <a:spcAft>
                <a:spcPts val="600"/>
              </a:spcAft>
              <a:buNone/>
            </a:pPr>
            <a:r>
              <a:rPr lang="en-US" sz="2000" dirty="0">
                <a:solidFill>
                  <a:schemeClr val="tx2"/>
                </a:solidFill>
              </a:rPr>
              <a:t>Each of the following are leading </a:t>
            </a:r>
            <a:r>
              <a:rPr lang="en-US" sz="2000" i="1" dirty="0">
                <a:solidFill>
                  <a:schemeClr val="tx2"/>
                </a:solidFill>
              </a:rPr>
              <a:t>risk factors</a:t>
            </a:r>
            <a:r>
              <a:rPr lang="en-US" sz="2000" dirty="0">
                <a:solidFill>
                  <a:schemeClr val="tx2"/>
                </a:solidFill>
              </a:rPr>
              <a:t> for DALYs lost in low-income nations EXCEPT which ONE?</a:t>
            </a:r>
          </a:p>
          <a:p>
            <a:pPr marL="0" indent="0">
              <a:lnSpc>
                <a:spcPct val="100000"/>
              </a:lnSpc>
              <a:spcBef>
                <a:spcPts val="0"/>
              </a:spcBef>
              <a:spcAft>
                <a:spcPts val="600"/>
              </a:spcAft>
              <a:buNone/>
            </a:pPr>
            <a:endParaRPr lang="en-US" sz="2000" dirty="0">
              <a:solidFill>
                <a:schemeClr val="tx2"/>
              </a:solidFill>
            </a:endParaRPr>
          </a:p>
          <a:p>
            <a:pPr marL="0" indent="0">
              <a:lnSpc>
                <a:spcPct val="100000"/>
              </a:lnSpc>
              <a:spcBef>
                <a:spcPts val="0"/>
              </a:spcBef>
              <a:spcAft>
                <a:spcPts val="600"/>
              </a:spcAft>
              <a:buNone/>
            </a:pPr>
            <a:r>
              <a:rPr lang="en-US" sz="2000" dirty="0">
                <a:solidFill>
                  <a:schemeClr val="tx2"/>
                </a:solidFill>
              </a:rPr>
              <a:t>A.  Unsafe drinking water, sanitation and hygiene</a:t>
            </a:r>
          </a:p>
          <a:p>
            <a:pPr marL="0" indent="0">
              <a:lnSpc>
                <a:spcPct val="100000"/>
              </a:lnSpc>
              <a:spcBef>
                <a:spcPts val="0"/>
              </a:spcBef>
              <a:spcAft>
                <a:spcPts val="600"/>
              </a:spcAft>
              <a:buNone/>
            </a:pPr>
            <a:r>
              <a:rPr lang="en-US" sz="2000" dirty="0">
                <a:solidFill>
                  <a:schemeClr val="tx2"/>
                </a:solidFill>
              </a:rPr>
              <a:t>B.  Underweight</a:t>
            </a:r>
          </a:p>
          <a:p>
            <a:pPr marL="0" indent="0">
              <a:lnSpc>
                <a:spcPct val="100000"/>
              </a:lnSpc>
              <a:spcBef>
                <a:spcPts val="0"/>
              </a:spcBef>
              <a:spcAft>
                <a:spcPts val="600"/>
              </a:spcAft>
              <a:buNone/>
            </a:pPr>
            <a:r>
              <a:rPr lang="en-US" sz="2000" dirty="0">
                <a:solidFill>
                  <a:srgbClr val="00B050"/>
                </a:solidFill>
              </a:rPr>
              <a:t>C.  </a:t>
            </a:r>
            <a:r>
              <a:rPr lang="en-US" sz="2000" dirty="0" err="1">
                <a:solidFill>
                  <a:srgbClr val="00B050"/>
                </a:solidFill>
              </a:rPr>
              <a:t>Hyperlipidemia</a:t>
            </a:r>
            <a:endParaRPr lang="en-US" sz="2000" dirty="0">
              <a:solidFill>
                <a:srgbClr val="00B050"/>
              </a:solidFill>
            </a:endParaRPr>
          </a:p>
          <a:p>
            <a:pPr marL="0" indent="0">
              <a:lnSpc>
                <a:spcPct val="100000"/>
              </a:lnSpc>
              <a:spcBef>
                <a:spcPts val="0"/>
              </a:spcBef>
              <a:spcAft>
                <a:spcPts val="600"/>
              </a:spcAft>
              <a:buNone/>
            </a:pPr>
            <a:r>
              <a:rPr lang="en-US" sz="2000" dirty="0">
                <a:solidFill>
                  <a:schemeClr val="tx2"/>
                </a:solidFill>
              </a:rPr>
              <a:t>D.  Unsafe sex</a:t>
            </a:r>
          </a:p>
          <a:p>
            <a:pPr marL="0" indent="0">
              <a:lnSpc>
                <a:spcPct val="100000"/>
              </a:lnSpc>
              <a:spcBef>
                <a:spcPts val="0"/>
              </a:spcBef>
              <a:spcAft>
                <a:spcPts val="600"/>
              </a:spcAft>
              <a:buNone/>
            </a:pPr>
            <a:r>
              <a:rPr lang="en-US" sz="2000" dirty="0">
                <a:solidFill>
                  <a:schemeClr val="tx2"/>
                </a:solidFill>
              </a:rPr>
              <a:t>E.  Vitamin A deficiency</a:t>
            </a:r>
          </a:p>
        </p:txBody>
      </p:sp>
    </p:spTree>
    <p:extLst>
      <p:ext uri="{BB962C8B-B14F-4D97-AF65-F5344CB8AC3E}">
        <p14:creationId xmlns:p14="http://schemas.microsoft.com/office/powerpoint/2010/main" val="299484414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99945" y="849502"/>
            <a:ext cx="6144109" cy="57150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Therefore, what are the highest priority </a:t>
            </a:r>
            <a:br>
              <a:rPr lang="en-US" sz="3200" dirty="0">
                <a:ea typeface="ＭＳ Ｐゴシック" pitchFamily="-105" charset="-128"/>
                <a:cs typeface="ＭＳ Ｐゴシック" pitchFamily="-105" charset="-128"/>
              </a:rPr>
            </a:br>
            <a:r>
              <a:rPr lang="en-US" sz="3200" dirty="0">
                <a:ea typeface="ＭＳ Ｐゴシック" pitchFamily="-105" charset="-128"/>
                <a:cs typeface="ＭＳ Ｐゴシック" pitchFamily="-105" charset="-128"/>
              </a:rPr>
              <a:t>health interventions?</a:t>
            </a:r>
            <a:endParaRPr lang="en-US" sz="3200" b="1" dirty="0">
              <a:ea typeface="ＭＳ Ｐゴシック" pitchFamily="-105" charset="-128"/>
              <a:cs typeface="ＭＳ Ｐゴシック" pitchFamily="-105" charset="-128"/>
            </a:endParaRPr>
          </a:p>
        </p:txBody>
      </p:sp>
      <p:pic>
        <p:nvPicPr>
          <p:cNvPr id="5" name="Picture 4"/>
          <p:cNvPicPr>
            <a:picLocks noChangeAspect="1"/>
          </p:cNvPicPr>
          <p:nvPr/>
        </p:nvPicPr>
        <p:blipFill>
          <a:blip r:embed="rId3"/>
          <a:stretch>
            <a:fillRect/>
          </a:stretch>
        </p:blipFill>
        <p:spPr>
          <a:xfrm>
            <a:off x="2185147" y="2070960"/>
            <a:ext cx="4773706" cy="2610753"/>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43050" y="342900"/>
            <a:ext cx="6122194" cy="57150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David Livingston’s </a:t>
            </a:r>
            <a:br>
              <a:rPr lang="en-US" sz="3200" dirty="0">
                <a:ea typeface="ＭＳ Ｐゴシック" pitchFamily="-105" charset="-128"/>
                <a:cs typeface="ＭＳ Ｐゴシック" pitchFamily="-105" charset="-128"/>
              </a:rPr>
            </a:br>
            <a:r>
              <a:rPr lang="en-US" sz="3200" dirty="0">
                <a:ea typeface="ＭＳ Ｐゴシック" pitchFamily="-105" charset="-128"/>
                <a:cs typeface="ＭＳ Ｐゴシック" pitchFamily="-105" charset="-128"/>
              </a:rPr>
              <a:t>Early Career</a:t>
            </a:r>
          </a:p>
        </p:txBody>
      </p:sp>
      <p:sp>
        <p:nvSpPr>
          <p:cNvPr id="21507" name="Rectangle 3"/>
          <p:cNvSpPr>
            <a:spLocks noGrp="1" noChangeArrowheads="1"/>
          </p:cNvSpPr>
          <p:nvPr>
            <p:ph idx="1"/>
          </p:nvPr>
        </p:nvSpPr>
        <p:spPr>
          <a:xfrm>
            <a:off x="1313234" y="1257301"/>
            <a:ext cx="4586771" cy="3429000"/>
          </a:xfrm>
        </p:spPr>
        <p:txBody>
          <a:bodyPr/>
          <a:lstStyle/>
          <a:p>
            <a:pPr>
              <a:lnSpc>
                <a:spcPct val="100000"/>
              </a:lnSpc>
              <a:spcBef>
                <a:spcPts val="0"/>
              </a:spcBef>
              <a:spcAft>
                <a:spcPts val="600"/>
              </a:spcAft>
            </a:pPr>
            <a:r>
              <a:rPr lang="en-US" sz="2000" dirty="0">
                <a:solidFill>
                  <a:schemeClr val="tx2"/>
                </a:solidFill>
                <a:latin typeface="Raleway Medium" panose="020B0503030101060003" pitchFamily="34" charset="77"/>
                <a:ea typeface="Courier New" pitchFamily="-105" charset="0"/>
                <a:cs typeface="Courier New" pitchFamily="-105" charset="0"/>
              </a:rPr>
              <a:t>Joined the London Missionary Society</a:t>
            </a:r>
          </a:p>
          <a:p>
            <a:pPr>
              <a:lnSpc>
                <a:spcPct val="100000"/>
              </a:lnSpc>
              <a:spcBef>
                <a:spcPts val="0"/>
              </a:spcBef>
              <a:spcAft>
                <a:spcPts val="600"/>
              </a:spcAft>
            </a:pPr>
            <a:r>
              <a:rPr lang="en-US" sz="2000" dirty="0">
                <a:solidFill>
                  <a:schemeClr val="tx2"/>
                </a:solidFill>
                <a:latin typeface="Raleway Medium" panose="020B0503030101060003" pitchFamily="34" charset="77"/>
                <a:ea typeface="Courier New" pitchFamily="-105" charset="0"/>
                <a:cs typeface="Courier New" pitchFamily="-105" charset="0"/>
              </a:rPr>
              <a:t>Arrived </a:t>
            </a:r>
            <a:r>
              <a:rPr lang="en-US" sz="2000" dirty="0">
                <a:solidFill>
                  <a:schemeClr val="tx2"/>
                </a:solidFill>
                <a:latin typeface="Raleway Medium" panose="020B0503030101060003" pitchFamily="34" charset="77"/>
                <a:ea typeface="Arial" pitchFamily="-105" charset="0"/>
                <a:cs typeface="Arial" pitchFamily="-105" charset="0"/>
              </a:rPr>
              <a:t>South Africa in 1841 </a:t>
            </a:r>
            <a:endParaRPr lang="en-US" sz="2000" dirty="0">
              <a:solidFill>
                <a:schemeClr val="tx2"/>
              </a:solidFill>
              <a:latin typeface="Raleway Medium" panose="020B0503030101060003" pitchFamily="34" charset="77"/>
              <a:ea typeface="ＭＳ Ｐゴシック" pitchFamily="-105" charset="-128"/>
              <a:cs typeface="ＭＳ Ｐゴシック" pitchFamily="-105" charset="-128"/>
            </a:endParaRPr>
          </a:p>
          <a:p>
            <a:pPr>
              <a:lnSpc>
                <a:spcPct val="100000"/>
              </a:lnSpc>
              <a:spcBef>
                <a:spcPts val="0"/>
              </a:spcBef>
              <a:spcAft>
                <a:spcPts val="600"/>
              </a:spcAft>
            </a:pPr>
            <a:r>
              <a:rPr lang="en-US" sz="2000" dirty="0">
                <a:solidFill>
                  <a:schemeClr val="tx2"/>
                </a:solidFill>
                <a:latin typeface="Raleway Medium" panose="020B0503030101060003" pitchFamily="34" charset="77"/>
                <a:ea typeface="ＭＳ Ｐゴシック" pitchFamily="-105" charset="-128"/>
                <a:cs typeface="ＭＳ Ｐゴシック" pitchFamily="-105" charset="-128"/>
              </a:rPr>
              <a:t>Setting up new mission in 1844 &amp; was mauled by a lion. His arm was partially disabled the rest of his life.</a:t>
            </a:r>
          </a:p>
          <a:p>
            <a:pPr>
              <a:lnSpc>
                <a:spcPct val="100000"/>
              </a:lnSpc>
              <a:spcBef>
                <a:spcPts val="0"/>
              </a:spcBef>
              <a:spcAft>
                <a:spcPts val="600"/>
              </a:spcAft>
            </a:pPr>
            <a:r>
              <a:rPr lang="en-US" sz="2000" dirty="0">
                <a:solidFill>
                  <a:schemeClr val="tx2"/>
                </a:solidFill>
                <a:latin typeface="Raleway Medium" panose="020B0503030101060003" pitchFamily="34" charset="77"/>
                <a:ea typeface="Courier New" pitchFamily="-105" charset="0"/>
                <a:cs typeface="Courier New" pitchFamily="-105" charset="0"/>
              </a:rPr>
              <a:t>Throughout 1841-1852 he preached &amp; cared for sick in northern South Africa</a:t>
            </a:r>
          </a:p>
        </p:txBody>
      </p:sp>
      <p:pic>
        <p:nvPicPr>
          <p:cNvPr id="21508" name="Picture 3" descr="livingston_lion_attack.gif"/>
          <p:cNvPicPr>
            <a:picLocks noChangeAspect="1"/>
          </p:cNvPicPr>
          <p:nvPr/>
        </p:nvPicPr>
        <p:blipFill>
          <a:blip r:embed="rId2"/>
          <a:srcRect/>
          <a:stretch>
            <a:fillRect/>
          </a:stretch>
        </p:blipFill>
        <p:spPr bwMode="auto">
          <a:xfrm>
            <a:off x="5900005" y="1376571"/>
            <a:ext cx="2118599" cy="3036403"/>
          </a:xfrm>
          <a:prstGeom prst="rect">
            <a:avLst/>
          </a:prstGeom>
          <a:noFill/>
          <a:ln w="9525">
            <a:noFill/>
            <a:miter lim="800000"/>
            <a:headEnd/>
            <a:tailEnd/>
          </a:ln>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03335" y="449826"/>
            <a:ext cx="6137329" cy="57150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Highest Priority </a:t>
            </a:r>
            <a:br>
              <a:rPr lang="en-US" sz="3200" dirty="0">
                <a:ea typeface="ＭＳ Ｐゴシック" pitchFamily="-105" charset="-128"/>
                <a:cs typeface="ＭＳ Ｐゴシック" pitchFamily="-105" charset="-128"/>
              </a:rPr>
            </a:br>
            <a:r>
              <a:rPr lang="en-US" sz="3200" dirty="0">
                <a:ea typeface="ＭＳ Ｐゴシック" pitchFamily="-105" charset="-128"/>
                <a:cs typeface="ＭＳ Ｐゴシック" pitchFamily="-105" charset="-128"/>
              </a:rPr>
              <a:t>Health Interventions</a:t>
            </a:r>
            <a:endParaRPr lang="en-US" sz="3200" b="1" dirty="0">
              <a:ea typeface="ＭＳ Ｐゴシック" pitchFamily="-105" charset="-128"/>
              <a:cs typeface="ＭＳ Ｐゴシック" pitchFamily="-105" charset="-128"/>
            </a:endParaRPr>
          </a:p>
        </p:txBody>
      </p:sp>
      <p:sp>
        <p:nvSpPr>
          <p:cNvPr id="17411" name="Rectangle 3"/>
          <p:cNvSpPr>
            <a:spLocks noGrp="1" noChangeArrowheads="1"/>
          </p:cNvSpPr>
          <p:nvPr>
            <p:ph idx="1"/>
          </p:nvPr>
        </p:nvSpPr>
        <p:spPr>
          <a:xfrm>
            <a:off x="1866577" y="1514179"/>
            <a:ext cx="5257800" cy="3314700"/>
          </a:xfrm>
        </p:spPr>
        <p:txBody>
          <a:bodyPr/>
          <a:lstStyle/>
          <a:p>
            <a:pPr>
              <a:lnSpc>
                <a:spcPct val="100000"/>
              </a:lnSpc>
              <a:spcBef>
                <a:spcPts val="0"/>
              </a:spcBef>
              <a:spcAft>
                <a:spcPts val="600"/>
              </a:spcAft>
            </a:pPr>
            <a:r>
              <a:rPr lang="en-US" sz="2000" dirty="0">
                <a:solidFill>
                  <a:schemeClr val="tx2"/>
                </a:solidFill>
              </a:rPr>
              <a:t>Good nutrition &amp; breast feeding</a:t>
            </a:r>
          </a:p>
          <a:p>
            <a:pPr>
              <a:lnSpc>
                <a:spcPct val="100000"/>
              </a:lnSpc>
              <a:spcBef>
                <a:spcPts val="0"/>
              </a:spcBef>
              <a:spcAft>
                <a:spcPts val="600"/>
              </a:spcAft>
            </a:pPr>
            <a:r>
              <a:rPr lang="en-US" sz="2000" dirty="0">
                <a:solidFill>
                  <a:schemeClr val="tx2"/>
                </a:solidFill>
              </a:rPr>
              <a:t>Safe drinking water &amp; sanitation</a:t>
            </a:r>
          </a:p>
          <a:p>
            <a:pPr>
              <a:lnSpc>
                <a:spcPct val="100000"/>
              </a:lnSpc>
              <a:spcBef>
                <a:spcPts val="0"/>
              </a:spcBef>
              <a:spcAft>
                <a:spcPts val="600"/>
              </a:spcAft>
            </a:pPr>
            <a:r>
              <a:rPr lang="en-US" sz="2000" dirty="0">
                <a:solidFill>
                  <a:schemeClr val="tx2"/>
                </a:solidFill>
              </a:rPr>
              <a:t>Reproductive health</a:t>
            </a:r>
          </a:p>
          <a:p>
            <a:pPr>
              <a:lnSpc>
                <a:spcPct val="100000"/>
              </a:lnSpc>
              <a:spcBef>
                <a:spcPts val="0"/>
              </a:spcBef>
              <a:spcAft>
                <a:spcPts val="600"/>
              </a:spcAft>
            </a:pPr>
            <a:r>
              <a:rPr lang="en-US" sz="2000" dirty="0">
                <a:solidFill>
                  <a:schemeClr val="tx2"/>
                </a:solidFill>
              </a:rPr>
              <a:t>Vaccination</a:t>
            </a:r>
          </a:p>
          <a:p>
            <a:pPr>
              <a:lnSpc>
                <a:spcPct val="100000"/>
              </a:lnSpc>
              <a:spcBef>
                <a:spcPts val="0"/>
              </a:spcBef>
              <a:spcAft>
                <a:spcPts val="600"/>
              </a:spcAft>
            </a:pPr>
            <a:r>
              <a:rPr lang="en-US" sz="2000" dirty="0">
                <a:solidFill>
                  <a:schemeClr val="tx2"/>
                </a:solidFill>
              </a:rPr>
              <a:t>Malaria prevention </a:t>
            </a:r>
          </a:p>
          <a:p>
            <a:pPr>
              <a:lnSpc>
                <a:spcPct val="100000"/>
              </a:lnSpc>
              <a:spcBef>
                <a:spcPts val="0"/>
              </a:spcBef>
              <a:spcAft>
                <a:spcPts val="600"/>
              </a:spcAft>
            </a:pPr>
            <a:r>
              <a:rPr lang="en-US" sz="2000" dirty="0">
                <a:solidFill>
                  <a:schemeClr val="tx2"/>
                </a:solidFill>
              </a:rPr>
              <a:t>Well-childcare</a:t>
            </a:r>
          </a:p>
          <a:p>
            <a:pPr>
              <a:lnSpc>
                <a:spcPct val="100000"/>
              </a:lnSpc>
              <a:spcBef>
                <a:spcPts val="0"/>
              </a:spcBef>
              <a:spcAft>
                <a:spcPts val="600"/>
              </a:spcAft>
            </a:pPr>
            <a:r>
              <a:rPr lang="en-US" sz="2000" dirty="0">
                <a:solidFill>
                  <a:schemeClr val="tx2"/>
                </a:solidFill>
              </a:rPr>
              <a:t>Hypertension control</a:t>
            </a:r>
          </a:p>
        </p:txBody>
      </p:sp>
      <p:pic>
        <p:nvPicPr>
          <p:cNvPr id="5" name="Picture 4"/>
          <p:cNvPicPr>
            <a:picLocks noChangeAspect="1"/>
          </p:cNvPicPr>
          <p:nvPr/>
        </p:nvPicPr>
        <p:blipFill>
          <a:blip r:embed="rId3"/>
          <a:stretch>
            <a:fillRect/>
          </a:stretch>
        </p:blipFill>
        <p:spPr>
          <a:xfrm>
            <a:off x="5453591" y="2440369"/>
            <a:ext cx="2418736" cy="1322813"/>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35358" y="103265"/>
            <a:ext cx="6473283" cy="4261578"/>
          </a:xfrm>
          <a:prstGeom prst="rect">
            <a:avLst/>
          </a:prstGeom>
        </p:spPr>
      </p:pic>
      <p:sp>
        <p:nvSpPr>
          <p:cNvPr id="8" name="TextBox 7"/>
          <p:cNvSpPr txBox="1"/>
          <p:nvPr/>
        </p:nvSpPr>
        <p:spPr>
          <a:xfrm>
            <a:off x="996254" y="4481398"/>
            <a:ext cx="7237879" cy="415498"/>
          </a:xfrm>
          <a:prstGeom prst="rect">
            <a:avLst/>
          </a:prstGeom>
          <a:noFill/>
        </p:spPr>
        <p:txBody>
          <a:bodyPr wrap="none" rtlCol="0">
            <a:spAutoFit/>
          </a:bodyPr>
          <a:lstStyle/>
          <a:p>
            <a:r>
              <a:rPr lang="en-US" sz="2100" dirty="0">
                <a:solidFill>
                  <a:schemeClr val="tx2"/>
                </a:solidFill>
                <a:latin typeface="Raleway" panose="020B0503030101060003" pitchFamily="34" charset="77"/>
              </a:rPr>
              <a:t>Where have you served? Where do you dream to serve?</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10903" y="493441"/>
            <a:ext cx="6122194" cy="51435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ASK AMONG YOURSELVES:</a:t>
            </a:r>
          </a:p>
        </p:txBody>
      </p:sp>
      <p:sp>
        <p:nvSpPr>
          <p:cNvPr id="23555" name="Rectangle 3"/>
          <p:cNvSpPr>
            <a:spLocks noGrp="1" noChangeArrowheads="1"/>
          </p:cNvSpPr>
          <p:nvPr>
            <p:ph idx="1"/>
          </p:nvPr>
        </p:nvSpPr>
        <p:spPr>
          <a:xfrm>
            <a:off x="1510903" y="1406449"/>
            <a:ext cx="6632145" cy="3143250"/>
          </a:xfrm>
        </p:spPr>
        <p:txBody>
          <a:bodyPr/>
          <a:lstStyle/>
          <a:p>
            <a:pPr>
              <a:lnSpc>
                <a:spcPct val="100000"/>
              </a:lnSpc>
              <a:spcBef>
                <a:spcPts val="0"/>
              </a:spcBef>
              <a:spcAft>
                <a:spcPts val="600"/>
              </a:spcAft>
              <a:defRPr/>
            </a:pPr>
            <a:r>
              <a:rPr lang="en-US" sz="2600" dirty="0">
                <a:solidFill>
                  <a:schemeClr val="tx2"/>
                </a:solidFill>
              </a:rPr>
              <a:t>How did you become interested in serving marginalized people? </a:t>
            </a:r>
          </a:p>
          <a:p>
            <a:pPr>
              <a:lnSpc>
                <a:spcPct val="100000"/>
              </a:lnSpc>
              <a:spcBef>
                <a:spcPts val="0"/>
              </a:spcBef>
              <a:spcAft>
                <a:spcPts val="600"/>
              </a:spcAft>
              <a:defRPr/>
            </a:pPr>
            <a:r>
              <a:rPr lang="en-US" sz="2600" dirty="0">
                <a:solidFill>
                  <a:schemeClr val="tx2"/>
                </a:solidFill>
              </a:rPr>
              <a:t>Share an example from your own experience of working to make people more resilient. </a:t>
            </a:r>
          </a:p>
          <a:p>
            <a:pPr>
              <a:lnSpc>
                <a:spcPct val="100000"/>
              </a:lnSpc>
              <a:spcBef>
                <a:spcPts val="0"/>
              </a:spcBef>
              <a:spcAft>
                <a:spcPts val="600"/>
              </a:spcAft>
              <a:defRPr/>
            </a:pPr>
            <a:r>
              <a:rPr lang="en-US" sz="2600" dirty="0">
                <a:solidFill>
                  <a:schemeClr val="tx2"/>
                </a:solidFill>
                <a:ea typeface="Arial"/>
                <a:cs typeface="Arial"/>
              </a:rPr>
              <a:t>What dreams or plans do you have for such service in the future? </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27970" y="400050"/>
            <a:ext cx="7936636" cy="514350"/>
          </a:xfrm>
        </p:spPr>
        <p:txBody>
          <a:bodyPr/>
          <a:lstStyle/>
          <a:p>
            <a:pPr algn="ctr" eaLnBrk="1" hangingPunct="1">
              <a:lnSpc>
                <a:spcPct val="100000"/>
              </a:lnSpc>
              <a:spcAft>
                <a:spcPts val="600"/>
              </a:spcAft>
            </a:pPr>
            <a:r>
              <a:rPr lang="en-US" sz="3200" cap="none" dirty="0">
                <a:ea typeface="Courier New" pitchFamily="-105" charset="0"/>
                <a:cs typeface="Courier New" pitchFamily="-105" charset="0"/>
              </a:rPr>
              <a:t>PURSUE A </a:t>
            </a:r>
            <a:br>
              <a:rPr lang="en-US" sz="3200" cap="none" dirty="0">
                <a:ea typeface="Courier New" pitchFamily="-105" charset="0"/>
                <a:cs typeface="Courier New" pitchFamily="-105" charset="0"/>
              </a:rPr>
            </a:br>
            <a:r>
              <a:rPr lang="en-US" sz="3200" cap="none" dirty="0">
                <a:ea typeface="Courier New" pitchFamily="-105" charset="0"/>
                <a:cs typeface="Courier New" pitchFamily="-105" charset="0"/>
              </a:rPr>
              <a:t>DISTINGUISHED LEGACY</a:t>
            </a:r>
          </a:p>
        </p:txBody>
      </p:sp>
      <p:sp>
        <p:nvSpPr>
          <p:cNvPr id="145411" name="Rectangle 3"/>
          <p:cNvSpPr>
            <a:spLocks noGrp="1" noChangeArrowheads="1"/>
          </p:cNvSpPr>
          <p:nvPr>
            <p:ph idx="1"/>
          </p:nvPr>
        </p:nvSpPr>
        <p:spPr>
          <a:xfrm>
            <a:off x="5050042" y="1675849"/>
            <a:ext cx="2718786" cy="2182797"/>
          </a:xfrm>
        </p:spPr>
        <p:txBody>
          <a:bodyPr/>
          <a:lstStyle/>
          <a:p>
            <a:pPr marL="0" indent="0" algn="ctr" eaLnBrk="1" hangingPunct="1">
              <a:lnSpc>
                <a:spcPct val="100000"/>
              </a:lnSpc>
              <a:spcBef>
                <a:spcPts val="0"/>
              </a:spcBef>
              <a:spcAft>
                <a:spcPts val="600"/>
              </a:spcAft>
              <a:buFont typeface="Wingdings" pitchFamily="-105" charset="2"/>
              <a:buNone/>
            </a:pPr>
            <a:r>
              <a:rPr lang="en-US" sz="3200" dirty="0">
                <a:solidFill>
                  <a:schemeClr val="tx2"/>
                </a:solidFill>
                <a:latin typeface="Raleway Medium" panose="020B0503030101060003" pitchFamily="34" charset="77"/>
                <a:ea typeface="ＭＳ Ｐゴシック" pitchFamily="-105" charset="-128"/>
                <a:cs typeface="ＭＳ Ｐゴシック" pitchFamily="-105" charset="-128"/>
              </a:rPr>
              <a:t>David </a:t>
            </a:r>
            <a:r>
              <a:rPr lang="en-US" sz="3200">
                <a:solidFill>
                  <a:schemeClr val="tx2"/>
                </a:solidFill>
                <a:latin typeface="Raleway Medium" panose="020B0503030101060003" pitchFamily="34" charset="77"/>
                <a:ea typeface="ＭＳ Ｐゴシック" pitchFamily="-105" charset="-128"/>
                <a:cs typeface="ＭＳ Ｐゴシック" pitchFamily="-105" charset="-128"/>
              </a:rPr>
              <a:t>Livingston would be proud of you!</a:t>
            </a:r>
            <a:endParaRPr lang="en-US" sz="3200" dirty="0">
              <a:solidFill>
                <a:schemeClr val="tx2"/>
              </a:solidFill>
              <a:latin typeface="Raleway Medium" panose="020B0503030101060003" pitchFamily="34" charset="77"/>
              <a:ea typeface="ＭＳ Ｐゴシック" pitchFamily="-105" charset="-128"/>
              <a:cs typeface="ＭＳ Ｐゴシック" pitchFamily="-105" charset="-128"/>
            </a:endParaRPr>
          </a:p>
        </p:txBody>
      </p:sp>
      <p:pic>
        <p:nvPicPr>
          <p:cNvPr id="145412" name="Picture 4" descr="David Livingston.jpg"/>
          <p:cNvPicPr>
            <a:picLocks noChangeAspect="1"/>
          </p:cNvPicPr>
          <p:nvPr/>
        </p:nvPicPr>
        <p:blipFill>
          <a:blip r:embed="rId2"/>
          <a:srcRect/>
          <a:stretch>
            <a:fillRect/>
          </a:stretch>
        </p:blipFill>
        <p:spPr bwMode="auto">
          <a:xfrm>
            <a:off x="1944270" y="1303505"/>
            <a:ext cx="2752018" cy="3306625"/>
          </a:xfrm>
          <a:prstGeom prst="rect">
            <a:avLst/>
          </a:prstGeom>
          <a:noFill/>
          <a:ln w="9525">
            <a:noFill/>
            <a:miter lim="800000"/>
            <a:headEnd/>
            <a:tailEnd/>
          </a:ln>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10904" y="279065"/>
            <a:ext cx="6122194" cy="1178654"/>
          </a:xfrm>
        </p:spPr>
        <p:txBody>
          <a:bodyPr/>
          <a:lstStyle/>
          <a:p>
            <a:r>
              <a:rPr lang="en-US" sz="2700" i="1" dirty="0">
                <a:ea typeface="ＭＳ Ｐゴシック" pitchFamily="-112" charset="-128"/>
                <a:cs typeface="ＭＳ Ｐゴシック" pitchFamily="-112" charset="-128"/>
              </a:rPr>
              <a:t>Equip yourself to better  serve Forgotten people</a:t>
            </a:r>
            <a:endParaRPr lang="en-US" sz="1800" dirty="0">
              <a:ea typeface="ＭＳ Ｐゴシック" pitchFamily="-112" charset="-128"/>
              <a:cs typeface="ＭＳ Ｐゴシック" pitchFamily="-112" charset="-128"/>
            </a:endParaRPr>
          </a:p>
        </p:txBody>
      </p:sp>
      <p:sp>
        <p:nvSpPr>
          <p:cNvPr id="45059" name="Vertical Text Placeholder 5"/>
          <p:cNvSpPr>
            <a:spLocks noGrp="1"/>
          </p:cNvSpPr>
          <p:nvPr>
            <p:ph type="body" orient="vert" idx="1"/>
          </p:nvPr>
        </p:nvSpPr>
        <p:spPr>
          <a:xfrm rot="16200000">
            <a:off x="4151175" y="850447"/>
            <a:ext cx="1227574" cy="6218805"/>
          </a:xfrm>
        </p:spPr>
        <p:txBody>
          <a:bodyPr/>
          <a:lstStyle/>
          <a:p>
            <a:pPr marL="0" algn="ctr">
              <a:spcBef>
                <a:spcPts val="0"/>
              </a:spcBef>
              <a:buNone/>
            </a:pPr>
            <a:r>
              <a:rPr lang="en-US" sz="1800" dirty="0">
                <a:solidFill>
                  <a:schemeClr val="tx2"/>
                </a:solidFill>
                <a:ea typeface="ＭＳ Ｐゴシック" pitchFamily="-112" charset="-128"/>
                <a:cs typeface="ＭＳ Ｐゴシック" pitchFamily="-112" charset="-128"/>
              </a:rPr>
              <a:t>Nicholas Comninellis, MD, MPH, DIMPH</a:t>
            </a:r>
            <a:br>
              <a:rPr lang="en-US" sz="1800" dirty="0">
                <a:solidFill>
                  <a:schemeClr val="tx2"/>
                </a:solidFill>
                <a:ea typeface="ＭＳ Ｐゴシック" pitchFamily="-112" charset="-128"/>
                <a:cs typeface="ＭＳ Ｐゴシック" pitchFamily="-112" charset="-128"/>
              </a:rPr>
            </a:br>
            <a:r>
              <a:rPr lang="en-US" sz="1800" dirty="0">
                <a:solidFill>
                  <a:schemeClr val="tx2"/>
                </a:solidFill>
                <a:ea typeface="ＭＳ Ｐゴシック" pitchFamily="-112" charset="-128"/>
                <a:cs typeface="ＭＳ Ｐゴシック" pitchFamily="-112" charset="-128"/>
              </a:rPr>
              <a:t>+1 816-444-6400, </a:t>
            </a:r>
            <a:r>
              <a:rPr lang="en-US" sz="1800" dirty="0" err="1">
                <a:solidFill>
                  <a:schemeClr val="tx2"/>
                </a:solidFill>
                <a:ea typeface="ＭＳ Ｐゴシック" pitchFamily="-112" charset="-128"/>
                <a:cs typeface="ＭＳ Ｐゴシック" pitchFamily="-112" charset="-128"/>
              </a:rPr>
              <a:t>nicholas@inmed.us</a:t>
            </a:r>
            <a:br>
              <a:rPr lang="en-US" sz="2100" dirty="0">
                <a:solidFill>
                  <a:schemeClr val="tx2"/>
                </a:solidFill>
                <a:ea typeface="ＭＳ Ｐゴシック" pitchFamily="-112" charset="-128"/>
                <a:cs typeface="ＭＳ Ｐゴシック" pitchFamily="-112" charset="-128"/>
              </a:rPr>
            </a:br>
            <a:br>
              <a:rPr lang="en-US" sz="2100" dirty="0">
                <a:solidFill>
                  <a:schemeClr val="tx2"/>
                </a:solidFill>
                <a:ea typeface="ＭＳ Ｐゴシック" pitchFamily="-112" charset="-128"/>
                <a:cs typeface="ＭＳ Ｐゴシック" pitchFamily="-112" charset="-128"/>
              </a:rPr>
            </a:br>
            <a:endParaRPr lang="en-US" sz="2100" b="1" dirty="0">
              <a:solidFill>
                <a:schemeClr val="tx2"/>
              </a:solidFill>
              <a:ea typeface="ＭＳ Ｐゴシック" pitchFamily="-112" charset="-128"/>
              <a:cs typeface="ＭＳ Ｐゴシック" pitchFamily="-112" charset="-128"/>
            </a:endParaRPr>
          </a:p>
        </p:txBody>
      </p:sp>
      <p:pic>
        <p:nvPicPr>
          <p:cNvPr id="3" name="Picture 2">
            <a:extLst>
              <a:ext uri="{FF2B5EF4-FFF2-40B4-BE49-F238E27FC236}">
                <a16:creationId xmlns:a16="http://schemas.microsoft.com/office/drawing/2014/main" id="{390771FD-E06C-00F4-2CA9-D6D86AB0AC99}"/>
              </a:ext>
            </a:extLst>
          </p:cNvPr>
          <p:cNvPicPr>
            <a:picLocks noChangeAspect="1"/>
          </p:cNvPicPr>
          <p:nvPr/>
        </p:nvPicPr>
        <p:blipFill>
          <a:blip r:embed="rId2"/>
          <a:stretch>
            <a:fillRect/>
          </a:stretch>
        </p:blipFill>
        <p:spPr>
          <a:xfrm>
            <a:off x="1672478" y="337694"/>
            <a:ext cx="5799044" cy="4101084"/>
          </a:xfrm>
          <a:prstGeom prst="rect">
            <a:avLst/>
          </a:prstGeom>
        </p:spPr>
      </p:pic>
      <p:sp>
        <p:nvSpPr>
          <p:cNvPr id="2" name="TextBox 1">
            <a:extLst>
              <a:ext uri="{FF2B5EF4-FFF2-40B4-BE49-F238E27FC236}">
                <a16:creationId xmlns:a16="http://schemas.microsoft.com/office/drawing/2014/main" id="{8EA0F080-977A-A11B-0BF3-A69BFF7CCA53}"/>
              </a:ext>
            </a:extLst>
          </p:cNvPr>
          <p:cNvSpPr txBox="1"/>
          <p:nvPr/>
        </p:nvSpPr>
        <p:spPr>
          <a:xfrm>
            <a:off x="3189890" y="4206704"/>
            <a:ext cx="3190297" cy="600164"/>
          </a:xfrm>
          <a:prstGeom prst="rect">
            <a:avLst/>
          </a:prstGeom>
          <a:noFill/>
        </p:spPr>
        <p:txBody>
          <a:bodyPr wrap="none" rtlCol="0">
            <a:spAutoFit/>
          </a:bodyPr>
          <a:lstStyle/>
          <a:p>
            <a:r>
              <a:rPr lang="en-US" sz="3300" b="1" dirty="0" err="1">
                <a:solidFill>
                  <a:schemeClr val="tx2"/>
                </a:solidFill>
                <a:latin typeface="Raleway" panose="020B0503030101060003" pitchFamily="34" charset="77"/>
              </a:rPr>
              <a:t>www.inmed.us</a:t>
            </a:r>
            <a:endParaRPr lang="en-US" sz="3300" b="1" dirty="0">
              <a:solidFill>
                <a:schemeClr val="tx2"/>
              </a:solidFill>
              <a:latin typeface="Raleway" panose="020B0503030101060003" pitchFamily="34" charset="77"/>
            </a:endParaRPr>
          </a:p>
        </p:txBody>
      </p:sp>
    </p:spTree>
    <p:extLst>
      <p:ext uri="{BB962C8B-B14F-4D97-AF65-F5344CB8AC3E}">
        <p14:creationId xmlns:p14="http://schemas.microsoft.com/office/powerpoint/2010/main" val="269348045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85900" y="342900"/>
            <a:ext cx="6122194" cy="57150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David Livingston’s </a:t>
            </a:r>
            <a:br>
              <a:rPr lang="en-US" sz="3200" dirty="0">
                <a:ea typeface="ＭＳ Ｐゴシック" pitchFamily="-105" charset="-128"/>
                <a:cs typeface="ＭＳ Ｐゴシック" pitchFamily="-105" charset="-128"/>
              </a:rPr>
            </a:br>
            <a:r>
              <a:rPr lang="en-US" sz="3200" dirty="0">
                <a:ea typeface="ＭＳ Ｐゴシック" pitchFamily="-105" charset="-128"/>
                <a:cs typeface="ＭＳ Ｐゴシック" pitchFamily="-105" charset="-128"/>
              </a:rPr>
              <a:t>Later Career</a:t>
            </a:r>
          </a:p>
        </p:txBody>
      </p:sp>
      <p:sp>
        <p:nvSpPr>
          <p:cNvPr id="22531" name="Rectangle 3"/>
          <p:cNvSpPr>
            <a:spLocks noGrp="1" noChangeArrowheads="1"/>
          </p:cNvSpPr>
          <p:nvPr>
            <p:ph idx="1"/>
          </p:nvPr>
        </p:nvSpPr>
        <p:spPr>
          <a:xfrm>
            <a:off x="3785247" y="1250331"/>
            <a:ext cx="5001914" cy="3371850"/>
          </a:xfrm>
        </p:spPr>
        <p:txBody>
          <a:bodyPr/>
          <a:lstStyle/>
          <a:p>
            <a:pPr>
              <a:lnSpc>
                <a:spcPct val="100000"/>
              </a:lnSpc>
              <a:spcBef>
                <a:spcPts val="0"/>
              </a:spcBef>
              <a:spcAft>
                <a:spcPts val="600"/>
              </a:spcAft>
            </a:pPr>
            <a:r>
              <a:rPr lang="en-US" sz="2200" dirty="0">
                <a:solidFill>
                  <a:schemeClr val="tx2"/>
                </a:solidFill>
                <a:latin typeface="Raleway Medium" panose="020B0503030101060003" pitchFamily="34" charset="77"/>
                <a:ea typeface="Courier New" pitchFamily="-105" charset="0"/>
                <a:cs typeface="Courier New" pitchFamily="-105" charset="0"/>
              </a:rPr>
              <a:t>1852-56 explored Angola, Zambia, Zimbabwe &amp; Victoria Falls </a:t>
            </a:r>
          </a:p>
          <a:p>
            <a:pPr>
              <a:lnSpc>
                <a:spcPct val="100000"/>
              </a:lnSpc>
              <a:spcBef>
                <a:spcPts val="0"/>
              </a:spcBef>
              <a:spcAft>
                <a:spcPts val="600"/>
              </a:spcAft>
            </a:pPr>
            <a:r>
              <a:rPr lang="en-US" sz="2200" dirty="0">
                <a:solidFill>
                  <a:schemeClr val="tx2"/>
                </a:solidFill>
                <a:latin typeface="Raleway Medium" panose="020B0503030101060003" pitchFamily="34" charset="77"/>
                <a:ea typeface="Courier New" pitchFamily="-105" charset="0"/>
                <a:cs typeface="Courier New" pitchFamily="-105" charset="0"/>
              </a:rPr>
              <a:t>As he travelled, </a:t>
            </a:r>
            <a:r>
              <a:rPr lang="en-US" sz="2200" dirty="0">
                <a:solidFill>
                  <a:schemeClr val="tx2"/>
                </a:solidFill>
                <a:latin typeface="Raleway Medium" panose="020B0503030101060003" pitchFamily="34" charset="77"/>
                <a:ea typeface="ＭＳ Ｐゴシック" pitchFamily="-105" charset="-128"/>
                <a:cs typeface="ＭＳ Ｐゴシック" pitchFamily="-105" charset="-128"/>
              </a:rPr>
              <a:t>he told the message of Christ with gentleness and provided medical care</a:t>
            </a:r>
          </a:p>
          <a:p>
            <a:pPr>
              <a:lnSpc>
                <a:spcPct val="100000"/>
              </a:lnSpc>
              <a:spcBef>
                <a:spcPts val="0"/>
              </a:spcBef>
              <a:spcAft>
                <a:spcPts val="600"/>
              </a:spcAft>
            </a:pPr>
            <a:r>
              <a:rPr lang="en-US" sz="2200" dirty="0">
                <a:solidFill>
                  <a:schemeClr val="tx2"/>
                </a:solidFill>
                <a:latin typeface="Raleway Medium" panose="020B0503030101060003" pitchFamily="34" charset="77"/>
                <a:ea typeface="ＭＳ Ｐゴシック" pitchFamily="-105" charset="-128"/>
                <a:cs typeface="ＭＳ Ｐゴシック" pitchFamily="-105" charset="-128"/>
              </a:rPr>
              <a:t>He became know by local chiefs for his hospitably, and was received with honor</a:t>
            </a:r>
          </a:p>
        </p:txBody>
      </p:sp>
      <p:pic>
        <p:nvPicPr>
          <p:cNvPr id="22532" name="Picture 3" descr="livingston_david_drawing.jpg"/>
          <p:cNvPicPr>
            <a:picLocks noChangeAspect="1"/>
          </p:cNvPicPr>
          <p:nvPr/>
        </p:nvPicPr>
        <p:blipFill>
          <a:blip r:embed="rId2"/>
          <a:srcRect/>
          <a:stretch>
            <a:fillRect/>
          </a:stretch>
        </p:blipFill>
        <p:spPr bwMode="auto">
          <a:xfrm>
            <a:off x="1614791" y="1590473"/>
            <a:ext cx="1885950" cy="2886075"/>
          </a:xfrm>
          <a:prstGeom prst="rect">
            <a:avLst/>
          </a:prstGeom>
          <a:noFill/>
          <a:ln w="9525">
            <a:noFill/>
            <a:miter lim="800000"/>
            <a:headEnd/>
            <a:tailEnd/>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96654" y="390322"/>
            <a:ext cx="6122194" cy="51435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David Livingston’s </a:t>
            </a:r>
            <a:br>
              <a:rPr lang="en-US" sz="3200" dirty="0">
                <a:ea typeface="ＭＳ Ｐゴシック" pitchFamily="-105" charset="-128"/>
                <a:cs typeface="ＭＳ Ｐゴシック" pitchFamily="-105" charset="-128"/>
              </a:rPr>
            </a:br>
            <a:r>
              <a:rPr lang="en-US" sz="3200" dirty="0">
                <a:ea typeface="ＭＳ Ｐゴシック" pitchFamily="-105" charset="-128"/>
                <a:cs typeface="ＭＳ Ｐゴシック" pitchFamily="-105" charset="-128"/>
              </a:rPr>
              <a:t>Later Career</a:t>
            </a:r>
          </a:p>
        </p:txBody>
      </p:sp>
      <p:sp>
        <p:nvSpPr>
          <p:cNvPr id="23555" name="Rectangle 3"/>
          <p:cNvSpPr>
            <a:spLocks noGrp="1" noChangeArrowheads="1"/>
          </p:cNvSpPr>
          <p:nvPr>
            <p:ph idx="1"/>
          </p:nvPr>
        </p:nvSpPr>
        <p:spPr>
          <a:xfrm>
            <a:off x="1330213" y="1288677"/>
            <a:ext cx="7382121" cy="2236146"/>
          </a:xfrm>
        </p:spPr>
        <p:txBody>
          <a:bodyPr/>
          <a:lstStyle/>
          <a:p>
            <a:pPr>
              <a:lnSpc>
                <a:spcPct val="100000"/>
              </a:lnSpc>
              <a:spcBef>
                <a:spcPts val="0"/>
              </a:spcBef>
              <a:spcAft>
                <a:spcPts val="600"/>
              </a:spcAft>
            </a:pPr>
            <a:r>
              <a:rPr lang="en-US" sz="2200" dirty="0">
                <a:solidFill>
                  <a:schemeClr val="tx2"/>
                </a:solidFill>
                <a:latin typeface="Raleway Medium" panose="020B0503030101060003" pitchFamily="34" charset="77"/>
                <a:ea typeface="Courier New" pitchFamily="-105" charset="0"/>
                <a:cs typeface="Courier New" pitchFamily="-105" charset="0"/>
              </a:rPr>
              <a:t>1858-1873 explored source of the Nile river.</a:t>
            </a:r>
          </a:p>
          <a:p>
            <a:pPr>
              <a:lnSpc>
                <a:spcPct val="100000"/>
              </a:lnSpc>
              <a:spcBef>
                <a:spcPts val="0"/>
              </a:spcBef>
              <a:spcAft>
                <a:spcPts val="600"/>
              </a:spcAft>
            </a:pPr>
            <a:r>
              <a:rPr lang="en-US" sz="2200" dirty="0">
                <a:solidFill>
                  <a:schemeClr val="tx2"/>
                </a:solidFill>
                <a:latin typeface="Raleway Medium" panose="020B0503030101060003" pitchFamily="34" charset="77"/>
                <a:ea typeface="Courier New" pitchFamily="-105" charset="0"/>
                <a:cs typeface="Courier New" pitchFamily="-105" charset="0"/>
              </a:rPr>
              <a:t>1871 found by Henry Stanley of the New York Herald.</a:t>
            </a:r>
          </a:p>
          <a:p>
            <a:pPr>
              <a:lnSpc>
                <a:spcPct val="100000"/>
              </a:lnSpc>
              <a:spcBef>
                <a:spcPts val="0"/>
              </a:spcBef>
              <a:spcAft>
                <a:spcPts val="600"/>
              </a:spcAft>
            </a:pPr>
            <a:r>
              <a:rPr lang="en-US" sz="2200" dirty="0">
                <a:solidFill>
                  <a:schemeClr val="tx2"/>
                </a:solidFill>
                <a:latin typeface="Raleway Medium" panose="020B0503030101060003" pitchFamily="34" charset="77"/>
                <a:ea typeface="ＭＳ Ｐゴシック" pitchFamily="-105" charset="-128"/>
                <a:cs typeface="ＭＳ Ｐゴシック" pitchFamily="-105" charset="-128"/>
              </a:rPr>
              <a:t>He campaigned for ethics in foreign policy and the end of slavery in the British Empire</a:t>
            </a:r>
          </a:p>
        </p:txBody>
      </p:sp>
      <p:pic>
        <p:nvPicPr>
          <p:cNvPr id="23556" name="Picture 3" descr="livingston_discovery_lake_ngami.gif"/>
          <p:cNvPicPr>
            <a:picLocks noChangeAspect="1"/>
          </p:cNvPicPr>
          <p:nvPr/>
        </p:nvPicPr>
        <p:blipFill>
          <a:blip r:embed="rId2"/>
          <a:srcRect t="20682"/>
          <a:stretch>
            <a:fillRect/>
          </a:stretch>
        </p:blipFill>
        <p:spPr bwMode="auto">
          <a:xfrm>
            <a:off x="3204657" y="3283024"/>
            <a:ext cx="3306188" cy="1563843"/>
          </a:xfrm>
          <a:prstGeom prst="rect">
            <a:avLst/>
          </a:prstGeom>
          <a:noFill/>
          <a:ln w="9525">
            <a:noFill/>
            <a:miter lim="800000"/>
            <a:headEnd/>
            <a:tailEnd/>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10903" y="429233"/>
            <a:ext cx="6122194" cy="514350"/>
          </a:xfrm>
        </p:spPr>
        <p:txBody>
          <a:bodyPr/>
          <a:lstStyle/>
          <a:p>
            <a:pPr algn="ctr" eaLnBrk="1" hangingPunct="1">
              <a:lnSpc>
                <a:spcPct val="100000"/>
              </a:lnSpc>
              <a:spcAft>
                <a:spcPts val="600"/>
              </a:spcAft>
            </a:pPr>
            <a:r>
              <a:rPr lang="en-US" sz="3200" dirty="0">
                <a:ea typeface="ＭＳ Ｐゴシック" pitchFamily="-105" charset="-128"/>
                <a:cs typeface="ＭＳ Ｐゴシック" pitchFamily="-105" charset="-128"/>
              </a:rPr>
              <a:t>David Livingston’s Convictions</a:t>
            </a:r>
          </a:p>
        </p:txBody>
      </p:sp>
      <p:sp>
        <p:nvSpPr>
          <p:cNvPr id="24579" name="Rectangle 3"/>
          <p:cNvSpPr>
            <a:spLocks noGrp="1" noChangeArrowheads="1"/>
          </p:cNvSpPr>
          <p:nvPr>
            <p:ph idx="1"/>
          </p:nvPr>
        </p:nvSpPr>
        <p:spPr>
          <a:xfrm>
            <a:off x="4556198" y="1524812"/>
            <a:ext cx="3633645" cy="3429000"/>
          </a:xfrm>
        </p:spPr>
        <p:txBody>
          <a:bodyPr/>
          <a:lstStyle/>
          <a:p>
            <a:pPr marL="0" eaLnBrk="1" hangingPunct="1">
              <a:lnSpc>
                <a:spcPct val="100000"/>
              </a:lnSpc>
              <a:spcBef>
                <a:spcPts val="0"/>
              </a:spcBef>
              <a:spcAft>
                <a:spcPts val="600"/>
              </a:spcAft>
              <a:buFont typeface="Wingdings" pitchFamily="-105" charset="2"/>
              <a:buNone/>
            </a:pPr>
            <a:r>
              <a:rPr lang="en-US" sz="2200" dirty="0">
                <a:solidFill>
                  <a:schemeClr val="tx2"/>
                </a:solidFill>
                <a:latin typeface="Raleway Medium" panose="020B0503030101060003" pitchFamily="34" charset="77"/>
                <a:ea typeface="Courier New" pitchFamily="-105" charset="0"/>
                <a:cs typeface="Courier New" pitchFamily="-105" charset="0"/>
              </a:rPr>
              <a:t>Though one of the most celebrated men of the 1800s, Livingston said “</a:t>
            </a:r>
            <a:r>
              <a:rPr lang="en-US" sz="2200" dirty="0">
                <a:solidFill>
                  <a:schemeClr val="tx2"/>
                </a:solidFill>
                <a:latin typeface="Raleway Medium" panose="020B0503030101060003" pitchFamily="34" charset="77"/>
                <a:ea typeface="ＭＳ Ｐゴシック" pitchFamily="-105" charset="-128"/>
                <a:cs typeface="ＭＳ Ｐゴシック" pitchFamily="-105" charset="-128"/>
              </a:rPr>
              <a:t>I will place no value on anything I have or may possess except in relation to the kingdom of Christ.”</a:t>
            </a:r>
            <a:endParaRPr lang="en-US" sz="2200" dirty="0">
              <a:solidFill>
                <a:schemeClr val="tx2"/>
              </a:solidFill>
              <a:latin typeface="Raleway Medium" panose="020B0503030101060003" pitchFamily="34" charset="77"/>
              <a:ea typeface="Courier New" pitchFamily="-105" charset="0"/>
              <a:cs typeface="Courier New" pitchFamily="-105" charset="0"/>
            </a:endParaRPr>
          </a:p>
        </p:txBody>
      </p:sp>
      <p:pic>
        <p:nvPicPr>
          <p:cNvPr id="24580" name="Picture 4" descr="David Livingston.jpg"/>
          <p:cNvPicPr>
            <a:picLocks noChangeAspect="1"/>
          </p:cNvPicPr>
          <p:nvPr/>
        </p:nvPicPr>
        <p:blipFill>
          <a:blip r:embed="rId2"/>
          <a:srcRect/>
          <a:stretch>
            <a:fillRect/>
          </a:stretch>
        </p:blipFill>
        <p:spPr bwMode="auto">
          <a:xfrm>
            <a:off x="1809344" y="1485900"/>
            <a:ext cx="2597159" cy="3120557"/>
          </a:xfrm>
          <a:prstGeom prst="rect">
            <a:avLst/>
          </a:prstGeom>
          <a:noFill/>
          <a:ln w="9525">
            <a:noFill/>
            <a:miter lim="800000"/>
            <a:headEnd/>
            <a:tailEnd/>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ai kids under house">
            <a:extLst>
              <a:ext uri="{FF2B5EF4-FFF2-40B4-BE49-F238E27FC236}">
                <a16:creationId xmlns:a16="http://schemas.microsoft.com/office/drawing/2014/main" id="{4024BA5B-DB17-5700-9C57-9AC1783B15EE}"/>
              </a:ext>
            </a:extLst>
          </p:cNvPr>
          <p:cNvPicPr>
            <a:picLocks noChangeAspect="1"/>
          </p:cNvPicPr>
          <p:nvPr/>
        </p:nvPicPr>
        <p:blipFill rotWithShape="1">
          <a:blip r:embed="rId2"/>
          <a:srcRect t="11339"/>
          <a:stretch/>
        </p:blipFill>
        <p:spPr bwMode="auto">
          <a:xfrm>
            <a:off x="903650" y="180211"/>
            <a:ext cx="7317645" cy="4696589"/>
          </a:xfrm>
          <a:prstGeom prst="rect">
            <a:avLst/>
          </a:prstGeom>
          <a:noFill/>
          <a:ln w="9525">
            <a:noFill/>
            <a:miter lim="800000"/>
            <a:headEnd/>
            <a:tailEnd/>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319673" y="3957041"/>
            <a:ext cx="6079503" cy="425054"/>
          </a:xfrm>
        </p:spPr>
        <p:txBody>
          <a:bodyPr vert="horz" wrap="square" lIns="91440" tIns="45720" rIns="91440" bIns="45720" numCol="1" anchor="ctr" anchorCtr="0" compatLnSpc="1">
            <a:prstTxWarp prst="textNoShape">
              <a:avLst/>
            </a:prstTxWarp>
            <a:noAutofit/>
          </a:bodyPr>
          <a:lstStyle/>
          <a:p>
            <a:pPr>
              <a:lnSpc>
                <a:spcPct val="100000"/>
              </a:lnSpc>
              <a:spcAft>
                <a:spcPts val="600"/>
              </a:spcAft>
            </a:pPr>
            <a:r>
              <a:rPr lang="en-US" sz="2400" b="1" cap="all" spc="300" baseline="0" dirty="0">
                <a:effectLst>
                  <a:outerShdw blurRad="50800" dist="25400" dir="2700000" algn="tl" rotWithShape="0">
                    <a:prstClr val="black">
                      <a:alpha val="25000"/>
                    </a:prstClr>
                  </a:outerShdw>
                </a:effectLst>
                <a:latin typeface="Raleway" panose="020B0503030101060003" pitchFamily="34" charset="77"/>
                <a:ea typeface="ＭＳ Ｐゴシック" pitchFamily="-60" charset="-128"/>
                <a:cs typeface="Raleway" panose="020B0503030101060003" pitchFamily="34" charset="77"/>
              </a:rPr>
              <a:t>Two Years service in China</a:t>
            </a:r>
          </a:p>
        </p:txBody>
      </p:sp>
      <p:pic>
        <p:nvPicPr>
          <p:cNvPr id="2" name="Picture 3" descr="N &amp; Med studs Shanghai">
            <a:extLst>
              <a:ext uri="{FF2B5EF4-FFF2-40B4-BE49-F238E27FC236}">
                <a16:creationId xmlns:a16="http://schemas.microsoft.com/office/drawing/2014/main" id="{FA8F21D7-2E73-D616-65AC-C2104FE7CAB6}"/>
              </a:ext>
            </a:extLst>
          </p:cNvPr>
          <p:cNvPicPr>
            <a:picLocks noChangeAspect="1"/>
          </p:cNvPicPr>
          <p:nvPr/>
        </p:nvPicPr>
        <p:blipFill rotWithShape="1">
          <a:blip r:embed="rId3"/>
          <a:srcRect t="11291" b="25506"/>
          <a:stretch/>
        </p:blipFill>
        <p:spPr bwMode="auto">
          <a:xfrm>
            <a:off x="1319673" y="157758"/>
            <a:ext cx="6504654" cy="3658868"/>
          </a:xfrm>
          <a:prstGeom prst="rect">
            <a:avLst/>
          </a:prstGeom>
          <a:noFill/>
          <a:ln w="9525">
            <a:noFill/>
            <a:miter lim="800000"/>
            <a:headEnd/>
            <a:tailEnd/>
          </a:ln>
        </p:spPr>
      </p:pic>
      <p:sp>
        <p:nvSpPr>
          <p:cNvPr id="28676" name="TextBox 7"/>
          <p:cNvSpPr txBox="1">
            <a:spLocks noChangeArrowheads="1"/>
          </p:cNvSpPr>
          <p:nvPr/>
        </p:nvSpPr>
        <p:spPr bwMode="auto">
          <a:xfrm>
            <a:off x="1319673" y="4404225"/>
            <a:ext cx="5486400" cy="6036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eaLnBrk="1" hangingPunct="1">
              <a:spcBef>
                <a:spcPts val="0"/>
              </a:spcBef>
              <a:spcAft>
                <a:spcPts val="600"/>
              </a:spcAft>
              <a:buClr>
                <a:schemeClr val="bg1">
                  <a:lumMod val="50000"/>
                </a:schemeClr>
              </a:buClr>
              <a:buSzPct val="100000"/>
            </a:pPr>
            <a:r>
              <a:rPr lang="en-US" sz="1800" spc="150" baseline="0" dirty="0">
                <a:effectLst>
                  <a:outerShdw blurRad="50800" dist="25400" dir="2700000" algn="tl" rotWithShape="0">
                    <a:prstClr val="black">
                      <a:alpha val="25000"/>
                    </a:prstClr>
                  </a:outerShdw>
                </a:effectLst>
                <a:latin typeface="Raleway" panose="020B0503030101060003" pitchFamily="34" charset="77"/>
                <a:ea typeface="ＭＳ Ｐゴシック" pitchFamily="-60" charset="-128"/>
                <a:cs typeface="ＭＳ Ｐゴシック" pitchFamily="-60" charset="-128"/>
              </a:rPr>
              <a:t>Shanghai Charity Hospital</a:t>
            </a:r>
          </a:p>
        </p:txBody>
      </p:sp>
    </p:spTree>
    <p:extLst>
      <p:ext uri="{BB962C8B-B14F-4D97-AF65-F5344CB8AC3E}">
        <p14:creationId xmlns:p14="http://schemas.microsoft.com/office/powerpoint/2010/main" val="3773299348"/>
      </p:ext>
    </p:extLst>
  </p:cSld>
  <p:clrMapOvr>
    <a:masterClrMapping/>
  </p:clrMapOvr>
  <p:transition>
    <p:fade/>
  </p:transition>
</p:sld>
</file>

<file path=ppt/theme/theme1.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0"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 Josh template Reduced Size" id="{7F725618-B7C8-D24C-B562-2F905A3007DF}" vid="{FDAEACBE-5B63-7C4B-8F15-62BF9E9F1E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32047</TotalTime>
  <Words>1719</Words>
  <Application>Microsoft Macintosh PowerPoint</Application>
  <PresentationFormat>On-screen Show (16:9)</PresentationFormat>
  <Paragraphs>198</Paragraphs>
  <Slides>44</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Times</vt:lpstr>
      <vt:lpstr>Arial</vt:lpstr>
      <vt:lpstr>Calibri</vt:lpstr>
      <vt:lpstr>Helvetica</vt:lpstr>
      <vt:lpstr>Raleway</vt:lpstr>
      <vt:lpstr>Raleway Medium</vt:lpstr>
      <vt:lpstr>Wingdings</vt:lpstr>
      <vt:lpstr>Bold Stripes</vt:lpstr>
      <vt:lpstr>Emergency Care in International Health ~Overview~ </vt:lpstr>
      <vt:lpstr>Who Is the Most Influential Person in Healthcare for Marginalized People?</vt:lpstr>
      <vt:lpstr>Have You Considered  David Livingston?</vt:lpstr>
      <vt:lpstr>David Livingston’s  Early Career</vt:lpstr>
      <vt:lpstr>David Livingston’s  Later Career</vt:lpstr>
      <vt:lpstr>David Livingston’s  Later Career</vt:lpstr>
      <vt:lpstr>David Livingston’s Convictions</vt:lpstr>
      <vt:lpstr>PowerPoint Presentation</vt:lpstr>
      <vt:lpstr>Two Years service in China</vt:lpstr>
      <vt:lpstr>PowerPoint Presentation</vt:lpstr>
      <vt:lpstr>Angola Civil War 1961-2002</vt:lpstr>
      <vt:lpstr>Two Years service in southern Africa</vt:lpstr>
      <vt:lpstr>What is the gravity of healthcare emergencies in relation to overall international health priorities?</vt:lpstr>
      <vt:lpstr>Population-Based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“DALYs Lost”?</vt:lpstr>
      <vt:lpstr>Health / poverty</vt:lpstr>
      <vt:lpstr>What Are The 10 Leading Causes Of DALYs Lost In The 50 Lowest Income Nations?</vt:lpstr>
      <vt:lpstr>Leading Causes of DALYs Lost</vt:lpstr>
      <vt:lpstr>What Is Your  Definition Of Health?</vt:lpstr>
      <vt:lpstr>WHAT IS HEALTH?</vt:lpstr>
      <vt:lpstr>Malnutrition Fast Facts</vt:lpstr>
      <vt:lpstr>Malnutrition especially places children at risk for death from common diseases like pneumonia or diarrhea. </vt:lpstr>
      <vt:lpstr>Malnutrition is a significant risk factor in 56% of child deaths in low-income nations.</vt:lpstr>
      <vt:lpstr>Leading Causes of DALYs Lost</vt:lpstr>
      <vt:lpstr>What are the leading Risk Factors for disability &amp; life years lost (DALYs) in the world’s lowest-income nations?</vt:lpstr>
      <vt:lpstr>Risk Factors  causing life years lost </vt:lpstr>
      <vt:lpstr>Question</vt:lpstr>
      <vt:lpstr>Answer</vt:lpstr>
      <vt:lpstr>Therefore, what are the highest priority  health interventions?</vt:lpstr>
      <vt:lpstr>Highest Priority  Health Interventions</vt:lpstr>
      <vt:lpstr>PowerPoint Presentation</vt:lpstr>
      <vt:lpstr>ASK AMONG YOURSELVES:</vt:lpstr>
      <vt:lpstr>PURSUE A  DISTINGUISHED LEGACY</vt:lpstr>
      <vt:lpstr>Equip yourself to better  serve Forgotten people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High-Risk, Low-Resource  Maternal Care</dc:title>
  <dc:creator>Nicholas Comninellis</dc:creator>
  <cp:lastModifiedBy>Nicholas Comninellis</cp:lastModifiedBy>
  <cp:revision>63</cp:revision>
  <cp:lastPrinted>2007-10-30T19:27:10Z</cp:lastPrinted>
  <dcterms:created xsi:type="dcterms:W3CDTF">2020-08-10T15:33:28Z</dcterms:created>
  <dcterms:modified xsi:type="dcterms:W3CDTF">2023-02-11T22:38:10Z</dcterms:modified>
</cp:coreProperties>
</file>