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1"/>
  </p:sldMasterIdLst>
  <p:notesMasterIdLst>
    <p:notesMasterId r:id="rId46"/>
  </p:notesMasterIdLst>
  <p:sldIdLst>
    <p:sldId id="259" r:id="rId12"/>
    <p:sldId id="3323" r:id="rId13"/>
    <p:sldId id="3277" r:id="rId14"/>
    <p:sldId id="3300" r:id="rId15"/>
    <p:sldId id="3293" r:id="rId16"/>
    <p:sldId id="3301" r:id="rId17"/>
    <p:sldId id="3278" r:id="rId18"/>
    <p:sldId id="3279" r:id="rId19"/>
    <p:sldId id="3295" r:id="rId20"/>
    <p:sldId id="3305" r:id="rId21"/>
    <p:sldId id="3306" r:id="rId22"/>
    <p:sldId id="914" r:id="rId23"/>
    <p:sldId id="3318" r:id="rId24"/>
    <p:sldId id="3319" r:id="rId25"/>
    <p:sldId id="916" r:id="rId26"/>
    <p:sldId id="3320" r:id="rId27"/>
    <p:sldId id="3321" r:id="rId28"/>
    <p:sldId id="3307" r:id="rId29"/>
    <p:sldId id="3308" r:id="rId30"/>
    <p:sldId id="3303" r:id="rId31"/>
    <p:sldId id="3309" r:id="rId32"/>
    <p:sldId id="3311" r:id="rId33"/>
    <p:sldId id="3312" r:id="rId34"/>
    <p:sldId id="3316" r:id="rId35"/>
    <p:sldId id="3283" r:id="rId36"/>
    <p:sldId id="3282" r:id="rId37"/>
    <p:sldId id="3314" r:id="rId38"/>
    <p:sldId id="3284" r:id="rId39"/>
    <p:sldId id="3313" r:id="rId40"/>
    <p:sldId id="3315" r:id="rId41"/>
    <p:sldId id="3322" r:id="rId42"/>
    <p:sldId id="3291" r:id="rId43"/>
    <p:sldId id="3298" r:id="rId44"/>
    <p:sldId id="258"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3E1"/>
    <a:srgbClr val="1F538F"/>
    <a:srgbClr val="EAEAEA"/>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76074" autoAdjust="0"/>
  </p:normalViewPr>
  <p:slideViewPr>
    <p:cSldViewPr snapToGrid="0" showGuides="1">
      <p:cViewPr varScale="1">
        <p:scale>
          <a:sx n="87" d="100"/>
          <a:sy n="87" d="100"/>
        </p:scale>
        <p:origin x="11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Overall</c:v>
                </c:pt>
              </c:strCache>
            </c:strRef>
          </c:tx>
          <c:spPr>
            <a:solidFill>
              <a:srgbClr val="FF0000"/>
            </a:solidFill>
          </c:spPr>
          <c:dPt>
            <c:idx val="0"/>
            <c:bubble3D val="0"/>
            <c:explosion val="21"/>
            <c:spPr>
              <a:solidFill>
                <a:srgbClr val="990000"/>
              </a:solidFill>
              <a:ln w="19050">
                <a:solidFill>
                  <a:schemeClr val="lt1"/>
                </a:solidFill>
              </a:ln>
              <a:effectLst/>
            </c:spPr>
            <c:extLst>
              <c:ext xmlns:c16="http://schemas.microsoft.com/office/drawing/2014/chart" uri="{C3380CC4-5D6E-409C-BE32-E72D297353CC}">
                <c16:uniqueId val="{00000001-A697-45F6-894A-8EEDE5F3A479}"/>
              </c:ext>
            </c:extLst>
          </c:dPt>
          <c:dPt>
            <c:idx val="1"/>
            <c:bubble3D val="0"/>
            <c:spPr>
              <a:solidFill>
                <a:srgbClr val="9EC3E1"/>
              </a:solidFill>
              <a:ln w="19050">
                <a:solidFill>
                  <a:schemeClr val="lt1"/>
                </a:solidFill>
              </a:ln>
              <a:effectLst/>
            </c:spPr>
            <c:extLst>
              <c:ext xmlns:c16="http://schemas.microsoft.com/office/drawing/2014/chart" uri="{C3380CC4-5D6E-409C-BE32-E72D297353CC}">
                <c16:uniqueId val="{00000002-A697-45F6-894A-8EEDE5F3A479}"/>
              </c:ext>
            </c:extLst>
          </c:dPt>
          <c:dLbls>
            <c:dLbl>
              <c:idx val="0"/>
              <c:layout>
                <c:manualLayout>
                  <c:x val="-5.9748221176970026E-2"/>
                  <c:y val="0.1968413883932843"/>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97-45F6-894A-8EEDE5F3A479}"/>
                </c:ext>
              </c:extLst>
            </c:dLbl>
            <c:dLbl>
              <c:idx val="1"/>
              <c:delete val="1"/>
              <c:extLst>
                <c:ext xmlns:c15="http://schemas.microsoft.com/office/drawing/2012/chart" uri="{CE6537A1-D6FC-4f65-9D91-7224C49458BB}"/>
                <c:ext xmlns:c16="http://schemas.microsoft.com/office/drawing/2014/chart" uri="{C3380CC4-5D6E-409C-BE32-E72D297353CC}">
                  <c16:uniqueId val="{00000002-A697-45F6-894A-8EEDE5F3A47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Aware</c:v>
                </c:pt>
                <c:pt idx="1">
                  <c:v>Unaware</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0-A697-45F6-894A-8EEDE5F3A479}"/>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Non-Hispanic White</c:v>
                </c:pt>
              </c:strCache>
            </c:strRef>
          </c:tx>
          <c:spPr>
            <a:solidFill>
              <a:srgbClr val="0D1D37"/>
            </a:solidFill>
            <a:ln>
              <a:noFill/>
            </a:ln>
            <a:effectLst/>
          </c:spPr>
          <c:invertIfNegative val="0"/>
          <c:cat>
            <c:strRef>
              <c:f>Sheet1!$A$2:$A$5</c:f>
              <c:strCache>
                <c:ptCount val="4"/>
                <c:pt idx="0">
                  <c:v>PCP visit</c:v>
                </c:pt>
                <c:pt idx="1">
                  <c:v>Vascular specialist visit</c:v>
                </c:pt>
                <c:pt idx="2">
                  <c:v>Lower extremity arterial testing</c:v>
                </c:pt>
                <c:pt idx="3">
                  <c:v>Revascularization</c:v>
                </c:pt>
              </c:strCache>
            </c:strRef>
          </c:cat>
          <c:val>
            <c:numRef>
              <c:f>Sheet1!$B$2:$B$5</c:f>
              <c:numCache>
                <c:formatCode>0.00%</c:formatCode>
                <c:ptCount val="4"/>
                <c:pt idx="0">
                  <c:v>0.628</c:v>
                </c:pt>
                <c:pt idx="1">
                  <c:v>0.57199999999999995</c:v>
                </c:pt>
                <c:pt idx="2">
                  <c:v>0.82099999999999995</c:v>
                </c:pt>
                <c:pt idx="3">
                  <c:v>0.4</c:v>
                </c:pt>
              </c:numCache>
            </c:numRef>
          </c:val>
          <c:extLst>
            <c:ext xmlns:c16="http://schemas.microsoft.com/office/drawing/2014/chart" uri="{C3380CC4-5D6E-409C-BE32-E72D297353CC}">
              <c16:uniqueId val="{00000000-C2E6-4E41-A4FC-90D3A63D98AD}"/>
            </c:ext>
          </c:extLst>
        </c:ser>
        <c:ser>
          <c:idx val="1"/>
          <c:order val="1"/>
          <c:tx>
            <c:strRef>
              <c:f>Sheet1!$C$1</c:f>
              <c:strCache>
                <c:ptCount val="1"/>
                <c:pt idx="0">
                  <c:v>Black</c:v>
                </c:pt>
              </c:strCache>
            </c:strRef>
          </c:tx>
          <c:spPr>
            <a:solidFill>
              <a:srgbClr val="FF0000"/>
            </a:solidFill>
            <a:ln>
              <a:solidFill>
                <a:srgbClr val="FF0000"/>
              </a:solidFill>
            </a:ln>
            <a:effectLst/>
          </c:spPr>
          <c:invertIfNegative val="0"/>
          <c:cat>
            <c:strRef>
              <c:f>Sheet1!$A$2:$A$5</c:f>
              <c:strCache>
                <c:ptCount val="4"/>
                <c:pt idx="0">
                  <c:v>PCP visit</c:v>
                </c:pt>
                <c:pt idx="1">
                  <c:v>Vascular specialist visit</c:v>
                </c:pt>
                <c:pt idx="2">
                  <c:v>Lower extremity arterial testing</c:v>
                </c:pt>
                <c:pt idx="3">
                  <c:v>Revascularization</c:v>
                </c:pt>
              </c:strCache>
            </c:strRef>
          </c:cat>
          <c:val>
            <c:numRef>
              <c:f>Sheet1!$C$2:$C$5</c:f>
              <c:numCache>
                <c:formatCode>0.00%</c:formatCode>
                <c:ptCount val="4"/>
                <c:pt idx="0">
                  <c:v>0.52500000000000002</c:v>
                </c:pt>
                <c:pt idx="1">
                  <c:v>0.50700000000000001</c:v>
                </c:pt>
                <c:pt idx="2">
                  <c:v>0.81799999999999995</c:v>
                </c:pt>
                <c:pt idx="3">
                  <c:v>0.34599999999999997</c:v>
                </c:pt>
              </c:numCache>
            </c:numRef>
          </c:val>
          <c:extLst>
            <c:ext xmlns:c16="http://schemas.microsoft.com/office/drawing/2014/chart" uri="{C3380CC4-5D6E-409C-BE32-E72D297353CC}">
              <c16:uniqueId val="{00000001-C2E6-4E41-A4FC-90D3A63D98AD}"/>
            </c:ext>
          </c:extLst>
        </c:ser>
        <c:dLbls>
          <c:showLegendKey val="0"/>
          <c:showVal val="0"/>
          <c:showCatName val="0"/>
          <c:showSerName val="0"/>
          <c:showPercent val="0"/>
          <c:showBubbleSize val="0"/>
        </c:dLbls>
        <c:gapWidth val="216"/>
        <c:axId val="429676824"/>
        <c:axId val="429677152"/>
      </c:barChart>
      <c:catAx>
        <c:axId val="42967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9677152"/>
        <c:crosses val="autoZero"/>
        <c:auto val="1"/>
        <c:lblAlgn val="ctr"/>
        <c:lblOffset val="100"/>
        <c:noMultiLvlLbl val="0"/>
      </c:catAx>
      <c:valAx>
        <c:axId val="429677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676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Non-low SES</c:v>
                </c:pt>
              </c:strCache>
            </c:strRef>
          </c:tx>
          <c:spPr>
            <a:solidFill>
              <a:srgbClr val="0D1D37"/>
            </a:solidFill>
            <a:ln>
              <a:noFill/>
            </a:ln>
            <a:effectLst/>
          </c:spPr>
          <c:invertIfNegative val="0"/>
          <c:cat>
            <c:strRef>
              <c:f>Sheet1!$A$2:$A$5</c:f>
              <c:strCache>
                <c:ptCount val="4"/>
                <c:pt idx="0">
                  <c:v>PCP visit</c:v>
                </c:pt>
                <c:pt idx="1">
                  <c:v>Vascular specialist visit</c:v>
                </c:pt>
                <c:pt idx="2">
                  <c:v>Lower extremity arterial testing</c:v>
                </c:pt>
                <c:pt idx="3">
                  <c:v>Revascularization</c:v>
                </c:pt>
              </c:strCache>
            </c:strRef>
          </c:cat>
          <c:val>
            <c:numRef>
              <c:f>Sheet1!$B$2:$B$5</c:f>
              <c:numCache>
                <c:formatCode>0.00%</c:formatCode>
                <c:ptCount val="4"/>
                <c:pt idx="0">
                  <c:v>0.69499999999999995</c:v>
                </c:pt>
                <c:pt idx="1">
                  <c:v>0.60399999999999998</c:v>
                </c:pt>
                <c:pt idx="2">
                  <c:v>0.83299999999999996</c:v>
                </c:pt>
                <c:pt idx="3">
                  <c:v>0.43</c:v>
                </c:pt>
              </c:numCache>
            </c:numRef>
          </c:val>
          <c:extLst>
            <c:ext xmlns:c16="http://schemas.microsoft.com/office/drawing/2014/chart" uri="{C3380CC4-5D6E-409C-BE32-E72D297353CC}">
              <c16:uniqueId val="{00000000-C2E6-4E41-A4FC-90D3A63D98AD}"/>
            </c:ext>
          </c:extLst>
        </c:ser>
        <c:ser>
          <c:idx val="1"/>
          <c:order val="1"/>
          <c:tx>
            <c:strRef>
              <c:f>Sheet1!$C$1</c:f>
              <c:strCache>
                <c:ptCount val="1"/>
                <c:pt idx="0">
                  <c:v>Low SES</c:v>
                </c:pt>
              </c:strCache>
            </c:strRef>
          </c:tx>
          <c:spPr>
            <a:solidFill>
              <a:srgbClr val="FF0000"/>
            </a:solidFill>
            <a:ln>
              <a:solidFill>
                <a:srgbClr val="FF0000"/>
              </a:solidFill>
            </a:ln>
            <a:effectLst/>
          </c:spPr>
          <c:invertIfNegative val="0"/>
          <c:cat>
            <c:strRef>
              <c:f>Sheet1!$A$2:$A$5</c:f>
              <c:strCache>
                <c:ptCount val="4"/>
                <c:pt idx="0">
                  <c:v>PCP visit</c:v>
                </c:pt>
                <c:pt idx="1">
                  <c:v>Vascular specialist visit</c:v>
                </c:pt>
                <c:pt idx="2">
                  <c:v>Lower extremity arterial testing</c:v>
                </c:pt>
                <c:pt idx="3">
                  <c:v>Revascularization</c:v>
                </c:pt>
              </c:strCache>
            </c:strRef>
          </c:cat>
          <c:val>
            <c:numRef>
              <c:f>Sheet1!$C$2:$C$5</c:f>
              <c:numCache>
                <c:formatCode>0.00%</c:formatCode>
                <c:ptCount val="4"/>
                <c:pt idx="0">
                  <c:v>0.47699999999999998</c:v>
                </c:pt>
                <c:pt idx="1">
                  <c:v>0.48599999999999999</c:v>
                </c:pt>
                <c:pt idx="2">
                  <c:v>0.80600000000000005</c:v>
                </c:pt>
                <c:pt idx="3">
                  <c:v>0.33500000000000002</c:v>
                </c:pt>
              </c:numCache>
            </c:numRef>
          </c:val>
          <c:extLst>
            <c:ext xmlns:c16="http://schemas.microsoft.com/office/drawing/2014/chart" uri="{C3380CC4-5D6E-409C-BE32-E72D297353CC}">
              <c16:uniqueId val="{00000001-C2E6-4E41-A4FC-90D3A63D98AD}"/>
            </c:ext>
          </c:extLst>
        </c:ser>
        <c:dLbls>
          <c:showLegendKey val="0"/>
          <c:showVal val="0"/>
          <c:showCatName val="0"/>
          <c:showSerName val="0"/>
          <c:showPercent val="0"/>
          <c:showBubbleSize val="0"/>
        </c:dLbls>
        <c:gapWidth val="216"/>
        <c:axId val="429676824"/>
        <c:axId val="429677152"/>
      </c:barChart>
      <c:catAx>
        <c:axId val="42967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9677152"/>
        <c:crosses val="autoZero"/>
        <c:auto val="1"/>
        <c:lblAlgn val="ctr"/>
        <c:lblOffset val="100"/>
        <c:noMultiLvlLbl val="0"/>
      </c:catAx>
      <c:valAx>
        <c:axId val="4296771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676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Black</c:v>
                </c:pt>
              </c:strCache>
            </c:strRef>
          </c:tx>
          <c:spPr>
            <a:solidFill>
              <a:srgbClr val="990000"/>
            </a:solidFill>
          </c:spPr>
          <c:dPt>
            <c:idx val="0"/>
            <c:bubble3D val="0"/>
            <c:explosion val="15"/>
            <c:spPr>
              <a:solidFill>
                <a:srgbClr val="990000"/>
              </a:solidFill>
              <a:ln w="19050">
                <a:solidFill>
                  <a:schemeClr val="lt1"/>
                </a:solidFill>
              </a:ln>
              <a:effectLst/>
            </c:spPr>
            <c:extLst>
              <c:ext xmlns:c16="http://schemas.microsoft.com/office/drawing/2014/chart" uri="{C3380CC4-5D6E-409C-BE32-E72D297353CC}">
                <c16:uniqueId val="{00000003-7668-439E-B297-28CE3A2E4FC5}"/>
              </c:ext>
            </c:extLst>
          </c:dPt>
          <c:dPt>
            <c:idx val="1"/>
            <c:bubble3D val="0"/>
            <c:spPr>
              <a:solidFill>
                <a:srgbClr val="9EC3E1"/>
              </a:solidFill>
              <a:ln w="19050">
                <a:solidFill>
                  <a:schemeClr val="lt1"/>
                </a:solidFill>
              </a:ln>
              <a:effectLst/>
            </c:spPr>
            <c:extLst>
              <c:ext xmlns:c16="http://schemas.microsoft.com/office/drawing/2014/chart" uri="{C3380CC4-5D6E-409C-BE32-E72D297353CC}">
                <c16:uniqueId val="{00000002-7668-439E-B297-28CE3A2E4FC5}"/>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68-439E-B297-28CE3A2E4FC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Aware</c:v>
                </c:pt>
                <c:pt idx="1">
                  <c:v>Unaware</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0-7668-439E-B297-28CE3A2E4FC5}"/>
            </c:ext>
          </c:extLst>
        </c:ser>
        <c:ser>
          <c:idx val="1"/>
          <c:order val="1"/>
          <c:tx>
            <c:strRef>
              <c:f>Sheet1!$C$1</c:f>
              <c:strCache>
                <c:ptCount val="1"/>
                <c:pt idx="0">
                  <c:v>Hispanic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5320-4915-BC91-44385874F2F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7-5320-4915-BC91-44385874F2FC}"/>
              </c:ext>
            </c:extLst>
          </c:dPt>
          <c:cat>
            <c:strRef>
              <c:f>Sheet1!$A$2:$A$3</c:f>
              <c:strCache>
                <c:ptCount val="2"/>
                <c:pt idx="0">
                  <c:v>Aware</c:v>
                </c:pt>
                <c:pt idx="1">
                  <c:v>Unaware</c:v>
                </c:pt>
              </c:strCache>
            </c:strRef>
          </c:cat>
          <c:val>
            <c:numRef>
              <c:f>Sheet1!$C$2:$C$3</c:f>
              <c:numCache>
                <c:formatCode>General</c:formatCode>
                <c:ptCount val="2"/>
                <c:pt idx="0">
                  <c:v>17</c:v>
                </c:pt>
                <c:pt idx="1">
                  <c:v>83</c:v>
                </c:pt>
              </c:numCache>
            </c:numRef>
          </c:val>
          <c:extLst>
            <c:ext xmlns:c16="http://schemas.microsoft.com/office/drawing/2014/chart" uri="{C3380CC4-5D6E-409C-BE32-E72D297353CC}">
              <c16:uniqueId val="{00000001-7668-439E-B297-28CE3A2E4FC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Hispanic</c:v>
                </c:pt>
              </c:strCache>
            </c:strRef>
          </c:tx>
          <c:spPr>
            <a:solidFill>
              <a:srgbClr val="990000"/>
            </a:solidFill>
          </c:spPr>
          <c:dPt>
            <c:idx val="0"/>
            <c:bubble3D val="0"/>
            <c:explosion val="15"/>
            <c:spPr>
              <a:solidFill>
                <a:srgbClr val="990000"/>
              </a:solidFill>
              <a:ln w="19050">
                <a:solidFill>
                  <a:schemeClr val="lt1"/>
                </a:solidFill>
              </a:ln>
              <a:effectLst/>
            </c:spPr>
            <c:extLst>
              <c:ext xmlns:c16="http://schemas.microsoft.com/office/drawing/2014/chart" uri="{C3380CC4-5D6E-409C-BE32-E72D297353CC}">
                <c16:uniqueId val="{00000001-263E-4282-9DA7-FD39F22884DC}"/>
              </c:ext>
            </c:extLst>
          </c:dPt>
          <c:dPt>
            <c:idx val="1"/>
            <c:bubble3D val="0"/>
            <c:spPr>
              <a:solidFill>
                <a:srgbClr val="9EC3E1"/>
              </a:solidFill>
              <a:ln w="19050">
                <a:solidFill>
                  <a:schemeClr val="lt1"/>
                </a:solidFill>
              </a:ln>
              <a:effectLst/>
            </c:spPr>
            <c:extLst>
              <c:ext xmlns:c16="http://schemas.microsoft.com/office/drawing/2014/chart" uri="{C3380CC4-5D6E-409C-BE32-E72D297353CC}">
                <c16:uniqueId val="{00000003-263E-4282-9DA7-FD39F22884DC}"/>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3E-4282-9DA7-FD39F22884D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Aware</c:v>
                </c:pt>
                <c:pt idx="1">
                  <c:v>Unaware</c:v>
                </c:pt>
              </c:strCache>
            </c:strRef>
          </c:cat>
          <c:val>
            <c:numRef>
              <c:f>Sheet1!$B$2:$B$3</c:f>
              <c:numCache>
                <c:formatCode>0%</c:formatCode>
                <c:ptCount val="2"/>
                <c:pt idx="0">
                  <c:v>0.13</c:v>
                </c:pt>
                <c:pt idx="1">
                  <c:v>0.87</c:v>
                </c:pt>
              </c:numCache>
            </c:numRef>
          </c:val>
          <c:extLst>
            <c:ext xmlns:c16="http://schemas.microsoft.com/office/drawing/2014/chart" uri="{C3380CC4-5D6E-409C-BE32-E72D297353CC}">
              <c16:uniqueId val="{00000004-263E-4282-9DA7-FD39F22884D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Low income</c:v>
                </c:pt>
              </c:strCache>
            </c:strRef>
          </c:tx>
          <c:spPr>
            <a:solidFill>
              <a:srgbClr val="990000"/>
            </a:solidFill>
          </c:spPr>
          <c:dPt>
            <c:idx val="0"/>
            <c:bubble3D val="0"/>
            <c:explosion val="15"/>
            <c:spPr>
              <a:solidFill>
                <a:srgbClr val="990000"/>
              </a:solidFill>
              <a:ln w="19050">
                <a:solidFill>
                  <a:schemeClr val="lt1"/>
                </a:solidFill>
              </a:ln>
              <a:effectLst/>
            </c:spPr>
            <c:extLst>
              <c:ext xmlns:c16="http://schemas.microsoft.com/office/drawing/2014/chart" uri="{C3380CC4-5D6E-409C-BE32-E72D297353CC}">
                <c16:uniqueId val="{00000001-7D6E-409A-9A6D-1686A40268AC}"/>
              </c:ext>
            </c:extLst>
          </c:dPt>
          <c:dPt>
            <c:idx val="1"/>
            <c:bubble3D val="0"/>
            <c:spPr>
              <a:solidFill>
                <a:srgbClr val="9EC3E1"/>
              </a:solidFill>
              <a:ln w="19050">
                <a:solidFill>
                  <a:schemeClr val="lt1"/>
                </a:solidFill>
              </a:ln>
              <a:effectLst/>
            </c:spPr>
            <c:extLst>
              <c:ext xmlns:c16="http://schemas.microsoft.com/office/drawing/2014/chart" uri="{C3380CC4-5D6E-409C-BE32-E72D297353CC}">
                <c16:uniqueId val="{00000003-7D6E-409A-9A6D-1686A40268AC}"/>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6E-409A-9A6D-1686A40268A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Aware</c:v>
                </c:pt>
                <c:pt idx="1">
                  <c:v>Unaware</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7D6E-409A-9A6D-1686A40268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Did not finish high school</c:v>
                </c:pt>
              </c:strCache>
            </c:strRef>
          </c:tx>
          <c:spPr>
            <a:solidFill>
              <a:srgbClr val="990000"/>
            </a:solidFill>
          </c:spPr>
          <c:dPt>
            <c:idx val="0"/>
            <c:bubble3D val="0"/>
            <c:explosion val="15"/>
            <c:spPr>
              <a:solidFill>
                <a:srgbClr val="990000"/>
              </a:solidFill>
              <a:ln w="19050">
                <a:solidFill>
                  <a:schemeClr val="lt1"/>
                </a:solidFill>
              </a:ln>
              <a:effectLst/>
            </c:spPr>
            <c:extLst>
              <c:ext xmlns:c16="http://schemas.microsoft.com/office/drawing/2014/chart" uri="{C3380CC4-5D6E-409C-BE32-E72D297353CC}">
                <c16:uniqueId val="{00000001-981B-4256-9A83-08B25C663A25}"/>
              </c:ext>
            </c:extLst>
          </c:dPt>
          <c:dPt>
            <c:idx val="1"/>
            <c:bubble3D val="0"/>
            <c:spPr>
              <a:solidFill>
                <a:srgbClr val="9EC3E1"/>
              </a:solidFill>
              <a:ln w="19050">
                <a:solidFill>
                  <a:schemeClr val="lt1"/>
                </a:solidFill>
              </a:ln>
              <a:effectLst/>
            </c:spPr>
            <c:extLst>
              <c:ext xmlns:c16="http://schemas.microsoft.com/office/drawing/2014/chart" uri="{C3380CC4-5D6E-409C-BE32-E72D297353CC}">
                <c16:uniqueId val="{00000003-981B-4256-9A83-08B25C663A25}"/>
              </c:ext>
            </c:extLst>
          </c:dPt>
          <c:dLbls>
            <c:dLbl>
              <c:idx val="0"/>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1B-4256-9A83-08B25C663A2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Aware</c:v>
                </c:pt>
                <c:pt idx="1">
                  <c:v>Unaware</c:v>
                </c:pt>
              </c:strCache>
            </c:strRef>
          </c:cat>
          <c:val>
            <c:numRef>
              <c:f>Sheet1!$B$2:$B$3</c:f>
              <c:numCache>
                <c:formatCode>0%</c:formatCode>
                <c:ptCount val="2"/>
                <c:pt idx="0">
                  <c:v>0.17</c:v>
                </c:pt>
                <c:pt idx="1">
                  <c:v>0.83</c:v>
                </c:pt>
              </c:numCache>
            </c:numRef>
          </c:val>
          <c:extLst>
            <c:ext xmlns:c16="http://schemas.microsoft.com/office/drawing/2014/chart" uri="{C3380CC4-5D6E-409C-BE32-E72D297353CC}">
              <c16:uniqueId val="{00000004-981B-4256-9A83-08B25C663A2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Non-Hispanic white</c:v>
                </c:pt>
              </c:strCache>
            </c:strRef>
          </c:tx>
          <c:spPr>
            <a:solidFill>
              <a:srgbClr val="0D1D37"/>
            </a:solidFill>
            <a:ln>
              <a:noFill/>
            </a:ln>
            <a:effectLst/>
          </c:spPr>
          <c:invertIfNegative val="0"/>
          <c:cat>
            <c:strRef>
              <c:f>Sheet1!$A$2:$A$6</c:f>
              <c:strCache>
                <c:ptCount val="5"/>
                <c:pt idx="0">
                  <c:v>BP &gt; 140/80</c:v>
                </c:pt>
                <c:pt idx="1">
                  <c:v>LDL &gt; 160 and untreated</c:v>
                </c:pt>
                <c:pt idx="2">
                  <c:v>Use tobacco</c:v>
                </c:pt>
                <c:pt idx="3">
                  <c:v>Hemoglobin A1c &gt; 7</c:v>
                </c:pt>
                <c:pt idx="4">
                  <c:v>Sedentary</c:v>
                </c:pt>
              </c:strCache>
            </c:strRef>
          </c:cat>
          <c:val>
            <c:numRef>
              <c:f>Sheet1!$B$2:$B$6</c:f>
              <c:numCache>
                <c:formatCode>0.00%</c:formatCode>
                <c:ptCount val="5"/>
                <c:pt idx="0">
                  <c:v>0.49</c:v>
                </c:pt>
                <c:pt idx="1">
                  <c:v>0.443</c:v>
                </c:pt>
                <c:pt idx="2">
                  <c:v>0.13300000000000001</c:v>
                </c:pt>
                <c:pt idx="3">
                  <c:v>0.41</c:v>
                </c:pt>
                <c:pt idx="4">
                  <c:v>0.23</c:v>
                </c:pt>
              </c:numCache>
            </c:numRef>
          </c:val>
          <c:extLst>
            <c:ext xmlns:c16="http://schemas.microsoft.com/office/drawing/2014/chart" uri="{C3380CC4-5D6E-409C-BE32-E72D297353CC}">
              <c16:uniqueId val="{00000000-C2E6-4E41-A4FC-90D3A63D98AD}"/>
            </c:ext>
          </c:extLst>
        </c:ser>
        <c:ser>
          <c:idx val="1"/>
          <c:order val="1"/>
          <c:tx>
            <c:strRef>
              <c:f>Sheet1!$C$1</c:f>
              <c:strCache>
                <c:ptCount val="1"/>
                <c:pt idx="0">
                  <c:v>Black</c:v>
                </c:pt>
              </c:strCache>
            </c:strRef>
          </c:tx>
          <c:spPr>
            <a:solidFill>
              <a:srgbClr val="FF0000"/>
            </a:solidFill>
            <a:ln>
              <a:solidFill>
                <a:srgbClr val="FF0000"/>
              </a:solidFill>
            </a:ln>
            <a:effectLst/>
          </c:spPr>
          <c:invertIfNegative val="0"/>
          <c:cat>
            <c:strRef>
              <c:f>Sheet1!$A$2:$A$6</c:f>
              <c:strCache>
                <c:ptCount val="5"/>
                <c:pt idx="0">
                  <c:v>BP &gt; 140/80</c:v>
                </c:pt>
                <c:pt idx="1">
                  <c:v>LDL &gt; 160 and untreated</c:v>
                </c:pt>
                <c:pt idx="2">
                  <c:v>Use tobacco</c:v>
                </c:pt>
                <c:pt idx="3">
                  <c:v>Hemoglobin A1c &gt; 7</c:v>
                </c:pt>
                <c:pt idx="4">
                  <c:v>Sedentary</c:v>
                </c:pt>
              </c:strCache>
            </c:strRef>
          </c:cat>
          <c:val>
            <c:numRef>
              <c:f>Sheet1!$C$2:$C$6</c:f>
              <c:numCache>
                <c:formatCode>0.00%</c:formatCode>
                <c:ptCount val="5"/>
                <c:pt idx="0">
                  <c:v>0.56999999999999995</c:v>
                </c:pt>
                <c:pt idx="1">
                  <c:v>0.49199999999999999</c:v>
                </c:pt>
                <c:pt idx="2">
                  <c:v>0.14399999999999999</c:v>
                </c:pt>
                <c:pt idx="3">
                  <c:v>0.5</c:v>
                </c:pt>
                <c:pt idx="4">
                  <c:v>0.3</c:v>
                </c:pt>
              </c:numCache>
            </c:numRef>
          </c:val>
          <c:extLst>
            <c:ext xmlns:c16="http://schemas.microsoft.com/office/drawing/2014/chart" uri="{C3380CC4-5D6E-409C-BE32-E72D297353CC}">
              <c16:uniqueId val="{00000001-C2E6-4E41-A4FC-90D3A63D98AD}"/>
            </c:ext>
          </c:extLst>
        </c:ser>
        <c:ser>
          <c:idx val="2"/>
          <c:order val="2"/>
          <c:tx>
            <c:strRef>
              <c:f>Sheet1!$D$1</c:f>
              <c:strCache>
                <c:ptCount val="1"/>
                <c:pt idx="0">
                  <c:v>Hispanic</c:v>
                </c:pt>
              </c:strCache>
            </c:strRef>
          </c:tx>
          <c:spPr>
            <a:solidFill>
              <a:srgbClr val="FFC000"/>
            </a:solidFill>
            <a:ln>
              <a:noFill/>
            </a:ln>
            <a:effectLst/>
          </c:spPr>
          <c:invertIfNegative val="0"/>
          <c:cat>
            <c:strRef>
              <c:f>Sheet1!$A$2:$A$6</c:f>
              <c:strCache>
                <c:ptCount val="5"/>
                <c:pt idx="0">
                  <c:v>BP &gt; 140/80</c:v>
                </c:pt>
                <c:pt idx="1">
                  <c:v>LDL &gt; 160 and untreated</c:v>
                </c:pt>
                <c:pt idx="2">
                  <c:v>Use tobacco</c:v>
                </c:pt>
                <c:pt idx="3">
                  <c:v>Hemoglobin A1c &gt; 7</c:v>
                </c:pt>
                <c:pt idx="4">
                  <c:v>Sedentary</c:v>
                </c:pt>
              </c:strCache>
            </c:strRef>
          </c:cat>
          <c:val>
            <c:numRef>
              <c:f>Sheet1!$D$2:$D$6</c:f>
              <c:numCache>
                <c:formatCode>0.00%</c:formatCode>
                <c:ptCount val="5"/>
                <c:pt idx="0">
                  <c:v>0.56999999999999995</c:v>
                </c:pt>
                <c:pt idx="1">
                  <c:v>0.61599999999999999</c:v>
                </c:pt>
                <c:pt idx="2">
                  <c:v>0.08</c:v>
                </c:pt>
                <c:pt idx="3">
                  <c:v>0.53</c:v>
                </c:pt>
                <c:pt idx="4">
                  <c:v>0.32100000000000001</c:v>
                </c:pt>
              </c:numCache>
            </c:numRef>
          </c:val>
          <c:extLst>
            <c:ext xmlns:c16="http://schemas.microsoft.com/office/drawing/2014/chart" uri="{C3380CC4-5D6E-409C-BE32-E72D297353CC}">
              <c16:uniqueId val="{00000002-C2E6-4E41-A4FC-90D3A63D98AD}"/>
            </c:ext>
          </c:extLst>
        </c:ser>
        <c:ser>
          <c:idx val="3"/>
          <c:order val="3"/>
          <c:tx>
            <c:strRef>
              <c:f>Sheet1!$E$1</c:f>
              <c:strCache>
                <c:ptCount val="1"/>
                <c:pt idx="0">
                  <c:v>Asian</c:v>
                </c:pt>
              </c:strCache>
            </c:strRef>
          </c:tx>
          <c:spPr>
            <a:solidFill>
              <a:srgbClr val="9EC3E1"/>
            </a:solidFill>
            <a:ln>
              <a:noFill/>
            </a:ln>
            <a:effectLst/>
          </c:spPr>
          <c:invertIfNegative val="0"/>
          <c:cat>
            <c:strRef>
              <c:f>Sheet1!$A$2:$A$6</c:f>
              <c:strCache>
                <c:ptCount val="5"/>
                <c:pt idx="0">
                  <c:v>BP &gt; 140/80</c:v>
                </c:pt>
                <c:pt idx="1">
                  <c:v>LDL &gt; 160 and untreated</c:v>
                </c:pt>
                <c:pt idx="2">
                  <c:v>Use tobacco</c:v>
                </c:pt>
                <c:pt idx="3">
                  <c:v>Hemoglobin A1c &gt; 7</c:v>
                </c:pt>
                <c:pt idx="4">
                  <c:v>Sedentary</c:v>
                </c:pt>
              </c:strCache>
            </c:strRef>
          </c:cat>
          <c:val>
            <c:numRef>
              <c:f>Sheet1!$E$2:$E$6</c:f>
              <c:numCache>
                <c:formatCode>General</c:formatCode>
                <c:ptCount val="5"/>
                <c:pt idx="0" formatCode="0.00%">
                  <c:v>0.59</c:v>
                </c:pt>
                <c:pt idx="2" formatCode="0.00%">
                  <c:v>0.08</c:v>
                </c:pt>
                <c:pt idx="4" formatCode="0.00%">
                  <c:v>0.2</c:v>
                </c:pt>
              </c:numCache>
            </c:numRef>
          </c:val>
          <c:extLst>
            <c:ext xmlns:c16="http://schemas.microsoft.com/office/drawing/2014/chart" uri="{C3380CC4-5D6E-409C-BE32-E72D297353CC}">
              <c16:uniqueId val="{00000003-C2E6-4E41-A4FC-90D3A63D98AD}"/>
            </c:ext>
          </c:extLst>
        </c:ser>
        <c:ser>
          <c:idx val="4"/>
          <c:order val="4"/>
          <c:tx>
            <c:strRef>
              <c:f>Sheet1!$F$1</c:f>
              <c:strCache>
                <c:ptCount val="1"/>
                <c:pt idx="0">
                  <c:v>American Indian</c:v>
                </c:pt>
              </c:strCache>
            </c:strRef>
          </c:tx>
          <c:spPr>
            <a:solidFill>
              <a:schemeClr val="bg2"/>
            </a:solidFill>
            <a:ln w="28575">
              <a:solidFill>
                <a:srgbClr val="FF0000"/>
              </a:solidFill>
            </a:ln>
            <a:effectLst/>
          </c:spPr>
          <c:invertIfNegative val="0"/>
          <c:cat>
            <c:strRef>
              <c:f>Sheet1!$A$2:$A$6</c:f>
              <c:strCache>
                <c:ptCount val="5"/>
                <c:pt idx="0">
                  <c:v>BP &gt; 140/80</c:v>
                </c:pt>
                <c:pt idx="1">
                  <c:v>LDL &gt; 160 and untreated</c:v>
                </c:pt>
                <c:pt idx="2">
                  <c:v>Use tobacco</c:v>
                </c:pt>
                <c:pt idx="3">
                  <c:v>Hemoglobin A1c &gt; 7</c:v>
                </c:pt>
                <c:pt idx="4">
                  <c:v>Sedentary</c:v>
                </c:pt>
              </c:strCache>
            </c:strRef>
          </c:cat>
          <c:val>
            <c:numRef>
              <c:f>Sheet1!$F$2:$F$6</c:f>
              <c:numCache>
                <c:formatCode>General</c:formatCode>
                <c:ptCount val="5"/>
                <c:pt idx="2" formatCode="0.00%">
                  <c:v>0.27</c:v>
                </c:pt>
                <c:pt idx="4" formatCode="0.00%">
                  <c:v>0.29099999999999998</c:v>
                </c:pt>
              </c:numCache>
            </c:numRef>
          </c:val>
          <c:extLst>
            <c:ext xmlns:c16="http://schemas.microsoft.com/office/drawing/2014/chart" uri="{C3380CC4-5D6E-409C-BE32-E72D297353CC}">
              <c16:uniqueId val="{00000004-C2E6-4E41-A4FC-90D3A63D98AD}"/>
            </c:ext>
          </c:extLst>
        </c:ser>
        <c:dLbls>
          <c:showLegendKey val="0"/>
          <c:showVal val="0"/>
          <c:showCatName val="0"/>
          <c:showSerName val="0"/>
          <c:showPercent val="0"/>
          <c:showBubbleSize val="0"/>
        </c:dLbls>
        <c:gapWidth val="216"/>
        <c:axId val="429676824"/>
        <c:axId val="429677152"/>
      </c:barChart>
      <c:catAx>
        <c:axId val="42967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9677152"/>
        <c:crosses val="autoZero"/>
        <c:auto val="1"/>
        <c:lblAlgn val="ctr"/>
        <c:lblOffset val="100"/>
        <c:noMultiLvlLbl val="0"/>
      </c:catAx>
      <c:valAx>
        <c:axId val="42967715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676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SES</c:v>
                </c:pt>
              </c:strCache>
            </c:strRef>
          </c:tx>
          <c:spPr>
            <a:solidFill>
              <a:srgbClr val="0D1D37"/>
            </a:solidFill>
            <a:ln>
              <a:noFill/>
            </a:ln>
            <a:effectLst/>
          </c:spPr>
          <c:invertIfNegative val="0"/>
          <c:cat>
            <c:strRef>
              <c:f>Sheet1!$A$2:$A$6</c:f>
              <c:strCache>
                <c:ptCount val="5"/>
                <c:pt idx="0">
                  <c:v>BP &gt; 140/80</c:v>
                </c:pt>
                <c:pt idx="1">
                  <c:v>LDL &gt; 160 and untreated</c:v>
                </c:pt>
                <c:pt idx="2">
                  <c:v>Use tobacco</c:v>
                </c:pt>
                <c:pt idx="3">
                  <c:v>Hemoglobin A1c &gt; 8</c:v>
                </c:pt>
                <c:pt idx="4">
                  <c:v>Sedentary</c:v>
                </c:pt>
              </c:strCache>
            </c:strRef>
          </c:cat>
          <c:val>
            <c:numRef>
              <c:f>Sheet1!$B$2:$B$6</c:f>
              <c:numCache>
                <c:formatCode>0.00%</c:formatCode>
                <c:ptCount val="5"/>
                <c:pt idx="0">
                  <c:v>0.33700000000000002</c:v>
                </c:pt>
                <c:pt idx="1">
                  <c:v>0.54700000000000004</c:v>
                </c:pt>
                <c:pt idx="2">
                  <c:v>0.35799999999999998</c:v>
                </c:pt>
                <c:pt idx="3">
                  <c:v>0.27400000000000002</c:v>
                </c:pt>
                <c:pt idx="4">
                  <c:v>0.56299999999999994</c:v>
                </c:pt>
              </c:numCache>
            </c:numRef>
          </c:val>
          <c:extLst>
            <c:ext xmlns:c16="http://schemas.microsoft.com/office/drawing/2014/chart" uri="{C3380CC4-5D6E-409C-BE32-E72D297353CC}">
              <c16:uniqueId val="{00000000-C2E6-4E41-A4FC-90D3A63D98AD}"/>
            </c:ext>
          </c:extLst>
        </c:ser>
        <c:ser>
          <c:idx val="1"/>
          <c:order val="1"/>
          <c:tx>
            <c:strRef>
              <c:f>Sheet1!$C$1</c:f>
              <c:strCache>
                <c:ptCount val="1"/>
                <c:pt idx="0">
                  <c:v>Highest SES</c:v>
                </c:pt>
              </c:strCache>
            </c:strRef>
          </c:tx>
          <c:spPr>
            <a:solidFill>
              <a:srgbClr val="FF0000"/>
            </a:solidFill>
            <a:ln>
              <a:solidFill>
                <a:srgbClr val="FF0000"/>
              </a:solidFill>
            </a:ln>
            <a:effectLst/>
          </c:spPr>
          <c:invertIfNegative val="0"/>
          <c:cat>
            <c:strRef>
              <c:f>Sheet1!$A$2:$A$6</c:f>
              <c:strCache>
                <c:ptCount val="5"/>
                <c:pt idx="0">
                  <c:v>BP &gt; 140/80</c:v>
                </c:pt>
                <c:pt idx="1">
                  <c:v>LDL &gt; 160 and untreated</c:v>
                </c:pt>
                <c:pt idx="2">
                  <c:v>Use tobacco</c:v>
                </c:pt>
                <c:pt idx="3">
                  <c:v>Hemoglobin A1c &gt; 8</c:v>
                </c:pt>
                <c:pt idx="4">
                  <c:v>Sedentary</c:v>
                </c:pt>
              </c:strCache>
            </c:strRef>
          </c:cat>
          <c:val>
            <c:numRef>
              <c:f>Sheet1!$C$2:$C$6</c:f>
              <c:numCache>
                <c:formatCode>0.00%</c:formatCode>
                <c:ptCount val="5"/>
                <c:pt idx="0">
                  <c:v>0.251</c:v>
                </c:pt>
                <c:pt idx="1">
                  <c:v>0.38400000000000001</c:v>
                </c:pt>
                <c:pt idx="2">
                  <c:v>0.107</c:v>
                </c:pt>
                <c:pt idx="3">
                  <c:v>0.153</c:v>
                </c:pt>
                <c:pt idx="4">
                  <c:v>0.30199999999999999</c:v>
                </c:pt>
              </c:numCache>
            </c:numRef>
          </c:val>
          <c:extLst>
            <c:ext xmlns:c16="http://schemas.microsoft.com/office/drawing/2014/chart" uri="{C3380CC4-5D6E-409C-BE32-E72D297353CC}">
              <c16:uniqueId val="{00000001-C2E6-4E41-A4FC-90D3A63D98AD}"/>
            </c:ext>
          </c:extLst>
        </c:ser>
        <c:dLbls>
          <c:showLegendKey val="0"/>
          <c:showVal val="0"/>
          <c:showCatName val="0"/>
          <c:showSerName val="0"/>
          <c:showPercent val="0"/>
          <c:showBubbleSize val="0"/>
        </c:dLbls>
        <c:gapWidth val="216"/>
        <c:axId val="429676824"/>
        <c:axId val="429677152"/>
      </c:barChart>
      <c:catAx>
        <c:axId val="42967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9677152"/>
        <c:crosses val="autoZero"/>
        <c:auto val="1"/>
        <c:lblAlgn val="ctr"/>
        <c:lblOffset val="100"/>
        <c:noMultiLvlLbl val="0"/>
      </c:catAx>
      <c:valAx>
        <c:axId val="42967715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676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Non-Hispanic White</c:v>
                </c:pt>
              </c:strCache>
            </c:strRef>
          </c:tx>
          <c:spPr>
            <a:solidFill>
              <a:srgbClr val="0D1D37"/>
            </a:solidFill>
            <a:ln>
              <a:noFill/>
            </a:ln>
            <a:effectLst/>
          </c:spPr>
          <c:invertIfNegative val="0"/>
          <c:cat>
            <c:strRef>
              <c:f>Sheet1!$A$2:$A$6</c:f>
              <c:strCache>
                <c:ptCount val="5"/>
                <c:pt idx="0">
                  <c:v>40-49</c:v>
                </c:pt>
                <c:pt idx="1">
                  <c:v>50-59</c:v>
                </c:pt>
                <c:pt idx="2">
                  <c:v>60-69</c:v>
                </c:pt>
                <c:pt idx="3">
                  <c:v>70-79</c:v>
                </c:pt>
                <c:pt idx="4">
                  <c:v>80+</c:v>
                </c:pt>
              </c:strCache>
            </c:strRef>
          </c:cat>
          <c:val>
            <c:numRef>
              <c:f>Sheet1!$B$2:$B$6</c:f>
              <c:numCache>
                <c:formatCode>0.00%</c:formatCode>
                <c:ptCount val="5"/>
                <c:pt idx="0">
                  <c:v>1.4E-2</c:v>
                </c:pt>
                <c:pt idx="1">
                  <c:v>1.9E-2</c:v>
                </c:pt>
                <c:pt idx="2">
                  <c:v>5.3999999999999999E-2</c:v>
                </c:pt>
                <c:pt idx="3">
                  <c:v>9.1999999999999998E-2</c:v>
                </c:pt>
                <c:pt idx="4">
                  <c:v>0.22600000000000001</c:v>
                </c:pt>
              </c:numCache>
            </c:numRef>
          </c:val>
          <c:extLst>
            <c:ext xmlns:c16="http://schemas.microsoft.com/office/drawing/2014/chart" uri="{C3380CC4-5D6E-409C-BE32-E72D297353CC}">
              <c16:uniqueId val="{00000000-BC69-490A-9B08-3B370D7D1A6B}"/>
            </c:ext>
          </c:extLst>
        </c:ser>
        <c:ser>
          <c:idx val="1"/>
          <c:order val="1"/>
          <c:tx>
            <c:strRef>
              <c:f>Sheet1!$C$1</c:f>
              <c:strCache>
                <c:ptCount val="1"/>
                <c:pt idx="0">
                  <c:v>Black</c:v>
                </c:pt>
              </c:strCache>
            </c:strRef>
          </c:tx>
          <c:spPr>
            <a:solidFill>
              <a:srgbClr val="FF0000"/>
            </a:solidFill>
            <a:ln>
              <a:noFill/>
            </a:ln>
            <a:effectLst/>
          </c:spPr>
          <c:invertIfNegative val="0"/>
          <c:cat>
            <c:strRef>
              <c:f>Sheet1!$A$2:$A$6</c:f>
              <c:strCache>
                <c:ptCount val="5"/>
                <c:pt idx="0">
                  <c:v>40-49</c:v>
                </c:pt>
                <c:pt idx="1">
                  <c:v>50-59</c:v>
                </c:pt>
                <c:pt idx="2">
                  <c:v>60-69</c:v>
                </c:pt>
                <c:pt idx="3">
                  <c:v>70-79</c:v>
                </c:pt>
                <c:pt idx="4">
                  <c:v>80+</c:v>
                </c:pt>
              </c:strCache>
            </c:strRef>
          </c:cat>
          <c:val>
            <c:numRef>
              <c:f>Sheet1!$C$2:$C$6</c:f>
              <c:numCache>
                <c:formatCode>0.00%</c:formatCode>
                <c:ptCount val="5"/>
                <c:pt idx="0">
                  <c:v>1.2E-2</c:v>
                </c:pt>
                <c:pt idx="1">
                  <c:v>0.05</c:v>
                </c:pt>
                <c:pt idx="2">
                  <c:v>0.13200000000000001</c:v>
                </c:pt>
                <c:pt idx="3">
                  <c:v>0.24399999999999999</c:v>
                </c:pt>
                <c:pt idx="4">
                  <c:v>0.59</c:v>
                </c:pt>
              </c:numCache>
            </c:numRef>
          </c:val>
          <c:extLst>
            <c:ext xmlns:c16="http://schemas.microsoft.com/office/drawing/2014/chart" uri="{C3380CC4-5D6E-409C-BE32-E72D297353CC}">
              <c16:uniqueId val="{00000001-BC69-490A-9B08-3B370D7D1A6B}"/>
            </c:ext>
          </c:extLst>
        </c:ser>
        <c:ser>
          <c:idx val="2"/>
          <c:order val="2"/>
          <c:tx>
            <c:strRef>
              <c:f>Sheet1!$D$1</c:f>
              <c:strCache>
                <c:ptCount val="1"/>
                <c:pt idx="0">
                  <c:v>Hispanic</c:v>
                </c:pt>
              </c:strCache>
            </c:strRef>
          </c:tx>
          <c:spPr>
            <a:solidFill>
              <a:srgbClr val="FFC000"/>
            </a:solidFill>
            <a:ln>
              <a:noFill/>
            </a:ln>
            <a:effectLst/>
          </c:spPr>
          <c:invertIfNegative val="0"/>
          <c:cat>
            <c:strRef>
              <c:f>Sheet1!$A$2:$A$6</c:f>
              <c:strCache>
                <c:ptCount val="5"/>
                <c:pt idx="0">
                  <c:v>40-49</c:v>
                </c:pt>
                <c:pt idx="1">
                  <c:v>50-59</c:v>
                </c:pt>
                <c:pt idx="2">
                  <c:v>60-69</c:v>
                </c:pt>
                <c:pt idx="3">
                  <c:v>70-79</c:v>
                </c:pt>
                <c:pt idx="4">
                  <c:v>80+</c:v>
                </c:pt>
              </c:strCache>
            </c:strRef>
          </c:cat>
          <c:val>
            <c:numRef>
              <c:f>Sheet1!$D$2:$D$6</c:f>
              <c:numCache>
                <c:formatCode>0.00%</c:formatCode>
                <c:ptCount val="5"/>
                <c:pt idx="0">
                  <c:v>2E-3</c:v>
                </c:pt>
                <c:pt idx="1">
                  <c:v>3.4000000000000002E-2</c:v>
                </c:pt>
                <c:pt idx="2">
                  <c:v>4.2999999999999997E-2</c:v>
                </c:pt>
                <c:pt idx="3">
                  <c:v>9.6000000000000002E-2</c:v>
                </c:pt>
                <c:pt idx="4">
                  <c:v>0.22500000000000001</c:v>
                </c:pt>
              </c:numCache>
            </c:numRef>
          </c:val>
          <c:extLst>
            <c:ext xmlns:c16="http://schemas.microsoft.com/office/drawing/2014/chart" uri="{C3380CC4-5D6E-409C-BE32-E72D297353CC}">
              <c16:uniqueId val="{00000002-BC69-490A-9B08-3B370D7D1A6B}"/>
            </c:ext>
          </c:extLst>
        </c:ser>
        <c:ser>
          <c:idx val="3"/>
          <c:order val="3"/>
          <c:tx>
            <c:strRef>
              <c:f>Sheet1!$E$1</c:f>
              <c:strCache>
                <c:ptCount val="1"/>
                <c:pt idx="0">
                  <c:v>Asian</c:v>
                </c:pt>
              </c:strCache>
            </c:strRef>
          </c:tx>
          <c:spPr>
            <a:solidFill>
              <a:srgbClr val="9EC3E1"/>
            </a:solidFill>
            <a:ln>
              <a:noFill/>
            </a:ln>
            <a:effectLst/>
          </c:spPr>
          <c:invertIfNegative val="0"/>
          <c:cat>
            <c:strRef>
              <c:f>Sheet1!$A$2:$A$6</c:f>
              <c:strCache>
                <c:ptCount val="5"/>
                <c:pt idx="0">
                  <c:v>40-49</c:v>
                </c:pt>
                <c:pt idx="1">
                  <c:v>50-59</c:v>
                </c:pt>
                <c:pt idx="2">
                  <c:v>60-69</c:v>
                </c:pt>
                <c:pt idx="3">
                  <c:v>70-79</c:v>
                </c:pt>
                <c:pt idx="4">
                  <c:v>80+</c:v>
                </c:pt>
              </c:strCache>
            </c:strRef>
          </c:cat>
          <c:val>
            <c:numRef>
              <c:f>Sheet1!$E$2:$E$6</c:f>
              <c:numCache>
                <c:formatCode>0.00%</c:formatCode>
                <c:ptCount val="5"/>
                <c:pt idx="0">
                  <c:v>1.2E-2</c:v>
                </c:pt>
                <c:pt idx="1">
                  <c:v>8.9999999999999993E-3</c:v>
                </c:pt>
                <c:pt idx="2">
                  <c:v>3.5000000000000003E-2</c:v>
                </c:pt>
                <c:pt idx="3">
                  <c:v>9.8000000000000004E-2</c:v>
                </c:pt>
                <c:pt idx="4">
                  <c:v>0.215</c:v>
                </c:pt>
              </c:numCache>
            </c:numRef>
          </c:val>
          <c:extLst>
            <c:ext xmlns:c16="http://schemas.microsoft.com/office/drawing/2014/chart" uri="{C3380CC4-5D6E-409C-BE32-E72D297353CC}">
              <c16:uniqueId val="{00000003-BC69-490A-9B08-3B370D7D1A6B}"/>
            </c:ext>
          </c:extLst>
        </c:ser>
        <c:ser>
          <c:idx val="4"/>
          <c:order val="4"/>
          <c:tx>
            <c:strRef>
              <c:f>Sheet1!$F$1</c:f>
              <c:strCache>
                <c:ptCount val="1"/>
                <c:pt idx="0">
                  <c:v>American Indian</c:v>
                </c:pt>
              </c:strCache>
            </c:strRef>
          </c:tx>
          <c:spPr>
            <a:solidFill>
              <a:schemeClr val="bg2"/>
            </a:solidFill>
            <a:ln w="28575">
              <a:solidFill>
                <a:srgbClr val="FF0000"/>
              </a:solidFill>
            </a:ln>
            <a:effectLst/>
          </c:spPr>
          <c:invertIfNegative val="0"/>
          <c:cat>
            <c:strRef>
              <c:f>Sheet1!$A$2:$A$6</c:f>
              <c:strCache>
                <c:ptCount val="5"/>
                <c:pt idx="0">
                  <c:v>40-49</c:v>
                </c:pt>
                <c:pt idx="1">
                  <c:v>50-59</c:v>
                </c:pt>
                <c:pt idx="2">
                  <c:v>60-69</c:v>
                </c:pt>
                <c:pt idx="3">
                  <c:v>70-79</c:v>
                </c:pt>
                <c:pt idx="4">
                  <c:v>80+</c:v>
                </c:pt>
              </c:strCache>
            </c:strRef>
          </c:cat>
          <c:val>
            <c:numRef>
              <c:f>Sheet1!$F$2:$F$6</c:f>
              <c:numCache>
                <c:formatCode>0.00%</c:formatCode>
                <c:ptCount val="5"/>
                <c:pt idx="0">
                  <c:v>2.5999999999999999E-2</c:v>
                </c:pt>
                <c:pt idx="1">
                  <c:v>4.4999999999999998E-2</c:v>
                </c:pt>
                <c:pt idx="2">
                  <c:v>6.0999999999999999E-2</c:v>
                </c:pt>
                <c:pt idx="3">
                  <c:v>0.11700000000000001</c:v>
                </c:pt>
                <c:pt idx="4">
                  <c:v>0.28699999999999998</c:v>
                </c:pt>
              </c:numCache>
            </c:numRef>
          </c:val>
          <c:extLst>
            <c:ext xmlns:c16="http://schemas.microsoft.com/office/drawing/2014/chart" uri="{C3380CC4-5D6E-409C-BE32-E72D297353CC}">
              <c16:uniqueId val="{00000004-BC69-490A-9B08-3B370D7D1A6B}"/>
            </c:ext>
          </c:extLst>
        </c:ser>
        <c:dLbls>
          <c:showLegendKey val="0"/>
          <c:showVal val="0"/>
          <c:showCatName val="0"/>
          <c:showSerName val="0"/>
          <c:showPercent val="0"/>
          <c:showBubbleSize val="0"/>
        </c:dLbls>
        <c:gapWidth val="216"/>
        <c:axId val="429676824"/>
        <c:axId val="429677152"/>
      </c:barChart>
      <c:catAx>
        <c:axId val="4296768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Age</a:t>
                </a:r>
              </a:p>
            </c:rich>
          </c:tx>
          <c:layout>
            <c:manualLayout>
              <c:xMode val="edge"/>
              <c:yMode val="edge"/>
              <c:x val="0.50812705702884375"/>
              <c:y val="0.915693418028435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9677152"/>
        <c:crosses val="autoZero"/>
        <c:auto val="1"/>
        <c:lblAlgn val="ctr"/>
        <c:lblOffset val="100"/>
        <c:noMultiLvlLbl val="0"/>
      </c:catAx>
      <c:valAx>
        <c:axId val="42967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with PAD</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676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Non-Hispanic white</c:v>
                </c:pt>
              </c:strCache>
            </c:strRef>
          </c:tx>
          <c:spPr>
            <a:solidFill>
              <a:srgbClr val="0D1D37"/>
            </a:solidFill>
            <a:ln>
              <a:noFill/>
            </a:ln>
            <a:effectLst/>
          </c:spPr>
          <c:invertIfNegative val="0"/>
          <c:cat>
            <c:strRef>
              <c:f>Sheet1!$A$2:$A$6</c:f>
              <c:strCache>
                <c:ptCount val="5"/>
                <c:pt idx="0">
                  <c:v>40-49</c:v>
                </c:pt>
                <c:pt idx="1">
                  <c:v>50-59</c:v>
                </c:pt>
                <c:pt idx="2">
                  <c:v>60-69</c:v>
                </c:pt>
                <c:pt idx="3">
                  <c:v>70-79</c:v>
                </c:pt>
                <c:pt idx="4">
                  <c:v>80+</c:v>
                </c:pt>
              </c:strCache>
            </c:strRef>
          </c:cat>
          <c:val>
            <c:numRef>
              <c:f>Sheet1!$B$2:$B$6</c:f>
              <c:numCache>
                <c:formatCode>0.00%</c:formatCode>
                <c:ptCount val="5"/>
                <c:pt idx="0">
                  <c:v>1.9E-2</c:v>
                </c:pt>
                <c:pt idx="1">
                  <c:v>4.2999999999999997E-2</c:v>
                </c:pt>
                <c:pt idx="2">
                  <c:v>5.0999999999999997E-2</c:v>
                </c:pt>
                <c:pt idx="3">
                  <c:v>7.9000000000000001E-2</c:v>
                </c:pt>
                <c:pt idx="4">
                  <c:v>0.182</c:v>
                </c:pt>
              </c:numCache>
            </c:numRef>
          </c:val>
          <c:extLst>
            <c:ext xmlns:c16="http://schemas.microsoft.com/office/drawing/2014/chart" uri="{C3380CC4-5D6E-409C-BE32-E72D297353CC}">
              <c16:uniqueId val="{00000000-C2E6-4E41-A4FC-90D3A63D98AD}"/>
            </c:ext>
          </c:extLst>
        </c:ser>
        <c:ser>
          <c:idx val="1"/>
          <c:order val="1"/>
          <c:tx>
            <c:strRef>
              <c:f>Sheet1!$C$1</c:f>
              <c:strCache>
                <c:ptCount val="1"/>
                <c:pt idx="0">
                  <c:v>Black</c:v>
                </c:pt>
              </c:strCache>
            </c:strRef>
          </c:tx>
          <c:spPr>
            <a:solidFill>
              <a:srgbClr val="FF0000"/>
            </a:solidFill>
            <a:ln>
              <a:solidFill>
                <a:srgbClr val="FF0000"/>
              </a:solidFill>
            </a:ln>
            <a:effectLst/>
          </c:spPr>
          <c:invertIfNegative val="0"/>
          <c:cat>
            <c:strRef>
              <c:f>Sheet1!$A$2:$A$6</c:f>
              <c:strCache>
                <c:ptCount val="5"/>
                <c:pt idx="0">
                  <c:v>40-49</c:v>
                </c:pt>
                <c:pt idx="1">
                  <c:v>50-59</c:v>
                </c:pt>
                <c:pt idx="2">
                  <c:v>60-69</c:v>
                </c:pt>
                <c:pt idx="3">
                  <c:v>70-79</c:v>
                </c:pt>
                <c:pt idx="4">
                  <c:v>80+</c:v>
                </c:pt>
              </c:strCache>
            </c:strRef>
          </c:cat>
          <c:val>
            <c:numRef>
              <c:f>Sheet1!$C$2:$C$6</c:f>
              <c:numCache>
                <c:formatCode>0.00%</c:formatCode>
                <c:ptCount val="5"/>
                <c:pt idx="0">
                  <c:v>0.03</c:v>
                </c:pt>
                <c:pt idx="1">
                  <c:v>3.4000000000000002E-2</c:v>
                </c:pt>
                <c:pt idx="2">
                  <c:v>8.8999999999999996E-2</c:v>
                </c:pt>
                <c:pt idx="3">
                  <c:v>0.2</c:v>
                </c:pt>
                <c:pt idx="4">
                  <c:v>0.35099999999999998</c:v>
                </c:pt>
              </c:numCache>
            </c:numRef>
          </c:val>
          <c:extLst>
            <c:ext xmlns:c16="http://schemas.microsoft.com/office/drawing/2014/chart" uri="{C3380CC4-5D6E-409C-BE32-E72D297353CC}">
              <c16:uniqueId val="{00000001-C2E6-4E41-A4FC-90D3A63D98AD}"/>
            </c:ext>
          </c:extLst>
        </c:ser>
        <c:ser>
          <c:idx val="2"/>
          <c:order val="2"/>
          <c:tx>
            <c:strRef>
              <c:f>Sheet1!$D$1</c:f>
              <c:strCache>
                <c:ptCount val="1"/>
                <c:pt idx="0">
                  <c:v>Hispanic</c:v>
                </c:pt>
              </c:strCache>
            </c:strRef>
          </c:tx>
          <c:spPr>
            <a:solidFill>
              <a:srgbClr val="FFC000"/>
            </a:solidFill>
            <a:ln>
              <a:noFill/>
            </a:ln>
            <a:effectLst/>
          </c:spPr>
          <c:invertIfNegative val="0"/>
          <c:cat>
            <c:strRef>
              <c:f>Sheet1!$A$2:$A$6</c:f>
              <c:strCache>
                <c:ptCount val="5"/>
                <c:pt idx="0">
                  <c:v>40-49</c:v>
                </c:pt>
                <c:pt idx="1">
                  <c:v>50-59</c:v>
                </c:pt>
                <c:pt idx="2">
                  <c:v>60-69</c:v>
                </c:pt>
                <c:pt idx="3">
                  <c:v>70-79</c:v>
                </c:pt>
                <c:pt idx="4">
                  <c:v>80+</c:v>
                </c:pt>
              </c:strCache>
            </c:strRef>
          </c:cat>
          <c:val>
            <c:numRef>
              <c:f>Sheet1!$D$2:$D$6</c:f>
              <c:numCache>
                <c:formatCode>0.00%</c:formatCode>
                <c:ptCount val="5"/>
                <c:pt idx="0">
                  <c:v>3.0000000000000001E-3</c:v>
                </c:pt>
                <c:pt idx="1">
                  <c:v>4.0000000000000001E-3</c:v>
                </c:pt>
                <c:pt idx="2">
                  <c:v>3.1E-2</c:v>
                </c:pt>
                <c:pt idx="3">
                  <c:v>6.9000000000000006E-2</c:v>
                </c:pt>
                <c:pt idx="4">
                  <c:v>0.182</c:v>
                </c:pt>
              </c:numCache>
            </c:numRef>
          </c:val>
          <c:extLst>
            <c:ext xmlns:c16="http://schemas.microsoft.com/office/drawing/2014/chart" uri="{C3380CC4-5D6E-409C-BE32-E72D297353CC}">
              <c16:uniqueId val="{00000002-C2E6-4E41-A4FC-90D3A63D98AD}"/>
            </c:ext>
          </c:extLst>
        </c:ser>
        <c:ser>
          <c:idx val="3"/>
          <c:order val="3"/>
          <c:tx>
            <c:strRef>
              <c:f>Sheet1!$E$1</c:f>
              <c:strCache>
                <c:ptCount val="1"/>
                <c:pt idx="0">
                  <c:v>Asian</c:v>
                </c:pt>
              </c:strCache>
            </c:strRef>
          </c:tx>
          <c:spPr>
            <a:solidFill>
              <a:srgbClr val="9EC3E1"/>
            </a:solidFill>
            <a:ln>
              <a:noFill/>
            </a:ln>
            <a:effectLst/>
          </c:spPr>
          <c:invertIfNegative val="0"/>
          <c:cat>
            <c:strRef>
              <c:f>Sheet1!$A$2:$A$6</c:f>
              <c:strCache>
                <c:ptCount val="5"/>
                <c:pt idx="0">
                  <c:v>40-49</c:v>
                </c:pt>
                <c:pt idx="1">
                  <c:v>50-59</c:v>
                </c:pt>
                <c:pt idx="2">
                  <c:v>60-69</c:v>
                </c:pt>
                <c:pt idx="3">
                  <c:v>70-79</c:v>
                </c:pt>
                <c:pt idx="4">
                  <c:v>80+</c:v>
                </c:pt>
              </c:strCache>
            </c:strRef>
          </c:cat>
          <c:val>
            <c:numRef>
              <c:f>Sheet1!$E$2:$E$6</c:f>
              <c:numCache>
                <c:formatCode>0.00%</c:formatCode>
                <c:ptCount val="5"/>
                <c:pt idx="0">
                  <c:v>0</c:v>
                </c:pt>
                <c:pt idx="1">
                  <c:v>1.4E-2</c:v>
                </c:pt>
                <c:pt idx="2">
                  <c:v>7.0000000000000001E-3</c:v>
                </c:pt>
                <c:pt idx="3">
                  <c:v>7.9000000000000001E-2</c:v>
                </c:pt>
                <c:pt idx="4">
                  <c:v>0.182</c:v>
                </c:pt>
              </c:numCache>
            </c:numRef>
          </c:val>
          <c:extLst>
            <c:ext xmlns:c16="http://schemas.microsoft.com/office/drawing/2014/chart" uri="{C3380CC4-5D6E-409C-BE32-E72D297353CC}">
              <c16:uniqueId val="{00000003-C2E6-4E41-A4FC-90D3A63D98AD}"/>
            </c:ext>
          </c:extLst>
        </c:ser>
        <c:ser>
          <c:idx val="4"/>
          <c:order val="4"/>
          <c:tx>
            <c:strRef>
              <c:f>Sheet1!$F$1</c:f>
              <c:strCache>
                <c:ptCount val="1"/>
                <c:pt idx="0">
                  <c:v>American Indian</c:v>
                </c:pt>
              </c:strCache>
            </c:strRef>
          </c:tx>
          <c:spPr>
            <a:solidFill>
              <a:schemeClr val="bg2"/>
            </a:solidFill>
            <a:ln w="28575">
              <a:solidFill>
                <a:srgbClr val="FF0000"/>
              </a:solidFill>
            </a:ln>
            <a:effectLst/>
          </c:spPr>
          <c:invertIfNegative val="0"/>
          <c:cat>
            <c:strRef>
              <c:f>Sheet1!$A$2:$A$6</c:f>
              <c:strCache>
                <c:ptCount val="5"/>
                <c:pt idx="0">
                  <c:v>40-49</c:v>
                </c:pt>
                <c:pt idx="1">
                  <c:v>50-59</c:v>
                </c:pt>
                <c:pt idx="2">
                  <c:v>60-69</c:v>
                </c:pt>
                <c:pt idx="3">
                  <c:v>70-79</c:v>
                </c:pt>
                <c:pt idx="4">
                  <c:v>80+</c:v>
                </c:pt>
              </c:strCache>
            </c:strRef>
          </c:cat>
          <c:val>
            <c:numRef>
              <c:f>Sheet1!$F$2:$F$6</c:f>
              <c:numCache>
                <c:formatCode>0.00%</c:formatCode>
                <c:ptCount val="5"/>
                <c:pt idx="0">
                  <c:v>3.2000000000000001E-2</c:v>
                </c:pt>
                <c:pt idx="1">
                  <c:v>3.9E-2</c:v>
                </c:pt>
                <c:pt idx="2">
                  <c:v>8.5999999999999993E-2</c:v>
                </c:pt>
                <c:pt idx="3">
                  <c:v>0.14699999999999999</c:v>
                </c:pt>
                <c:pt idx="4">
                  <c:v>0.33800000000000002</c:v>
                </c:pt>
              </c:numCache>
            </c:numRef>
          </c:val>
          <c:extLst>
            <c:ext xmlns:c16="http://schemas.microsoft.com/office/drawing/2014/chart" uri="{C3380CC4-5D6E-409C-BE32-E72D297353CC}">
              <c16:uniqueId val="{00000004-C2E6-4E41-A4FC-90D3A63D98AD}"/>
            </c:ext>
          </c:extLst>
        </c:ser>
        <c:dLbls>
          <c:showLegendKey val="0"/>
          <c:showVal val="0"/>
          <c:showCatName val="0"/>
          <c:showSerName val="0"/>
          <c:showPercent val="0"/>
          <c:showBubbleSize val="0"/>
        </c:dLbls>
        <c:gapWidth val="216"/>
        <c:axId val="429676824"/>
        <c:axId val="429677152"/>
      </c:barChart>
      <c:catAx>
        <c:axId val="4296768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Age</a:t>
                </a:r>
              </a:p>
            </c:rich>
          </c:tx>
          <c:layout>
            <c:manualLayout>
              <c:xMode val="edge"/>
              <c:yMode val="edge"/>
              <c:x val="0.50812705702884375"/>
              <c:y val="0.915693418028435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9677152"/>
        <c:crosses val="autoZero"/>
        <c:auto val="1"/>
        <c:lblAlgn val="ctr"/>
        <c:lblOffset val="100"/>
        <c:noMultiLvlLbl val="0"/>
      </c:catAx>
      <c:valAx>
        <c:axId val="429677152"/>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6768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840C6-1F39-43ED-B27B-1FEC6C3829D7}"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21C0D-9E07-4C74-9A59-193F61F62892}" type="slidenum">
              <a:rPr lang="en-GB" smtClean="0"/>
              <a:t>‹#›</a:t>
            </a:fld>
            <a:endParaRPr lang="en-GB"/>
          </a:p>
        </p:txBody>
      </p:sp>
    </p:spTree>
    <p:extLst>
      <p:ext uri="{BB962C8B-B14F-4D97-AF65-F5344CB8AC3E}">
        <p14:creationId xmlns:p14="http://schemas.microsoft.com/office/powerpoint/2010/main" val="217285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E21C0D-9E07-4C74-9A59-193F61F62892}" type="slidenum">
              <a:rPr lang="en-GB" smtClean="0"/>
              <a:t>1</a:t>
            </a:fld>
            <a:endParaRPr lang="en-GB"/>
          </a:p>
        </p:txBody>
      </p:sp>
    </p:spTree>
    <p:extLst>
      <p:ext uri="{BB962C8B-B14F-4D97-AF65-F5344CB8AC3E}">
        <p14:creationId xmlns:p14="http://schemas.microsoft.com/office/powerpoint/2010/main" val="196181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21C0D-9E07-4C74-9A59-193F61F62892}" type="slidenum">
              <a:rPr lang="en-GB" smtClean="0"/>
              <a:t>18</a:t>
            </a:fld>
            <a:endParaRPr lang="en-GB"/>
          </a:p>
        </p:txBody>
      </p:sp>
    </p:spTree>
    <p:extLst>
      <p:ext uri="{BB962C8B-B14F-4D97-AF65-F5344CB8AC3E}">
        <p14:creationId xmlns:p14="http://schemas.microsoft.com/office/powerpoint/2010/main" val="149096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B32E8-67AC-89C9-D878-92F74F48F2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2452E-DFB0-4B45-1B2D-F103E2D7F1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BC0FC5-705B-087D-F605-6B3A623691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1A727F-3175-5FAA-DF0A-2F12A7BBDA4C}"/>
              </a:ext>
            </a:extLst>
          </p:cNvPr>
          <p:cNvSpPr>
            <a:spLocks noGrp="1"/>
          </p:cNvSpPr>
          <p:nvPr>
            <p:ph type="sldNum" sz="quarter" idx="5"/>
          </p:nvPr>
        </p:nvSpPr>
        <p:spPr/>
        <p:txBody>
          <a:bodyPr/>
          <a:lstStyle/>
          <a:p>
            <a:fld id="{05E21C0D-9E07-4C74-9A59-193F61F62892}" type="slidenum">
              <a:rPr lang="en-GB" smtClean="0"/>
              <a:t>19</a:t>
            </a:fld>
            <a:endParaRPr lang="en-GB"/>
          </a:p>
        </p:txBody>
      </p:sp>
    </p:spTree>
    <p:extLst>
      <p:ext uri="{BB962C8B-B14F-4D97-AF65-F5344CB8AC3E}">
        <p14:creationId xmlns:p14="http://schemas.microsoft.com/office/powerpoint/2010/main" val="592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4FBB-CB63-52C2-76E1-515DC099CD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6C342-FBA2-2C87-ADEF-7E50FF5B6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4B1594-ACA4-68D0-6155-A42B45A2A05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we think about why we see this pattern, it’s important to remember that revascularization for critical limb ischemia comes toward the end of a long process. Lower extremity PAD progresses slowly, and there are a lot of opportunities to interrupt that process. By the time patients need revascularization, there have been a long line of missed opportunities. Black and Hispanic </a:t>
            </a:r>
            <a:endParaRPr lang="en-US" dirty="0"/>
          </a:p>
        </p:txBody>
      </p:sp>
      <p:sp>
        <p:nvSpPr>
          <p:cNvPr id="4" name="Slide Number Placeholder 3">
            <a:extLst>
              <a:ext uri="{FF2B5EF4-FFF2-40B4-BE49-F238E27FC236}">
                <a16:creationId xmlns:a16="http://schemas.microsoft.com/office/drawing/2014/main" id="{BDA24673-1EFB-B26E-77EA-8813581CFA5E}"/>
              </a:ext>
            </a:extLst>
          </p:cNvPr>
          <p:cNvSpPr>
            <a:spLocks noGrp="1"/>
          </p:cNvSpPr>
          <p:nvPr>
            <p:ph type="sldNum" sz="quarter" idx="10"/>
          </p:nvPr>
        </p:nvSpPr>
        <p:spPr/>
        <p:txBody>
          <a:bodyPr/>
          <a:lstStyle/>
          <a:p>
            <a:fld id="{05E21C0D-9E07-4C74-9A59-193F61F62892}" type="slidenum">
              <a:rPr lang="en-GB" smtClean="0"/>
              <a:t>21</a:t>
            </a:fld>
            <a:endParaRPr lang="en-GB"/>
          </a:p>
        </p:txBody>
      </p:sp>
    </p:spTree>
    <p:extLst>
      <p:ext uri="{BB962C8B-B14F-4D97-AF65-F5344CB8AC3E}">
        <p14:creationId xmlns:p14="http://schemas.microsoft.com/office/powerpoint/2010/main" val="278019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76DF8-2E9E-A4AA-A7A5-FCE0078DD9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C4E32-90BE-4A55-1B59-202478DDB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32429-089F-AD22-BB91-088717E7AA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B6D4E7-F4D1-29A4-20A6-05A639D6DE4A}"/>
              </a:ext>
            </a:extLst>
          </p:cNvPr>
          <p:cNvSpPr>
            <a:spLocks noGrp="1"/>
          </p:cNvSpPr>
          <p:nvPr>
            <p:ph type="sldNum" sz="quarter" idx="5"/>
          </p:nvPr>
        </p:nvSpPr>
        <p:spPr/>
        <p:txBody>
          <a:bodyPr/>
          <a:lstStyle/>
          <a:p>
            <a:fld id="{05E21C0D-9E07-4C74-9A59-193F61F62892}" type="slidenum">
              <a:rPr lang="en-GB" smtClean="0"/>
              <a:t>22</a:t>
            </a:fld>
            <a:endParaRPr lang="en-GB"/>
          </a:p>
        </p:txBody>
      </p:sp>
    </p:spTree>
    <p:extLst>
      <p:ext uri="{BB962C8B-B14F-4D97-AF65-F5344CB8AC3E}">
        <p14:creationId xmlns:p14="http://schemas.microsoft.com/office/powerpoint/2010/main" val="3480720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9A4A-AA88-18AB-6723-02DB9CD8A0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9B5809-0CEC-1090-1755-2D805A8758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FC514-80AD-B600-6C35-EA0087DE6C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4B407B-922B-B8B9-BC8F-9BA893F1AB7C}"/>
              </a:ext>
            </a:extLst>
          </p:cNvPr>
          <p:cNvSpPr>
            <a:spLocks noGrp="1"/>
          </p:cNvSpPr>
          <p:nvPr>
            <p:ph type="sldNum" sz="quarter" idx="5"/>
          </p:nvPr>
        </p:nvSpPr>
        <p:spPr/>
        <p:txBody>
          <a:bodyPr/>
          <a:lstStyle/>
          <a:p>
            <a:fld id="{05E21C0D-9E07-4C74-9A59-193F61F62892}" type="slidenum">
              <a:rPr lang="en-GB" smtClean="0"/>
              <a:t>23</a:t>
            </a:fld>
            <a:endParaRPr lang="en-GB"/>
          </a:p>
        </p:txBody>
      </p:sp>
    </p:spTree>
    <p:extLst>
      <p:ext uri="{BB962C8B-B14F-4D97-AF65-F5344CB8AC3E}">
        <p14:creationId xmlns:p14="http://schemas.microsoft.com/office/powerpoint/2010/main" val="3584987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if not genetic differences, the disparities must be due to racism</a:t>
            </a:r>
          </a:p>
          <a:p>
            <a:endParaRPr lang="en-US" baseline="0" dirty="0"/>
          </a:p>
          <a:p>
            <a:r>
              <a:rPr lang="en-US" baseline="0" dirty="0"/>
              <a:t>David Williams, in a really brilliant review in the Annual Review of Public Health, described the three ways that racism can affect health outcomes. He first covers interpersonal racism, or discrimination. Individuals that face discrimination have increased levels of inflammation, oxidative stress, and arterial calcification, which are all risk factors for accelerated atherosclerosis. He next covers cultural racism, which can be thought of as stereotyping or individual-level unconscious bias, which leads to inferior care. In the realm of PAD, we might think about the patient who does not get revascularization due to concerns about adherence to antiplatelet therapy or follow-up testing. Lastly, Williams describes the effect of structural racism on health</a:t>
            </a:r>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26</a:t>
            </a:fld>
            <a:endParaRPr lang="en-GB"/>
          </a:p>
        </p:txBody>
      </p:sp>
    </p:spTree>
    <p:extLst>
      <p:ext uri="{BB962C8B-B14F-4D97-AF65-F5344CB8AC3E}">
        <p14:creationId xmlns:p14="http://schemas.microsoft.com/office/powerpoint/2010/main" val="48365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D1889-230A-9425-EAED-221071306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CDA38-6947-7BC1-7BF9-60AA93171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6DCE83-E6A0-9A91-ED3C-57140CD17FA5}"/>
              </a:ext>
            </a:extLst>
          </p:cNvPr>
          <p:cNvSpPr>
            <a:spLocks noGrp="1"/>
          </p:cNvSpPr>
          <p:nvPr>
            <p:ph type="body" idx="1"/>
          </p:nvPr>
        </p:nvSpPr>
        <p:spPr/>
        <p:txBody>
          <a:bodyPr/>
          <a:lstStyle/>
          <a:p>
            <a:r>
              <a:rPr lang="en-US" dirty="0"/>
              <a:t>So</a:t>
            </a:r>
            <a:r>
              <a:rPr lang="en-US" baseline="0" dirty="0"/>
              <a:t> if not genetic differences, the disparities must be due to racism</a:t>
            </a:r>
          </a:p>
          <a:p>
            <a:endParaRPr lang="en-US" baseline="0" dirty="0"/>
          </a:p>
          <a:p>
            <a:r>
              <a:rPr lang="en-US" baseline="0" dirty="0"/>
              <a:t>David Williams, in a really brilliant review in the Annual Review of Public Health, described the three ways that racism can affect health outcomes. He first covers interpersonal racism, or discrimination. Individuals that face discrimination have increased levels of inflammation, oxidative stress, and arterial calcification, which are all risk factors for accelerated atherosclerosis. He next covers cultural racism, which can be thought of as stereotyping or individual-level unconscious bias, which leads to inferior care. In the realm of PAD, we might think about the patient who does not get revascularization due to concerns about adherence to antiplatelet therapy or follow-up testing. Lastly, Williams describes the effect of structural racism on health</a:t>
            </a:r>
            <a:endParaRPr lang="en-US" dirty="0"/>
          </a:p>
        </p:txBody>
      </p:sp>
      <p:sp>
        <p:nvSpPr>
          <p:cNvPr id="4" name="Slide Number Placeholder 3">
            <a:extLst>
              <a:ext uri="{FF2B5EF4-FFF2-40B4-BE49-F238E27FC236}">
                <a16:creationId xmlns:a16="http://schemas.microsoft.com/office/drawing/2014/main" id="{6C09AED2-C255-98BD-7CA8-40FEAE86E44A}"/>
              </a:ext>
            </a:extLst>
          </p:cNvPr>
          <p:cNvSpPr>
            <a:spLocks noGrp="1"/>
          </p:cNvSpPr>
          <p:nvPr>
            <p:ph type="sldNum" sz="quarter" idx="10"/>
          </p:nvPr>
        </p:nvSpPr>
        <p:spPr/>
        <p:txBody>
          <a:bodyPr/>
          <a:lstStyle/>
          <a:p>
            <a:fld id="{05E21C0D-9E07-4C74-9A59-193F61F62892}" type="slidenum">
              <a:rPr lang="en-GB" smtClean="0"/>
              <a:t>27</a:t>
            </a:fld>
            <a:endParaRPr lang="en-GB"/>
          </a:p>
        </p:txBody>
      </p:sp>
    </p:spTree>
    <p:extLst>
      <p:ext uri="{BB962C8B-B14F-4D97-AF65-F5344CB8AC3E}">
        <p14:creationId xmlns:p14="http://schemas.microsoft.com/office/powerpoint/2010/main" val="3680353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Williams describes it (and</a:t>
            </a:r>
            <a:r>
              <a:rPr lang="en-US" baseline="0" dirty="0"/>
              <a:t> this is echoed by the AHA’s scientific statement from 2020 on healthcare disparities), structural racism affects health outcomes by creating residential racial segregation. This leads to a disproportionate proportion of Black (and other non-white) people living in areas of </a:t>
            </a:r>
            <a:r>
              <a:rPr lang="en-US" baseline="0" dirty="0" err="1"/>
              <a:t>concerntrated</a:t>
            </a:r>
            <a:r>
              <a:rPr lang="en-US" baseline="0" dirty="0"/>
              <a:t> poverty. Areas of concentrated poverty get less investment from the public and private sectors, leading to fewer job and educational opportunity, difficulty accessing healthcare and difficulty practicing healthy behaviors (like eating healthy foods because there are no good grocery stores, or taking medications because there are no nearby pharmacies, or going to the doctor because there is no reliable public transportation to go to appointments)</a:t>
            </a:r>
          </a:p>
          <a:p>
            <a:endParaRPr lang="en-US" baseline="0" dirty="0"/>
          </a:p>
          <a:p>
            <a:r>
              <a:rPr lang="en-US" baseline="0" dirty="0"/>
              <a:t>Across a number of clinical conditions (including pregnancy, breast cancer, post-MI care) outcomes are worse for individuals living in residentially racially </a:t>
            </a:r>
            <a:r>
              <a:rPr lang="en-US" baseline="0" dirty="0" err="1"/>
              <a:t>segregrated</a:t>
            </a:r>
            <a:r>
              <a:rPr lang="en-US" baseline="0" dirty="0"/>
              <a:t> areas, and the pattern of amputations and lower extremity revascularization fits into that pattern</a:t>
            </a:r>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28</a:t>
            </a:fld>
            <a:endParaRPr lang="en-GB"/>
          </a:p>
        </p:txBody>
      </p:sp>
    </p:spTree>
    <p:extLst>
      <p:ext uri="{BB962C8B-B14F-4D97-AF65-F5344CB8AC3E}">
        <p14:creationId xmlns:p14="http://schemas.microsoft.com/office/powerpoint/2010/main" val="3203602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7C10A-CB9C-33D6-CD94-1111BB1B28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FF5195-6ED9-9F00-2027-2EEC71F91E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603079-449F-9735-E49A-B6C100B93630}"/>
              </a:ext>
            </a:extLst>
          </p:cNvPr>
          <p:cNvSpPr>
            <a:spLocks noGrp="1"/>
          </p:cNvSpPr>
          <p:nvPr>
            <p:ph type="body" idx="1"/>
          </p:nvPr>
        </p:nvSpPr>
        <p:spPr/>
        <p:txBody>
          <a:bodyPr/>
          <a:lstStyle/>
          <a:p>
            <a:r>
              <a:rPr lang="en-US" dirty="0"/>
              <a:t>So</a:t>
            </a:r>
            <a:r>
              <a:rPr lang="en-US" baseline="0" dirty="0"/>
              <a:t> if not genetic differences, the disparities must be due to racism</a:t>
            </a:r>
          </a:p>
          <a:p>
            <a:endParaRPr lang="en-US" baseline="0" dirty="0"/>
          </a:p>
          <a:p>
            <a:r>
              <a:rPr lang="en-US" baseline="0" dirty="0"/>
              <a:t>David Williams, in a really brilliant review in the Annual Review of Public Health, described the three ways that racism can affect health outcomes. He first covers interpersonal racism, or discrimination. Individuals that face discrimination have increased levels of inflammation, oxidative stress, and arterial calcification, which are all risk factors for accelerated atherosclerosis. He next covers cultural racism, which can be thought of as stereotyping or individual-level unconscious bias, which leads to inferior care. In the realm of PAD, we might think about the patient who does not get revascularization due to concerns about adherence to antiplatelet therapy or follow-up testing. Lastly, Williams describes the effect of structural racism on health</a:t>
            </a:r>
            <a:endParaRPr lang="en-US" dirty="0"/>
          </a:p>
        </p:txBody>
      </p:sp>
      <p:sp>
        <p:nvSpPr>
          <p:cNvPr id="4" name="Slide Number Placeholder 3">
            <a:extLst>
              <a:ext uri="{FF2B5EF4-FFF2-40B4-BE49-F238E27FC236}">
                <a16:creationId xmlns:a16="http://schemas.microsoft.com/office/drawing/2014/main" id="{C21A202C-BC18-B322-A673-69821AA5F6D2}"/>
              </a:ext>
            </a:extLst>
          </p:cNvPr>
          <p:cNvSpPr>
            <a:spLocks noGrp="1"/>
          </p:cNvSpPr>
          <p:nvPr>
            <p:ph type="sldNum" sz="quarter" idx="10"/>
          </p:nvPr>
        </p:nvSpPr>
        <p:spPr/>
        <p:txBody>
          <a:bodyPr/>
          <a:lstStyle/>
          <a:p>
            <a:fld id="{05E21C0D-9E07-4C74-9A59-193F61F62892}" type="slidenum">
              <a:rPr lang="en-GB" smtClean="0"/>
              <a:t>29</a:t>
            </a:fld>
            <a:endParaRPr lang="en-GB"/>
          </a:p>
        </p:txBody>
      </p:sp>
    </p:spTree>
    <p:extLst>
      <p:ext uri="{BB962C8B-B14F-4D97-AF65-F5344CB8AC3E}">
        <p14:creationId xmlns:p14="http://schemas.microsoft.com/office/powerpoint/2010/main" val="190365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children aged 10-15 years old (focus on kids because they don’t yet have development of CV conditions, reduces bias) were asked about daily experiences with discrimination (“How often have you been treated with less courtesy/respect than others”, etc.), and had BP and CRP measured. There was a direct association between extent of discrimination and these measures of adverse CV risk, </a:t>
            </a:r>
            <a:r>
              <a:rPr lang="en-US" dirty="0" err="1"/>
              <a:t>evn</a:t>
            </a:r>
            <a:r>
              <a:rPr lang="en-US" dirty="0"/>
              <a:t> after adjusting for BMI, gender, and mother’s highest education level. </a:t>
            </a:r>
          </a:p>
        </p:txBody>
      </p:sp>
      <p:sp>
        <p:nvSpPr>
          <p:cNvPr id="4" name="Slide Number Placeholder 3"/>
          <p:cNvSpPr>
            <a:spLocks noGrp="1"/>
          </p:cNvSpPr>
          <p:nvPr>
            <p:ph type="sldNum" sz="quarter" idx="5"/>
          </p:nvPr>
        </p:nvSpPr>
        <p:spPr/>
        <p:txBody>
          <a:bodyPr/>
          <a:lstStyle/>
          <a:p>
            <a:fld id="{05E21C0D-9E07-4C74-9A59-193F61F62892}" type="slidenum">
              <a:rPr lang="en-GB" smtClean="0"/>
              <a:t>31</a:t>
            </a:fld>
            <a:endParaRPr lang="en-GB"/>
          </a:p>
        </p:txBody>
      </p:sp>
    </p:spTree>
    <p:extLst>
      <p:ext uri="{BB962C8B-B14F-4D97-AF65-F5344CB8AC3E}">
        <p14:creationId xmlns:p14="http://schemas.microsoft.com/office/powerpoint/2010/main" val="1700748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5B017-7574-1BD3-66B4-4B8A586D2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B53478-3ABB-F3CA-A453-8D9B413C2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1B4D1-111A-D08A-22BA-1FD6503B56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we think about why we see this pattern, it’s important to remember that revascularization for critical limb ischemia comes toward the end of a long process. Lower extremity PAD progresses slowly, and there are a lot of opportunities to interrupt that process. By the time patients need revascularization, there have been a long line of missed opportunities. Black and Hispanic </a:t>
            </a:r>
            <a:endParaRPr lang="en-US" dirty="0"/>
          </a:p>
        </p:txBody>
      </p:sp>
      <p:sp>
        <p:nvSpPr>
          <p:cNvPr id="4" name="Slide Number Placeholder 3">
            <a:extLst>
              <a:ext uri="{FF2B5EF4-FFF2-40B4-BE49-F238E27FC236}">
                <a16:creationId xmlns:a16="http://schemas.microsoft.com/office/drawing/2014/main" id="{30B18958-B498-EA0F-E288-660641E127F9}"/>
              </a:ext>
            </a:extLst>
          </p:cNvPr>
          <p:cNvSpPr>
            <a:spLocks noGrp="1"/>
          </p:cNvSpPr>
          <p:nvPr>
            <p:ph type="sldNum" sz="quarter" idx="10"/>
          </p:nvPr>
        </p:nvSpPr>
        <p:spPr/>
        <p:txBody>
          <a:bodyPr/>
          <a:lstStyle/>
          <a:p>
            <a:fld id="{05E21C0D-9E07-4C74-9A59-193F61F62892}" type="slidenum">
              <a:rPr lang="en-GB" smtClean="0"/>
              <a:t>10</a:t>
            </a:fld>
            <a:endParaRPr lang="en-GB"/>
          </a:p>
        </p:txBody>
      </p:sp>
    </p:spTree>
    <p:extLst>
      <p:ext uri="{BB962C8B-B14F-4D97-AF65-F5344CB8AC3E}">
        <p14:creationId xmlns:p14="http://schemas.microsoft.com/office/powerpoint/2010/main" val="290094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E21C0D-9E07-4C74-9A59-193F61F62892}" type="slidenum">
              <a:rPr lang="en-GB" smtClean="0"/>
              <a:t>32</a:t>
            </a:fld>
            <a:endParaRPr lang="en-GB"/>
          </a:p>
        </p:txBody>
      </p:sp>
    </p:spTree>
    <p:extLst>
      <p:ext uri="{BB962C8B-B14F-4D97-AF65-F5344CB8AC3E}">
        <p14:creationId xmlns:p14="http://schemas.microsoft.com/office/powerpoint/2010/main" val="284261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6482F-92D8-64B9-E6E4-C82F8115C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D0B959-803D-D505-8054-6783B1BD98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2A6C9-D39E-9F81-C173-DEE96A5655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a:t>
            </a:r>
            <a:r>
              <a:rPr lang="en-US" baseline="0" dirty="0"/>
              <a:t> we think about why we see this pattern, it’s important to remember that revascularization for critical limb ischemia comes toward the end of a long process. Lower extremity PAD progresses slowly, and there are a lot of opportunities to interrupt that process. By the time patients need revascularization, there have been a long line of missed opportunities. Black and Hispanic </a:t>
            </a:r>
            <a:endParaRPr lang="en-US" dirty="0"/>
          </a:p>
        </p:txBody>
      </p:sp>
      <p:sp>
        <p:nvSpPr>
          <p:cNvPr id="4" name="Slide Number Placeholder 3">
            <a:extLst>
              <a:ext uri="{FF2B5EF4-FFF2-40B4-BE49-F238E27FC236}">
                <a16:creationId xmlns:a16="http://schemas.microsoft.com/office/drawing/2014/main" id="{4B2D750D-A89F-E9D2-958A-FE45B03DBACE}"/>
              </a:ext>
            </a:extLst>
          </p:cNvPr>
          <p:cNvSpPr>
            <a:spLocks noGrp="1"/>
          </p:cNvSpPr>
          <p:nvPr>
            <p:ph type="sldNum" sz="quarter" idx="10"/>
          </p:nvPr>
        </p:nvSpPr>
        <p:spPr/>
        <p:txBody>
          <a:bodyPr/>
          <a:lstStyle/>
          <a:p>
            <a:fld id="{05E21C0D-9E07-4C74-9A59-193F61F62892}" type="slidenum">
              <a:rPr lang="en-GB" smtClean="0"/>
              <a:t>11</a:t>
            </a:fld>
            <a:endParaRPr lang="en-GB"/>
          </a:p>
        </p:txBody>
      </p:sp>
    </p:spTree>
    <p:extLst>
      <p:ext uri="{BB962C8B-B14F-4D97-AF65-F5344CB8AC3E}">
        <p14:creationId xmlns:p14="http://schemas.microsoft.com/office/powerpoint/2010/main" val="1104623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90% knew about high blood</a:t>
            </a:r>
            <a:r>
              <a:rPr lang="en-US" baseline="0" dirty="0"/>
              <a:t> pressure, 85% about high cholesterol, 78% about diabetes, 74% about stroke, 67% about coronary artery </a:t>
            </a:r>
            <a:r>
              <a:rPr lang="en-US" baseline="0" dirty="0" err="1"/>
              <a:t>diseae</a:t>
            </a:r>
            <a:r>
              <a:rPr lang="en-US" baseline="0" dirty="0"/>
              <a:t>, 67% about heart failure, 42% about multiple sclerosis, 36% about ALS, 29% about cystic fibrosis</a:t>
            </a:r>
            <a:endParaRPr lang="en-US" dirty="0"/>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12</a:t>
            </a:fld>
            <a:endParaRPr lang="en-US" altLang="en-US"/>
          </a:p>
        </p:txBody>
      </p:sp>
    </p:spTree>
    <p:extLst>
      <p:ext uri="{BB962C8B-B14F-4D97-AF65-F5344CB8AC3E}">
        <p14:creationId xmlns:p14="http://schemas.microsoft.com/office/powerpoint/2010/main" val="11370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A8FD6-3CB7-3B34-3EEA-ABBA64D14D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7E747-AE7A-F1CF-6A91-32DA61427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992C3-D280-F4D4-8E74-A9B75792BC86}"/>
              </a:ext>
            </a:extLst>
          </p:cNvPr>
          <p:cNvSpPr>
            <a:spLocks noGrp="1"/>
          </p:cNvSpPr>
          <p:nvPr>
            <p:ph type="body" idx="1"/>
          </p:nvPr>
        </p:nvSpPr>
        <p:spPr/>
        <p:txBody>
          <a:bodyPr/>
          <a:lstStyle/>
          <a:p>
            <a:r>
              <a:rPr lang="en-US" dirty="0"/>
              <a:t>Among those aware of PAD</a:t>
            </a:r>
          </a:p>
        </p:txBody>
      </p:sp>
      <p:sp>
        <p:nvSpPr>
          <p:cNvPr id="4" name="Slide Number Placeholder 3">
            <a:extLst>
              <a:ext uri="{FF2B5EF4-FFF2-40B4-BE49-F238E27FC236}">
                <a16:creationId xmlns:a16="http://schemas.microsoft.com/office/drawing/2014/main" id="{7E831C08-AC6C-8DB2-7257-6E9E39EECCE0}"/>
              </a:ext>
            </a:extLst>
          </p:cNvPr>
          <p:cNvSpPr>
            <a:spLocks noGrp="1"/>
          </p:cNvSpPr>
          <p:nvPr>
            <p:ph type="sldNum" sz="quarter" idx="10"/>
          </p:nvPr>
        </p:nvSpPr>
        <p:spPr/>
        <p:txBody>
          <a:bodyPr/>
          <a:lstStyle/>
          <a:p>
            <a:pPr>
              <a:defRPr/>
            </a:pPr>
            <a:fld id="{F4399512-E961-4347-8706-661AE02AA638}" type="slidenum">
              <a:rPr lang="en-US" altLang="en-US" smtClean="0"/>
              <a:pPr>
                <a:defRPr/>
              </a:pPr>
              <a:t>13</a:t>
            </a:fld>
            <a:endParaRPr lang="en-US" altLang="en-US"/>
          </a:p>
        </p:txBody>
      </p:sp>
    </p:spTree>
    <p:extLst>
      <p:ext uri="{BB962C8B-B14F-4D97-AF65-F5344CB8AC3E}">
        <p14:creationId xmlns:p14="http://schemas.microsoft.com/office/powerpoint/2010/main" val="278889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1DB3D-B6D5-2592-B2A6-B63578A46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9ACDF-39B0-180A-4095-B368E2D8B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54AA67-86AB-1FF0-0E67-2A159A96A69E}"/>
              </a:ext>
            </a:extLst>
          </p:cNvPr>
          <p:cNvSpPr>
            <a:spLocks noGrp="1"/>
          </p:cNvSpPr>
          <p:nvPr>
            <p:ph type="body" idx="1"/>
          </p:nvPr>
        </p:nvSpPr>
        <p:spPr/>
        <p:txBody>
          <a:bodyPr/>
          <a:lstStyle/>
          <a:p>
            <a:r>
              <a:rPr lang="en-US" dirty="0"/>
              <a:t>Among those aware of PAD</a:t>
            </a:r>
          </a:p>
        </p:txBody>
      </p:sp>
      <p:sp>
        <p:nvSpPr>
          <p:cNvPr id="4" name="Slide Number Placeholder 3">
            <a:extLst>
              <a:ext uri="{FF2B5EF4-FFF2-40B4-BE49-F238E27FC236}">
                <a16:creationId xmlns:a16="http://schemas.microsoft.com/office/drawing/2014/main" id="{C192A53D-B351-8178-8AFB-E4AE0AF4FA60}"/>
              </a:ext>
            </a:extLst>
          </p:cNvPr>
          <p:cNvSpPr>
            <a:spLocks noGrp="1"/>
          </p:cNvSpPr>
          <p:nvPr>
            <p:ph type="sldNum" sz="quarter" idx="10"/>
          </p:nvPr>
        </p:nvSpPr>
        <p:spPr/>
        <p:txBody>
          <a:bodyPr/>
          <a:lstStyle/>
          <a:p>
            <a:pPr>
              <a:defRPr/>
            </a:pPr>
            <a:fld id="{F4399512-E961-4347-8706-661AE02AA638}" type="slidenum">
              <a:rPr lang="en-US" altLang="en-US" smtClean="0"/>
              <a:pPr>
                <a:defRPr/>
              </a:pPr>
              <a:t>14</a:t>
            </a:fld>
            <a:endParaRPr lang="en-US" altLang="en-US"/>
          </a:p>
        </p:txBody>
      </p:sp>
    </p:spTree>
    <p:extLst>
      <p:ext uri="{BB962C8B-B14F-4D97-AF65-F5344CB8AC3E}">
        <p14:creationId xmlns:p14="http://schemas.microsoft.com/office/powerpoint/2010/main" val="282771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those aware of PAD</a:t>
            </a:r>
          </a:p>
        </p:txBody>
      </p:sp>
      <p:sp>
        <p:nvSpPr>
          <p:cNvPr id="4" name="Slide Number Placeholder 3"/>
          <p:cNvSpPr>
            <a:spLocks noGrp="1"/>
          </p:cNvSpPr>
          <p:nvPr>
            <p:ph type="sldNum" sz="quarter" idx="10"/>
          </p:nvPr>
        </p:nvSpPr>
        <p:spPr/>
        <p:txBody>
          <a:bodyPr/>
          <a:lstStyle/>
          <a:p>
            <a:pPr>
              <a:defRPr/>
            </a:pPr>
            <a:fld id="{F4399512-E961-4347-8706-661AE02AA638}" type="slidenum">
              <a:rPr lang="en-US" altLang="en-US" smtClean="0"/>
              <a:pPr>
                <a:defRPr/>
              </a:pPr>
              <a:t>15</a:t>
            </a:fld>
            <a:endParaRPr lang="en-US" altLang="en-US"/>
          </a:p>
        </p:txBody>
      </p:sp>
    </p:spTree>
    <p:extLst>
      <p:ext uri="{BB962C8B-B14F-4D97-AF65-F5344CB8AC3E}">
        <p14:creationId xmlns:p14="http://schemas.microsoft.com/office/powerpoint/2010/main" val="349150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3D761-2C99-8575-8D22-125E9D2BD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C56F7D-2856-BF89-CC98-91D22B09C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1EFBC-1E09-18AD-F3C7-985AF48D2BDA}"/>
              </a:ext>
            </a:extLst>
          </p:cNvPr>
          <p:cNvSpPr>
            <a:spLocks noGrp="1"/>
          </p:cNvSpPr>
          <p:nvPr>
            <p:ph type="body" idx="1"/>
          </p:nvPr>
        </p:nvSpPr>
        <p:spPr/>
        <p:txBody>
          <a:bodyPr/>
          <a:lstStyle/>
          <a:p>
            <a:r>
              <a:rPr lang="en-US" dirty="0"/>
              <a:t>Among those aware of PAD</a:t>
            </a:r>
          </a:p>
        </p:txBody>
      </p:sp>
      <p:sp>
        <p:nvSpPr>
          <p:cNvPr id="4" name="Slide Number Placeholder 3">
            <a:extLst>
              <a:ext uri="{FF2B5EF4-FFF2-40B4-BE49-F238E27FC236}">
                <a16:creationId xmlns:a16="http://schemas.microsoft.com/office/drawing/2014/main" id="{C123C6DA-F5BD-B1AB-C5A2-202D30E1A3E1}"/>
              </a:ext>
            </a:extLst>
          </p:cNvPr>
          <p:cNvSpPr>
            <a:spLocks noGrp="1"/>
          </p:cNvSpPr>
          <p:nvPr>
            <p:ph type="sldNum" sz="quarter" idx="10"/>
          </p:nvPr>
        </p:nvSpPr>
        <p:spPr/>
        <p:txBody>
          <a:bodyPr/>
          <a:lstStyle/>
          <a:p>
            <a:pPr>
              <a:defRPr/>
            </a:pPr>
            <a:fld id="{F4399512-E961-4347-8706-661AE02AA638}" type="slidenum">
              <a:rPr lang="en-US" altLang="en-US" smtClean="0"/>
              <a:pPr>
                <a:defRPr/>
              </a:pPr>
              <a:t>16</a:t>
            </a:fld>
            <a:endParaRPr lang="en-US" altLang="en-US"/>
          </a:p>
        </p:txBody>
      </p:sp>
    </p:spTree>
    <p:extLst>
      <p:ext uri="{BB962C8B-B14F-4D97-AF65-F5344CB8AC3E}">
        <p14:creationId xmlns:p14="http://schemas.microsoft.com/office/powerpoint/2010/main" val="231645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83F2-540C-5FD2-C16A-F73E9F0A3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4D90D-A220-F2AE-E9C8-56CBE8AE5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27F4E-6F64-61AA-3409-213F6F333AD3}"/>
              </a:ext>
            </a:extLst>
          </p:cNvPr>
          <p:cNvSpPr>
            <a:spLocks noGrp="1"/>
          </p:cNvSpPr>
          <p:nvPr>
            <p:ph type="body" idx="1"/>
          </p:nvPr>
        </p:nvSpPr>
        <p:spPr/>
        <p:txBody>
          <a:bodyPr/>
          <a:lstStyle/>
          <a:p>
            <a:r>
              <a:rPr lang="en-US" dirty="0"/>
              <a:t>Among those aware of PAD</a:t>
            </a:r>
          </a:p>
        </p:txBody>
      </p:sp>
      <p:sp>
        <p:nvSpPr>
          <p:cNvPr id="4" name="Slide Number Placeholder 3">
            <a:extLst>
              <a:ext uri="{FF2B5EF4-FFF2-40B4-BE49-F238E27FC236}">
                <a16:creationId xmlns:a16="http://schemas.microsoft.com/office/drawing/2014/main" id="{635B8A8F-7230-3C34-2F4E-C2E751049087}"/>
              </a:ext>
            </a:extLst>
          </p:cNvPr>
          <p:cNvSpPr>
            <a:spLocks noGrp="1"/>
          </p:cNvSpPr>
          <p:nvPr>
            <p:ph type="sldNum" sz="quarter" idx="10"/>
          </p:nvPr>
        </p:nvSpPr>
        <p:spPr/>
        <p:txBody>
          <a:bodyPr/>
          <a:lstStyle/>
          <a:p>
            <a:pPr>
              <a:defRPr/>
            </a:pPr>
            <a:fld id="{F4399512-E961-4347-8706-661AE02AA638}" type="slidenum">
              <a:rPr lang="en-US" altLang="en-US" smtClean="0"/>
              <a:pPr>
                <a:defRPr/>
              </a:pPr>
              <a:t>17</a:t>
            </a:fld>
            <a:endParaRPr lang="en-US" altLang="en-US"/>
          </a:p>
        </p:txBody>
      </p:sp>
    </p:spTree>
    <p:extLst>
      <p:ext uri="{BB962C8B-B14F-4D97-AF65-F5344CB8AC3E}">
        <p14:creationId xmlns:p14="http://schemas.microsoft.com/office/powerpoint/2010/main" val="4190805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 with Shield">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1B16BA09-5E0E-9342-7B5F-208FB49230F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4" name="Background">
            <a:extLst>
              <a:ext uri="{FF2B5EF4-FFF2-40B4-BE49-F238E27FC236}">
                <a16:creationId xmlns:a16="http://schemas.microsoft.com/office/drawing/2014/main" id="{839A0678-D339-25B7-6999-A7B668AB1E90}"/>
              </a:ext>
            </a:extLst>
          </p:cNvPr>
          <p:cNvSpPr/>
          <p:nvPr userDrawn="1"/>
        </p:nvSpPr>
        <p:spPr>
          <a:xfrm>
            <a:off x="0" y="232053"/>
            <a:ext cx="12191999" cy="6858000"/>
          </a:xfrm>
          <a:prstGeom prst="rect">
            <a:avLst/>
          </a:prstGeom>
          <a:gradFill>
            <a:gsLst>
              <a:gs pos="11000">
                <a:schemeClr val="bg1">
                  <a:alpha val="0"/>
                </a:schemeClr>
              </a:gs>
              <a:gs pos="51000">
                <a:schemeClr val="bg1"/>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pic>
        <p:nvPicPr>
          <p:cNvPr id="3" name="Picture 2" descr="{&quot;templafy&quot;:{&quot;id&quot;:&quot;a2d20bb9-f147-4ecd-996f-8e9ca4978fb8&quot;}}">
            <a:extLst>
              <a:ext uri="{FF2B5EF4-FFF2-40B4-BE49-F238E27FC236}">
                <a16:creationId xmlns:a16="http://schemas.microsoft.com/office/drawing/2014/main" id="{8FD3E9EB-BD3A-C99C-9AF7-F45AF2F08952}"/>
              </a:ext>
            </a:extLst>
          </p:cNvPr>
          <p:cNvPicPr>
            <a:picLocks noChangeAspect="1"/>
          </p:cNvPicPr>
          <p:nvPr userDrawn="1"/>
        </p:nvPicPr>
        <p:blipFill>
          <a:blip r:embed="rId5">
            <a:extLst>
              <a:ext uri="{28A0092B-C50C-407E-A947-70E740481C1C}">
                <a14:useLocalDpi xmlns:a14="http://schemas.microsoft.com/office/drawing/2010/main" val="0"/>
              </a:ext>
            </a:extLst>
          </a:blip>
          <a:stretch/>
        </p:blipFill>
        <p:spPr>
          <a:xfrm>
            <a:off x="705398" y="705953"/>
            <a:ext cx="5080000" cy="1270000"/>
          </a:xfrm>
          <a:prstGeom prst="rect">
            <a:avLst/>
          </a:prstGeom>
        </p:spPr>
      </p:pic>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18" name="Picture 17" descr="{&quot;templafy&quot;:{&quot;id&quot;:&quot;d61dd82b-901e-4cdc-b287-ae22e59c4210&quot;}}">
            <a:extLst>
              <a:ext uri="{FF2B5EF4-FFF2-40B4-BE49-F238E27FC236}">
                <a16:creationId xmlns:a16="http://schemas.microsoft.com/office/drawing/2014/main" id="{F4871A12-966F-AB54-D025-11147D2B69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4" name="Title 1">
            <a:extLst>
              <a:ext uri="{FF2B5EF4-FFF2-40B4-BE49-F238E27FC236}">
                <a16:creationId xmlns:a16="http://schemas.microsoft.com/office/drawing/2014/main" id="{1D8734B6-FF82-51DC-47D5-1C0BF6F1A669}"/>
              </a:ext>
            </a:extLst>
          </p:cNvPr>
          <p:cNvSpPr>
            <a:spLocks noGrp="1"/>
          </p:cNvSpPr>
          <p:nvPr>
            <p:ph type="ctrTitle" hasCustomPrompt="1"/>
          </p:nvPr>
        </p:nvSpPr>
        <p:spPr>
          <a:xfrm>
            <a:off x="737769" y="3160800"/>
            <a:ext cx="10733505" cy="1782000"/>
          </a:xfrm>
        </p:spPr>
        <p:txBody>
          <a:bodyPr anchor="t" anchorCtr="0">
            <a:noAutofit/>
          </a:bodyPr>
          <a:lstStyle>
            <a:lvl1pPr algn="l">
              <a:defRPr sz="4800">
                <a:solidFill>
                  <a:schemeClr val="tx2"/>
                </a:solidFill>
              </a:defRPr>
            </a:lvl1pPr>
          </a:lstStyle>
          <a:p>
            <a:r>
              <a:rPr lang="en-US" noProof="0" dirty="0"/>
              <a:t>Click to Add Title</a:t>
            </a:r>
          </a:p>
        </p:txBody>
      </p:sp>
      <p:sp>
        <p:nvSpPr>
          <p:cNvPr id="5" name="Subtitle 2">
            <a:extLst>
              <a:ext uri="{FF2B5EF4-FFF2-40B4-BE49-F238E27FC236}">
                <a16:creationId xmlns:a16="http://schemas.microsoft.com/office/drawing/2014/main" id="{58E6A62F-5EE0-DF6B-07CD-0B354081E7E5}"/>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21" name="Text Placeholder 11">
            <a:extLst>
              <a:ext uri="{FF2B5EF4-FFF2-40B4-BE49-F238E27FC236}">
                <a16:creationId xmlns:a16="http://schemas.microsoft.com/office/drawing/2014/main" id="{251DC0FA-582F-179B-E738-1BBB95CD3363}"/>
              </a:ext>
            </a:extLst>
          </p:cNvPr>
          <p:cNvSpPr>
            <a:spLocks noGrp="1"/>
          </p:cNvSpPr>
          <p:nvPr>
            <p:ph type="body" sz="quarter" idx="28" hasCustomPrompt="1"/>
          </p:nvPr>
        </p:nvSpPr>
        <p:spPr>
          <a:xfrm>
            <a:off x="720725" y="5740360"/>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22" name="Text Placeholder 11">
            <a:extLst>
              <a:ext uri="{FF2B5EF4-FFF2-40B4-BE49-F238E27FC236}">
                <a16:creationId xmlns:a16="http://schemas.microsoft.com/office/drawing/2014/main" id="{1515E92D-D3D4-9D54-8555-29BBC3428DC8}"/>
              </a:ext>
            </a:extLst>
          </p:cNvPr>
          <p:cNvSpPr>
            <a:spLocks noGrp="1"/>
          </p:cNvSpPr>
          <p:nvPr>
            <p:ph type="body" sz="quarter" idx="29" hasCustomPrompt="1"/>
          </p:nvPr>
        </p:nvSpPr>
        <p:spPr>
          <a:xfrm>
            <a:off x="720000" y="5957377"/>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23" name="Text Placeholder 11">
            <a:extLst>
              <a:ext uri="{FF2B5EF4-FFF2-40B4-BE49-F238E27FC236}">
                <a16:creationId xmlns:a16="http://schemas.microsoft.com/office/drawing/2014/main" id="{E327DC5C-E1C0-B8CB-4B84-DA580F6C816B}"/>
              </a:ext>
            </a:extLst>
          </p:cNvPr>
          <p:cNvSpPr>
            <a:spLocks noGrp="1"/>
          </p:cNvSpPr>
          <p:nvPr>
            <p:ph type="body" sz="quarter" idx="30" hasCustomPrompt="1"/>
          </p:nvPr>
        </p:nvSpPr>
        <p:spPr>
          <a:xfrm>
            <a:off x="720000" y="6252829"/>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000" b="0">
                <a:solidFill>
                  <a:schemeClr val="tx2"/>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date</a:t>
            </a:r>
            <a:endParaRPr lang="en-GB" dirty="0"/>
          </a:p>
        </p:txBody>
      </p:sp>
    </p:spTree>
    <p:extLst>
      <p:ext uri="{BB962C8B-B14F-4D97-AF65-F5344CB8AC3E}">
        <p14:creationId xmlns:p14="http://schemas.microsoft.com/office/powerpoint/2010/main" val="3322638505"/>
      </p:ext>
    </p:extLst>
  </p:cSld>
  <p:clrMapOvr>
    <a:masterClrMapping/>
  </p:clrMapOvr>
  <p:extLst>
    <p:ext uri="{DCECCB84-F9BA-43D5-87BE-67443E8EF086}">
      <p15:sldGuideLst xmlns:p15="http://schemas.microsoft.com/office/powerpoint/2012/main">
        <p15:guide id="1" orient="horz" pos="453"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Breaker 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5CB14299-9B5F-BF3A-D63A-A282BCE062E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7946dee0-cf38-41dc-b57b-d73e6bcbc4e9&quot;}}">
            <a:extLst>
              <a:ext uri="{FF2B5EF4-FFF2-40B4-BE49-F238E27FC236}">
                <a16:creationId xmlns:a16="http://schemas.microsoft.com/office/drawing/2014/main" id="{10F8ED1B-9620-E042-4468-89BE942638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3f7530d8-81b6-4ad9-a644-5f0c39d4dced&quot;}}">
            <a:extLst>
              <a:ext uri="{FF2B5EF4-FFF2-40B4-BE49-F238E27FC236}">
                <a16:creationId xmlns:a16="http://schemas.microsoft.com/office/drawing/2014/main" id="{FCA34246-DA6F-A5D0-3BE2-F61840002FFA}"/>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402871576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Breaker F">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82F1C1D4-A570-C8D4-71E4-37223819B6F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9854df8a-d3e6-4a7a-9e95-85b6ad8a04c3&quot;}}">
            <a:extLst>
              <a:ext uri="{FF2B5EF4-FFF2-40B4-BE49-F238E27FC236}">
                <a16:creationId xmlns:a16="http://schemas.microsoft.com/office/drawing/2014/main" id="{1D1ABF3C-C080-F6E8-D2B7-03221E70DD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590fec47-532e-4743-9f78-95214fb2d1d8&quot;}}">
            <a:extLst>
              <a:ext uri="{FF2B5EF4-FFF2-40B4-BE49-F238E27FC236}">
                <a16:creationId xmlns:a16="http://schemas.microsoft.com/office/drawing/2014/main" id="{35886E9B-CC8C-FE05-28E8-7B920D14BE84}"/>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894625936"/>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reaker G">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4">
                    <a:lumMod val="5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5a592653-b467-4393-810b-107d12a92bdc&quot;}}">
            <a:extLst>
              <a:ext uri="{FF2B5EF4-FFF2-40B4-BE49-F238E27FC236}">
                <a16:creationId xmlns:a16="http://schemas.microsoft.com/office/drawing/2014/main" id="{AAD77358-407B-CC8D-8A44-3C9D1C944A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fa5cc286-dde2-450e-9b89-2edb13175ad2&quot;}}">
            <a:extLst>
              <a:ext uri="{FF2B5EF4-FFF2-40B4-BE49-F238E27FC236}">
                <a16:creationId xmlns:a16="http://schemas.microsoft.com/office/drawing/2014/main" id="{BB0E4EF0-0773-5520-B4C1-BD1FB27A2FDD}"/>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28820667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Breaker H">
    <p:bg>
      <p:bgPr>
        <a:solidFill>
          <a:srgbClr val="99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7CD447B1-6CDF-7A26-7C65-539832BE142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be870117-b43c-4799-8e78-59040a85295b&quot;}}">
            <a:extLst>
              <a:ext uri="{FF2B5EF4-FFF2-40B4-BE49-F238E27FC236}">
                <a16:creationId xmlns:a16="http://schemas.microsoft.com/office/drawing/2014/main" id="{921DC878-ADF5-6607-4064-B140F82AC21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53619bc3-6501-4e74-bff2-b7592ff8ffd5&quot;}}">
            <a:extLst>
              <a:ext uri="{FF2B5EF4-FFF2-40B4-BE49-F238E27FC236}">
                <a16:creationId xmlns:a16="http://schemas.microsoft.com/office/drawing/2014/main" id="{251C0FE8-3CB8-F28B-4328-C693C026614E}"/>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13325559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10752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213749241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and 1 Conten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1075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10753724" cy="561600"/>
          </a:xfrm>
        </p:spPr>
        <p:txBody>
          <a:bodyPr/>
          <a:lstStyle/>
          <a:p>
            <a:endParaRPr lang="en-GB" dirty="0"/>
          </a:p>
        </p:txBody>
      </p:sp>
    </p:spTree>
    <p:extLst>
      <p:ext uri="{BB962C8B-B14F-4D97-AF65-F5344CB8AC3E}">
        <p14:creationId xmlns:p14="http://schemas.microsoft.com/office/powerpoint/2010/main" val="212810692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771BA-DEC6-F3CD-0966-439080AF1576}"/>
              </a:ext>
            </a:extLst>
          </p:cNvPr>
          <p:cNvSpPr>
            <a:spLocks noGrp="1"/>
          </p:cNvSpPr>
          <p:nvPr>
            <p:ph type="title"/>
          </p:nvPr>
        </p:nvSpPr>
        <p:spPr>
          <a:xfrm>
            <a:off x="719138" y="720000"/>
            <a:ext cx="10753724" cy="561600"/>
          </a:xfrm>
        </p:spPr>
        <p:txBody>
          <a:bodyPr/>
          <a:lstStyle/>
          <a:p>
            <a:endParaRPr lang="en-GB" dirty="0"/>
          </a:p>
        </p:txBody>
      </p:sp>
      <p:sp>
        <p:nvSpPr>
          <p:cNvPr id="4" name="Slide Number Placeholder 3">
            <a:extLst>
              <a:ext uri="{FF2B5EF4-FFF2-40B4-BE49-F238E27FC236}">
                <a16:creationId xmlns:a16="http://schemas.microsoft.com/office/drawing/2014/main" id="{BCC6BC50-3655-09A2-54D0-991FCCB4D17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Text Placeholder 8">
            <a:extLst>
              <a:ext uri="{FF2B5EF4-FFF2-40B4-BE49-F238E27FC236}">
                <a16:creationId xmlns:a16="http://schemas.microsoft.com/office/drawing/2014/main" id="{98E7446D-1AC7-A43F-ADC3-99ABFBDE93F6}"/>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Guides" hidden="1">
            <a:extLst>
              <a:ext uri="{FF2B5EF4-FFF2-40B4-BE49-F238E27FC236}">
                <a16:creationId xmlns:a16="http://schemas.microsoft.com/office/drawing/2014/main" id="{C47EC7B5-5579-B015-84D6-CEA96A4D5E9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139600608"/>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CF56-797D-76D1-938F-9E4AB58EBE90}"/>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30508826-EFB1-9253-4DD9-529D28A14BB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65832291-D52E-BC28-A4EE-FF28DF7F69C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14410262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713598"/>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713599"/>
            <a:ext cx="5196000" cy="4424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3985812"/>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Content with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6275999" y="1839600"/>
            <a:ext cx="5196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Tree>
    <p:extLst>
      <p:ext uri="{BB962C8B-B14F-4D97-AF65-F5344CB8AC3E}">
        <p14:creationId xmlns:p14="http://schemas.microsoft.com/office/powerpoint/2010/main" val="583149524"/>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 with Shield">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4CDB109-2703-E004-DAD3-0A9F90171F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5" name="Rectangle 4">
            <a:extLst>
              <a:ext uri="{FF2B5EF4-FFF2-40B4-BE49-F238E27FC236}">
                <a16:creationId xmlns:a16="http://schemas.microsoft.com/office/drawing/2014/main" id="{4EC7E38D-B81D-FC40-15B1-DC990195C275}"/>
              </a:ext>
            </a:extLst>
          </p:cNvPr>
          <p:cNvSpPr/>
          <p:nvPr userDrawn="1"/>
        </p:nvSpPr>
        <p:spPr>
          <a:xfrm rot="10800000">
            <a:off x="-1" y="-1"/>
            <a:ext cx="12178055" cy="6857999"/>
          </a:xfrm>
          <a:prstGeom prst="rect">
            <a:avLst/>
          </a:prstGeom>
          <a:gradFill flip="none" rotWithShape="1">
            <a:gsLst>
              <a:gs pos="94000">
                <a:schemeClr val="accent3"/>
              </a:gs>
              <a:gs pos="0">
                <a:schemeClr val="accent1">
                  <a:alpha val="0"/>
                </a:schemeClr>
              </a:gs>
              <a:gs pos="71000">
                <a:srgbClr val="15417F"/>
              </a:gs>
              <a:gs pos="43000">
                <a:schemeClr val="accent1">
                  <a:alpha val="96549"/>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0" name="Line top Placeholder 20">
            <a:extLst>
              <a:ext uri="{FF2B5EF4-FFF2-40B4-BE49-F238E27FC236}">
                <a16:creationId xmlns:a16="http://schemas.microsoft.com/office/drawing/2014/main" id="{429036CE-F069-70FC-AB80-D514C7A6E51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20" name="Picture 19" descr="{&quot;templafy&quot;:{&quot;id&quot;:&quot;55feb050-d317-484b-bd37-cc718a877cdc&quot;}}">
            <a:extLst>
              <a:ext uri="{FF2B5EF4-FFF2-40B4-BE49-F238E27FC236}">
                <a16:creationId xmlns:a16="http://schemas.microsoft.com/office/drawing/2014/main" id="{D638E168-2654-C664-C9C9-AC0F17D5F91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46800" y="5482800"/>
            <a:ext cx="2431525" cy="720000"/>
          </a:xfrm>
          <a:prstGeom prst="rect">
            <a:avLst/>
          </a:prstGeom>
        </p:spPr>
      </p:pic>
      <p:sp>
        <p:nvSpPr>
          <p:cNvPr id="8" name="Title 1">
            <a:extLst>
              <a:ext uri="{FF2B5EF4-FFF2-40B4-BE49-F238E27FC236}">
                <a16:creationId xmlns:a16="http://schemas.microsoft.com/office/drawing/2014/main" id="{7FD24B18-9890-6730-F357-90982511A7FE}"/>
              </a:ext>
            </a:extLst>
          </p:cNvPr>
          <p:cNvSpPr>
            <a:spLocks noGrp="1"/>
          </p:cNvSpPr>
          <p:nvPr>
            <p:ph type="ctrTitle" hasCustomPrompt="1"/>
          </p:nvPr>
        </p:nvSpPr>
        <p:spPr>
          <a:xfrm>
            <a:off x="720000" y="3160800"/>
            <a:ext cx="10733505" cy="1782000"/>
          </a:xfrm>
        </p:spPr>
        <p:txBody>
          <a:bodyPr anchor="t" anchorCtr="0">
            <a:noAutofit/>
          </a:bodyPr>
          <a:lstStyle>
            <a:lvl1pPr algn="l">
              <a:defRPr sz="4800">
                <a:solidFill>
                  <a:schemeClr val="bg1"/>
                </a:solidFill>
              </a:defRPr>
            </a:lvl1pPr>
          </a:lstStyle>
          <a:p>
            <a:r>
              <a:rPr lang="en-US" noProof="0" dirty="0"/>
              <a:t>Click to Add Title</a:t>
            </a:r>
          </a:p>
        </p:txBody>
      </p:sp>
      <p:sp>
        <p:nvSpPr>
          <p:cNvPr id="11" name="Subtitle 2">
            <a:extLst>
              <a:ext uri="{FF2B5EF4-FFF2-40B4-BE49-F238E27FC236}">
                <a16:creationId xmlns:a16="http://schemas.microsoft.com/office/drawing/2014/main" id="{D364A363-678D-BF9C-8F82-6A24E3BEDC7D}"/>
              </a:ext>
            </a:extLst>
          </p:cNvPr>
          <p:cNvSpPr>
            <a:spLocks noGrp="1"/>
          </p:cNvSpPr>
          <p:nvPr>
            <p:ph type="subTitle" idx="1" hasCustomPrompt="1"/>
          </p:nvPr>
        </p:nvSpPr>
        <p:spPr>
          <a:xfrm>
            <a:off x="720000" y="270360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pic>
        <p:nvPicPr>
          <p:cNvPr id="6" name="Picture 5" descr="{&quot;templafy&quot;:{&quot;id&quot;:&quot;09b1f495-c28f-4f8c-81d9-bbb7ba6ea646&quot;}}">
            <a:extLst>
              <a:ext uri="{FF2B5EF4-FFF2-40B4-BE49-F238E27FC236}">
                <a16:creationId xmlns:a16="http://schemas.microsoft.com/office/drawing/2014/main" id="{A757B62C-936F-6DFE-1168-AC19E011211C}"/>
              </a:ext>
            </a:extLst>
          </p:cNvPr>
          <p:cNvPicPr>
            <a:picLocks noChangeAspect="1"/>
          </p:cNvPicPr>
          <p:nvPr userDrawn="1"/>
        </p:nvPicPr>
        <p:blipFill>
          <a:blip r:embed="rId6">
            <a:extLst>
              <a:ext uri="{28A0092B-C50C-407E-A947-70E740481C1C}">
                <a14:useLocalDpi xmlns:a14="http://schemas.microsoft.com/office/drawing/2010/main" val="0"/>
              </a:ext>
            </a:extLst>
          </a:blip>
          <a:stretch/>
        </p:blipFill>
        <p:spPr>
          <a:xfrm>
            <a:off x="705398" y="686716"/>
            <a:ext cx="5080000" cy="1270000"/>
          </a:xfrm>
          <a:prstGeom prst="rect">
            <a:avLst/>
          </a:prstGeom>
        </p:spPr>
      </p:pic>
      <p:sp>
        <p:nvSpPr>
          <p:cNvPr id="12" name="Text Placeholder 11">
            <a:extLst>
              <a:ext uri="{FF2B5EF4-FFF2-40B4-BE49-F238E27FC236}">
                <a16:creationId xmlns:a16="http://schemas.microsoft.com/office/drawing/2014/main" id="{5BCCD774-C585-4D47-9DC9-21728775CCBB}"/>
              </a:ext>
            </a:extLst>
          </p:cNvPr>
          <p:cNvSpPr>
            <a:spLocks noGrp="1"/>
          </p:cNvSpPr>
          <p:nvPr>
            <p:ph type="body" sz="quarter" idx="25" hasCustomPrompt="1"/>
          </p:nvPr>
        </p:nvSpPr>
        <p:spPr>
          <a:xfrm>
            <a:off x="720725" y="5508306"/>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BD3930DA-CC72-D87A-3C84-D5B0B8E6F1F4}"/>
              </a:ext>
            </a:extLst>
          </p:cNvPr>
          <p:cNvSpPr>
            <a:spLocks noGrp="1"/>
          </p:cNvSpPr>
          <p:nvPr>
            <p:ph type="body" sz="quarter" idx="26" hasCustomPrompt="1"/>
          </p:nvPr>
        </p:nvSpPr>
        <p:spPr>
          <a:xfrm>
            <a:off x="720000" y="5725323"/>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17" name="Text Placeholder 11">
            <a:extLst>
              <a:ext uri="{FF2B5EF4-FFF2-40B4-BE49-F238E27FC236}">
                <a16:creationId xmlns:a16="http://schemas.microsoft.com/office/drawing/2014/main" id="{FFB7AC86-6495-B25D-71A1-EDE3C43FCE24}"/>
              </a:ext>
            </a:extLst>
          </p:cNvPr>
          <p:cNvSpPr>
            <a:spLocks noGrp="1"/>
          </p:cNvSpPr>
          <p:nvPr>
            <p:ph type="body" sz="quarter" idx="27" hasCustomPrompt="1"/>
          </p:nvPr>
        </p:nvSpPr>
        <p:spPr>
          <a:xfrm>
            <a:off x="720000" y="6020775"/>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0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date</a:t>
            </a:r>
            <a:endParaRPr lang="en-GB" dirty="0"/>
          </a:p>
        </p:txBody>
      </p:sp>
    </p:spTree>
    <p:extLst>
      <p:ext uri="{BB962C8B-B14F-4D97-AF65-F5344CB8AC3E}">
        <p14:creationId xmlns:p14="http://schemas.microsoft.com/office/powerpoint/2010/main" val="224356727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06"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4422775"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8128000" y="1839600"/>
            <a:ext cx="3344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3463695"/>
      </p:ext>
    </p:extLst>
  </p:cSld>
  <p:clrMapOvr>
    <a:masterClrMapping/>
  </p:clrMapOvr>
  <p:extLst>
    <p:ext uri="{DCECCB84-F9BA-43D5-87BE-67443E8EF086}">
      <p15:sldGuideLst xmlns:p15="http://schemas.microsoft.com/office/powerpoint/2012/main">
        <p15:guide id="1" orient="horz" pos="456" userDrawn="1">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01A3-9575-864C-1751-0D6214ACB404}"/>
              </a:ext>
            </a:extLst>
          </p:cNvPr>
          <p:cNvSpPr>
            <a:spLocks noGrp="1"/>
          </p:cNvSpPr>
          <p:nvPr>
            <p:ph type="title"/>
          </p:nvPr>
        </p:nvSpPr>
        <p:spPr>
          <a:xfrm>
            <a:off x="719138" y="720000"/>
            <a:ext cx="10753724" cy="561600"/>
          </a:xfrm>
        </p:spPr>
        <p:txBody>
          <a:bodyPr/>
          <a:lstStyle/>
          <a:p>
            <a:endParaRPr lang="en-GB" dirty="0"/>
          </a:p>
        </p:txBody>
      </p:sp>
      <p:sp>
        <p:nvSpPr>
          <p:cNvPr id="3" name="Content Placeholder 2">
            <a:extLst>
              <a:ext uri="{FF2B5EF4-FFF2-40B4-BE49-F238E27FC236}">
                <a16:creationId xmlns:a16="http://schemas.microsoft.com/office/drawing/2014/main" id="{B051CD4D-601B-F33C-64C0-24F7E54A84C4}"/>
              </a:ext>
            </a:extLst>
          </p:cNvPr>
          <p:cNvSpPr>
            <a:spLocks noGrp="1"/>
          </p:cNvSpPr>
          <p:nvPr>
            <p:ph idx="1" hasCustomPrompt="1"/>
          </p:nvPr>
        </p:nvSpPr>
        <p:spPr>
          <a:xfrm>
            <a:off x="720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4" name="Content Placeholder 2">
            <a:extLst>
              <a:ext uri="{FF2B5EF4-FFF2-40B4-BE49-F238E27FC236}">
                <a16:creationId xmlns:a16="http://schemas.microsoft.com/office/drawing/2014/main" id="{5529DAC8-8D82-A64D-864B-A5A72A8A096F}"/>
              </a:ext>
            </a:extLst>
          </p:cNvPr>
          <p:cNvSpPr>
            <a:spLocks noGrp="1"/>
          </p:cNvSpPr>
          <p:nvPr>
            <p:ph idx="12" hasCustomPrompt="1"/>
          </p:nvPr>
        </p:nvSpPr>
        <p:spPr>
          <a:xfrm>
            <a:off x="3498000"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8">
            <a:extLst>
              <a:ext uri="{FF2B5EF4-FFF2-40B4-BE49-F238E27FC236}">
                <a16:creationId xmlns:a16="http://schemas.microsoft.com/office/drawing/2014/main" id="{3A3CAC84-4261-E4FA-B805-4CB5CA0FAFD3}"/>
              </a:ext>
            </a:extLst>
          </p:cNvPr>
          <p:cNvSpPr>
            <a:spLocks noGrp="1"/>
          </p:cNvSpPr>
          <p:nvPr>
            <p:ph type="body" sz="quarter" idx="13" hasCustomPrompt="1"/>
          </p:nvPr>
        </p:nvSpPr>
        <p:spPr>
          <a:xfrm>
            <a:off x="720000" y="1279218"/>
            <a:ext cx="1075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6" name="Content Placeholder 2">
            <a:extLst>
              <a:ext uri="{FF2B5EF4-FFF2-40B4-BE49-F238E27FC236}">
                <a16:creationId xmlns:a16="http://schemas.microsoft.com/office/drawing/2014/main" id="{617F96C7-6BF0-A4AA-E8A9-B7E0D8B90D31}"/>
              </a:ext>
            </a:extLst>
          </p:cNvPr>
          <p:cNvSpPr>
            <a:spLocks noGrp="1"/>
          </p:cNvSpPr>
          <p:nvPr>
            <p:ph idx="14" hasCustomPrompt="1"/>
          </p:nvPr>
        </p:nvSpPr>
        <p:spPr>
          <a:xfrm>
            <a:off x="6275999"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8B5911BE-8839-F336-D549-40F51B1053D4}"/>
              </a:ext>
            </a:extLst>
          </p:cNvPr>
          <p:cNvSpPr>
            <a:spLocks noGrp="1"/>
          </p:cNvSpPr>
          <p:nvPr>
            <p:ph idx="15" hasCustomPrompt="1"/>
          </p:nvPr>
        </p:nvSpPr>
        <p:spPr>
          <a:xfrm>
            <a:off x="9053275" y="1839600"/>
            <a:ext cx="2418000" cy="4297675"/>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22561105"/>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162">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 2 Content">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3502800" y="720000"/>
            <a:ext cx="79704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2415600" cy="2530800"/>
          </a:xfrm>
        </p:spPr>
        <p:txBody>
          <a:bodyPr/>
          <a:lstStyle/>
          <a:p>
            <a:endParaRPr lang="en-GB" dirty="0"/>
          </a:p>
        </p:txBody>
      </p:sp>
      <p:sp>
        <p:nvSpPr>
          <p:cNvPr id="4" name="Content Placeholder 3">
            <a:extLst>
              <a:ext uri="{FF2B5EF4-FFF2-40B4-BE49-F238E27FC236}">
                <a16:creationId xmlns:a16="http://schemas.microsoft.com/office/drawing/2014/main" id="{B09FEC81-69D3-F091-6AAB-584372D2CDCA}"/>
              </a:ext>
            </a:extLst>
          </p:cNvPr>
          <p:cNvSpPr>
            <a:spLocks noGrp="1"/>
          </p:cNvSpPr>
          <p:nvPr>
            <p:ph sz="quarter" idx="14" hasCustomPrompt="1"/>
          </p:nvPr>
        </p:nvSpPr>
        <p:spPr>
          <a:xfrm>
            <a:off x="719138" y="3556000"/>
            <a:ext cx="2416175" cy="2581275"/>
          </a:xfrm>
        </p:spPr>
        <p:txBody>
          <a:bodyPr/>
          <a:lstStyle>
            <a:lvl1pPr>
              <a:defRPr sz="4000" cap="all" baseline="0">
                <a:solidFill>
                  <a:srgbClr val="9EC3E1"/>
                </a:solidFill>
              </a:defRPr>
            </a:lvl1pPr>
          </a:lstStyle>
          <a:p>
            <a:pPr lvl="0"/>
            <a:r>
              <a:rPr lang="en-US" dirty="0"/>
              <a:t>Callout or stat</a:t>
            </a:r>
            <a:endParaRPr lang="en-GB" dirty="0"/>
          </a:p>
        </p:txBody>
      </p:sp>
    </p:spTree>
    <p:extLst>
      <p:ext uri="{BB962C8B-B14F-4D97-AF65-F5344CB8AC3E}">
        <p14:creationId xmlns:p14="http://schemas.microsoft.com/office/powerpoint/2010/main" val="2720654279"/>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25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047">
          <p15:clr>
            <a:srgbClr val="FF96FF"/>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debar, R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840120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7048800" cy="561600"/>
          </a:xfrm>
        </p:spPr>
        <p:txBody>
          <a:bodyPr/>
          <a:lstStyle/>
          <a:p>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8787261" y="720000"/>
            <a:ext cx="2680837"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quot;templafy&quot;:{&quot;id&quot;:&quot;91e17c42-3f2b-42d5-a56c-a2a76ca2dca9&quot;}}">
            <a:extLst>
              <a:ext uri="{FF2B5EF4-FFF2-40B4-BE49-F238E27FC236}">
                <a16:creationId xmlns:a16="http://schemas.microsoft.com/office/drawing/2014/main" id="{90B2051A-6F38-28AC-23B7-7665ADAE34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6" name="Footers" descr="{&quot;templafy&quot;:{&quot;id&quot;:&quot;99fb37e1-b4fe-436e-adf5-54c9e47cce12&quot;}}">
            <a:extLst>
              <a:ext uri="{FF2B5EF4-FFF2-40B4-BE49-F238E27FC236}">
                <a16:creationId xmlns:a16="http://schemas.microsoft.com/office/drawing/2014/main" id="{D30753A2-1402-7DB1-6D07-F5631C9A74D7}"/>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tx2"/>
              </a:solidFill>
            </a:endParaRPr>
          </a:p>
        </p:txBody>
      </p:sp>
    </p:spTree>
    <p:extLst>
      <p:ext uri="{BB962C8B-B14F-4D97-AF65-F5344CB8AC3E}">
        <p14:creationId xmlns:p14="http://schemas.microsoft.com/office/powerpoint/2010/main" val="27166773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debar, Lef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FE9E1-1C16-564A-C1BC-E967D9D8E31E}"/>
              </a:ext>
            </a:extLst>
          </p:cNvPr>
          <p:cNvSpPr/>
          <p:nvPr userDrawn="1"/>
        </p:nvSpPr>
        <p:spPr>
          <a:xfrm>
            <a:off x="0" y="0"/>
            <a:ext cx="3790800"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4424400" y="1279218"/>
            <a:ext cx="70488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4424400" y="1839600"/>
            <a:ext cx="70488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4424400" y="720000"/>
            <a:ext cx="7048800" cy="561600"/>
          </a:xfrm>
        </p:spPr>
        <p:txBody>
          <a:bodyPr/>
          <a:lstStyle/>
          <a:p>
            <a:endParaRPr lang="en-GB" dirty="0"/>
          </a:p>
        </p:txBody>
      </p:sp>
      <p:sp>
        <p:nvSpPr>
          <p:cNvPr id="4" name="Content Placeholder 13">
            <a:extLst>
              <a:ext uri="{FF2B5EF4-FFF2-40B4-BE49-F238E27FC236}">
                <a16:creationId xmlns:a16="http://schemas.microsoft.com/office/drawing/2014/main" id="{CD4EAAFD-8308-55F9-E30C-5C801082C1B2}"/>
              </a:ext>
            </a:extLst>
          </p:cNvPr>
          <p:cNvSpPr>
            <a:spLocks noGrp="1"/>
          </p:cNvSpPr>
          <p:nvPr>
            <p:ph sz="quarter" idx="14" hasCustomPrompt="1"/>
          </p:nvPr>
        </p:nvSpPr>
        <p:spPr>
          <a:xfrm>
            <a:off x="720000" y="720000"/>
            <a:ext cx="2419200" cy="54180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quot;templafy&quot;:{&quot;id&quot;:&quot;4a2d91e0-fc83-43bf-a07c-f48fc55afba1&quot;}}">
            <a:extLst>
              <a:ext uri="{FF2B5EF4-FFF2-40B4-BE49-F238E27FC236}">
                <a16:creationId xmlns:a16="http://schemas.microsoft.com/office/drawing/2014/main" id="{7C715822-85E1-C169-888C-3B6218DED0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6" name="Footers" descr="{&quot;templafy&quot;:{&quot;id&quot;:&quot;754c9603-76cd-4466-bcef-41639d190b8b&quot;}}">
            <a:extLst>
              <a:ext uri="{FF2B5EF4-FFF2-40B4-BE49-F238E27FC236}">
                <a16:creationId xmlns:a16="http://schemas.microsoft.com/office/drawing/2014/main" id="{18A60CD6-FFBC-03F7-17C2-03F4F032100F}"/>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tx2"/>
              </a:solidFill>
            </a:endParaRPr>
          </a:p>
        </p:txBody>
      </p:sp>
    </p:spTree>
    <p:extLst>
      <p:ext uri="{BB962C8B-B14F-4D97-AF65-F5344CB8AC3E}">
        <p14:creationId xmlns:p14="http://schemas.microsoft.com/office/powerpoint/2010/main" val="7076123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Left - Photo Righ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614FC3F-8ED6-0751-6C51-3B2BEC1277DD}"/>
              </a:ext>
            </a:extLst>
          </p:cNvPr>
          <p:cNvSpPr>
            <a:spLocks noGrp="1"/>
          </p:cNvSpPr>
          <p:nvPr>
            <p:ph type="pic" sz="quarter" idx="14"/>
          </p:nvPr>
        </p:nvSpPr>
        <p:spPr>
          <a:xfrm>
            <a:off x="7200900" y="0"/>
            <a:ext cx="4991100" cy="6858000"/>
          </a:xfrm>
          <a:solidFill>
            <a:schemeClr val="accent6"/>
          </a:solidFill>
        </p:spPr>
        <p:txBody>
          <a:bodyPr tIns="648000" anchor="ctr" anchorCtr="0"/>
          <a:lstStyle>
            <a:lvl1pPr algn="ctr">
              <a:defRPr/>
            </a:lvl1pPr>
          </a:lstStyle>
          <a:p>
            <a:endParaRPr lang="en-GB" dirty="0"/>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720000"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720000"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719138" y="720000"/>
            <a:ext cx="6122000" cy="561600"/>
          </a:xfrm>
        </p:spPr>
        <p:txBody>
          <a:bodyPr/>
          <a:lstStyle/>
          <a:p>
            <a:endParaRPr lang="en-GB" dirty="0"/>
          </a:p>
        </p:txBody>
      </p:sp>
      <p:pic>
        <p:nvPicPr>
          <p:cNvPr id="5" name="Picture 4" descr="{&quot;templafy&quot;:{&quot;id&quot;:&quot;30430006-e014-4cea-8042-835302ed0f3c&quot;}}">
            <a:extLst>
              <a:ext uri="{FF2B5EF4-FFF2-40B4-BE49-F238E27FC236}">
                <a16:creationId xmlns:a16="http://schemas.microsoft.com/office/drawing/2014/main" id="{D1CFF972-11A5-FC05-E5B3-86DBB0F433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a85e82f9-ecc7-42b4-813a-0b04a83e861a&quot;}}">
            <a:extLst>
              <a:ext uri="{FF2B5EF4-FFF2-40B4-BE49-F238E27FC236}">
                <a16:creationId xmlns:a16="http://schemas.microsoft.com/office/drawing/2014/main" id="{571F91D2-BD5D-4505-6DD0-633D6AD1FFEB}"/>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tx2"/>
              </a:solidFill>
            </a:endParaRPr>
          </a:p>
        </p:txBody>
      </p:sp>
    </p:spTree>
    <p:extLst>
      <p:ext uri="{BB962C8B-B14F-4D97-AF65-F5344CB8AC3E}">
        <p14:creationId xmlns:p14="http://schemas.microsoft.com/office/powerpoint/2010/main" val="1172383149"/>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Left - Content Right">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C0E66B85-A497-806D-1EDC-07151561F037}"/>
              </a:ext>
            </a:extLst>
          </p:cNvPr>
          <p:cNvSpPr>
            <a:spLocks noGrp="1"/>
          </p:cNvSpPr>
          <p:nvPr>
            <p:ph type="pic" sz="quarter" idx="14"/>
          </p:nvPr>
        </p:nvSpPr>
        <p:spPr>
          <a:xfrm>
            <a:off x="0" y="0"/>
            <a:ext cx="4991100" cy="6858000"/>
          </a:xfrm>
          <a:solidFill>
            <a:schemeClr val="accent6"/>
          </a:solidFill>
        </p:spPr>
        <p:txBody>
          <a:bodyPr tIns="648000" anchor="ctr" anchorCtr="0"/>
          <a:lstStyle>
            <a:lvl1pPr algn="ctr">
              <a:defRPr/>
            </a:lvl1pPr>
          </a:lstStyle>
          <a:p>
            <a:endParaRPr lang="en-GB"/>
          </a:p>
        </p:txBody>
      </p:sp>
      <p:sp>
        <p:nvSpPr>
          <p:cNvPr id="12" name="Slide Number Placeholder 11">
            <a:extLst>
              <a:ext uri="{FF2B5EF4-FFF2-40B4-BE49-F238E27FC236}">
                <a16:creationId xmlns:a16="http://schemas.microsoft.com/office/drawing/2014/main" id="{770F1D91-C162-A65B-51B6-A5487F8538C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9" name="Text Placeholder 8">
            <a:extLst>
              <a:ext uri="{FF2B5EF4-FFF2-40B4-BE49-F238E27FC236}">
                <a16:creationId xmlns:a16="http://schemas.microsoft.com/office/drawing/2014/main" id="{7F4A814F-0C98-DB9E-FF43-763E7CC5813E}"/>
              </a:ext>
            </a:extLst>
          </p:cNvPr>
          <p:cNvSpPr>
            <a:spLocks noGrp="1"/>
          </p:cNvSpPr>
          <p:nvPr>
            <p:ph type="body" sz="quarter" idx="12" hasCustomPrompt="1"/>
          </p:nvPr>
        </p:nvSpPr>
        <p:spPr>
          <a:xfrm>
            <a:off x="5349275" y="1279218"/>
            <a:ext cx="6122000" cy="347020"/>
          </a:xfrm>
        </p:spPr>
        <p:txBody>
          <a:bodyPr/>
          <a:lstStyle>
            <a:lvl1pPr marL="0" indent="0">
              <a:lnSpc>
                <a:spcPct val="100000"/>
              </a:lnSpc>
              <a:spcBef>
                <a:spcPts val="1200"/>
              </a:spcBef>
              <a:spcAft>
                <a:spcPts val="300"/>
              </a:spcAft>
              <a:buFont typeface="Arial" panose="020B0604020202020204" pitchFamily="34" charset="0"/>
              <a:buNone/>
              <a:defRPr sz="2000" b="1" cap="all" spc="200" baseline="0">
                <a:solidFill>
                  <a:schemeClr val="accent2"/>
                </a:solidFill>
                <a:latin typeface="+mj-lt"/>
              </a:defRPr>
            </a:lvl1pPr>
            <a:lvl2pPr marL="0" indent="0">
              <a:lnSpc>
                <a:spcPct val="100000"/>
              </a:lnSpc>
              <a:spcBef>
                <a:spcPts val="1200"/>
              </a:spcBef>
              <a:spcAft>
                <a:spcPts val="300"/>
              </a:spcAft>
              <a:buNone/>
              <a:defRPr sz="1800" b="1" cap="all">
                <a:solidFill>
                  <a:schemeClr val="accent2"/>
                </a:solidFill>
                <a:latin typeface="+mj-lt"/>
              </a:defRPr>
            </a:lvl2pPr>
            <a:lvl3pPr marL="0" indent="0">
              <a:lnSpc>
                <a:spcPct val="100000"/>
              </a:lnSpc>
              <a:spcBef>
                <a:spcPts val="1200"/>
              </a:spcBef>
              <a:spcAft>
                <a:spcPts val="300"/>
              </a:spcAft>
              <a:buNone/>
              <a:defRPr sz="1800" b="1" cap="all">
                <a:solidFill>
                  <a:schemeClr val="accent2"/>
                </a:solidFill>
                <a:latin typeface="+mj-lt"/>
              </a:defRPr>
            </a:lvl3pPr>
            <a:lvl4pPr marL="0" indent="0">
              <a:lnSpc>
                <a:spcPct val="100000"/>
              </a:lnSpc>
              <a:spcBef>
                <a:spcPts val="1200"/>
              </a:spcBef>
              <a:spcAft>
                <a:spcPts val="300"/>
              </a:spcAft>
              <a:buNone/>
              <a:defRPr sz="1800" b="1" cap="all">
                <a:solidFill>
                  <a:schemeClr val="accent2"/>
                </a:solidFill>
                <a:latin typeface="+mj-lt"/>
              </a:defRPr>
            </a:lvl4pPr>
            <a:lvl5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5pPr>
            <a:lvl6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6pPr>
            <a:lvl7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7pPr>
            <a:lvl8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8pPr>
            <a:lvl9pPr marL="0" indent="0">
              <a:lnSpc>
                <a:spcPct val="100000"/>
              </a:lnSpc>
              <a:spcBef>
                <a:spcPts val="1200"/>
              </a:spcBef>
              <a:spcAft>
                <a:spcPts val="300"/>
              </a:spcAft>
              <a:buFont typeface="Arial" panose="020B0604020202020204" pitchFamily="34" charset="0"/>
              <a:buNone/>
              <a:defRPr sz="1800" b="1" cap="all">
                <a:solidFill>
                  <a:schemeClr val="accent2"/>
                </a:solidFill>
                <a:latin typeface="+mj-lt"/>
              </a:defRPr>
            </a:lvl9pPr>
          </a:lstStyle>
          <a:p>
            <a:pPr lvl="0"/>
            <a:r>
              <a:rPr lang="en-US" dirty="0"/>
              <a:t>Click to add subhead</a:t>
            </a:r>
          </a:p>
        </p:txBody>
      </p:sp>
      <p:sp>
        <p:nvSpPr>
          <p:cNvPr id="14" name="Content Placeholder 13">
            <a:extLst>
              <a:ext uri="{FF2B5EF4-FFF2-40B4-BE49-F238E27FC236}">
                <a16:creationId xmlns:a16="http://schemas.microsoft.com/office/drawing/2014/main" id="{6A4FA1D6-7ADD-AD22-37E9-D78AE1E297DA}"/>
              </a:ext>
            </a:extLst>
          </p:cNvPr>
          <p:cNvSpPr>
            <a:spLocks noGrp="1"/>
          </p:cNvSpPr>
          <p:nvPr>
            <p:ph sz="quarter" idx="13" hasCustomPrompt="1"/>
          </p:nvPr>
        </p:nvSpPr>
        <p:spPr>
          <a:xfrm>
            <a:off x="5349275" y="1839600"/>
            <a:ext cx="6122000" cy="42984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itle 2">
            <a:extLst>
              <a:ext uri="{FF2B5EF4-FFF2-40B4-BE49-F238E27FC236}">
                <a16:creationId xmlns:a16="http://schemas.microsoft.com/office/drawing/2014/main" id="{9843E914-DF48-3630-DBA8-2075914F7380}"/>
              </a:ext>
            </a:extLst>
          </p:cNvPr>
          <p:cNvSpPr>
            <a:spLocks noGrp="1"/>
          </p:cNvSpPr>
          <p:nvPr>
            <p:ph type="title"/>
          </p:nvPr>
        </p:nvSpPr>
        <p:spPr>
          <a:xfrm>
            <a:off x="5349275" y="720000"/>
            <a:ext cx="6122000" cy="561600"/>
          </a:xfrm>
        </p:spPr>
        <p:txBody>
          <a:bodyPr/>
          <a:lstStyle/>
          <a:p>
            <a:endParaRPr lang="en-GB" dirty="0"/>
          </a:p>
        </p:txBody>
      </p:sp>
      <p:sp>
        <p:nvSpPr>
          <p:cNvPr id="4" name="Footers" descr="{&quot;templafy&quot;:{&quot;id&quot;:&quot;14503d33-d446-4a0e-b4bc-bbbc39a3887d&quot;}}">
            <a:extLst>
              <a:ext uri="{FF2B5EF4-FFF2-40B4-BE49-F238E27FC236}">
                <a16:creationId xmlns:a16="http://schemas.microsoft.com/office/drawing/2014/main" id="{37509789-A5FC-D655-A0D1-083454109387}"/>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70300720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PORT 3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7D76C0-5C22-E359-CE79-F004D2181106}"/>
              </a:ext>
            </a:extLst>
          </p:cNvPr>
          <p:cNvSpPr/>
          <p:nvPr userDrawn="1"/>
        </p:nvSpPr>
        <p:spPr>
          <a:xfrm>
            <a:off x="0" y="0"/>
            <a:ext cx="5911200" cy="6858000"/>
          </a:xfrm>
          <a:prstGeom prst="rect">
            <a:avLst/>
          </a:prstGeom>
          <a:gradFill>
            <a:gsLst>
              <a:gs pos="60000">
                <a:schemeClr val="accent1"/>
              </a:gs>
              <a:gs pos="86000">
                <a:srgbClr val="1F538F"/>
              </a:gs>
              <a:gs pos="100000">
                <a:schemeClr val="accent3"/>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629600" cy="2530800"/>
          </a:xfrm>
        </p:spPr>
        <p:txBody>
          <a:bodyPr/>
          <a:lstStyle>
            <a:lvl1pPr>
              <a:defRPr>
                <a:solidFill>
                  <a:schemeClr val="bg1"/>
                </a:solidFill>
              </a:defRPr>
            </a:lvl1pPr>
          </a:lstStyle>
          <a:p>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1" name="Content Placeholder 13">
            <a:extLst>
              <a:ext uri="{FF2B5EF4-FFF2-40B4-BE49-F238E27FC236}">
                <a16:creationId xmlns:a16="http://schemas.microsoft.com/office/drawing/2014/main" id="{8629CEFB-CC46-A8B8-01A0-9FC67CBA2F49}"/>
              </a:ext>
            </a:extLst>
          </p:cNvPr>
          <p:cNvSpPr>
            <a:spLocks noGrp="1"/>
          </p:cNvSpPr>
          <p:nvPr>
            <p:ph sz="quarter" idx="25" hasCustomPrompt="1"/>
          </p:nvPr>
        </p:nvSpPr>
        <p:spPr>
          <a:xfrm>
            <a:off x="9062752" y="720000"/>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2" name="Content Placeholder 13">
            <a:extLst>
              <a:ext uri="{FF2B5EF4-FFF2-40B4-BE49-F238E27FC236}">
                <a16:creationId xmlns:a16="http://schemas.microsoft.com/office/drawing/2014/main" id="{277AD4A9-73AA-FC1E-DFE4-E50DD96AC8A9}"/>
              </a:ext>
            </a:extLst>
          </p:cNvPr>
          <p:cNvSpPr>
            <a:spLocks noGrp="1"/>
          </p:cNvSpPr>
          <p:nvPr>
            <p:ph sz="quarter" idx="26" hasCustomPrompt="1"/>
          </p:nvPr>
        </p:nvSpPr>
        <p:spPr>
          <a:xfrm>
            <a:off x="628080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3" name="Content Placeholder 13">
            <a:extLst>
              <a:ext uri="{FF2B5EF4-FFF2-40B4-BE49-F238E27FC236}">
                <a16:creationId xmlns:a16="http://schemas.microsoft.com/office/drawing/2014/main" id="{50F43CDD-BB71-2518-2700-3FC4FD0DB8F2}"/>
              </a:ext>
            </a:extLst>
          </p:cNvPr>
          <p:cNvSpPr>
            <a:spLocks noGrp="1"/>
          </p:cNvSpPr>
          <p:nvPr>
            <p:ph sz="quarter" idx="27" hasCustomPrompt="1"/>
          </p:nvPr>
        </p:nvSpPr>
        <p:spPr>
          <a:xfrm>
            <a:off x="9062752" y="3607201"/>
            <a:ext cx="2412348" cy="2530800"/>
          </a:xfrm>
        </p:spPr>
        <p:txBody>
          <a:bodyPr/>
          <a:lstStyle/>
          <a:p>
            <a:pPr lvl="0"/>
            <a:r>
              <a:rPr lang="en-GB" dirty="0"/>
              <a:t>Click to add text. ENTER &amp; TAB or USE INDENT TOOL to change styles.</a:t>
            </a:r>
            <a:br>
              <a:rPr lang="en-GB" dirty="0"/>
            </a:br>
            <a:r>
              <a:rPr lang="en-GB" dirty="0"/>
              <a:t>SHIFT+TAB or USE INDENT TOOL to go back in levels.</a:t>
            </a:r>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9138" y="3610800"/>
            <a:ext cx="46296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s" descr="{&quot;templafy&quot;:{&quot;id&quot;:&quot;0b0b593e-7f9f-4870-8a2f-faf884fa8ab5&quot;}}">
            <a:extLst>
              <a:ext uri="{FF2B5EF4-FFF2-40B4-BE49-F238E27FC236}">
                <a16:creationId xmlns:a16="http://schemas.microsoft.com/office/drawing/2014/main" id="{BAEAECA1-823F-9620-77DA-8D91E766BA4C}"/>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544399437"/>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2047">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2273">
          <p15:clr>
            <a:srgbClr val="FF96FF"/>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PORT 5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417762" cy="2530800"/>
          </a:xfrm>
        </p:spPr>
        <p:txBody>
          <a:bodyPr/>
          <a:lstStyle/>
          <a:p>
            <a:endParaRPr lang="en-GB" dirty="0"/>
          </a:p>
        </p:txBody>
      </p:sp>
      <p:sp>
        <p:nvSpPr>
          <p:cNvPr id="16" name="Content Placeholder 15">
            <a:extLst>
              <a:ext uri="{FF2B5EF4-FFF2-40B4-BE49-F238E27FC236}">
                <a16:creationId xmlns:a16="http://schemas.microsoft.com/office/drawing/2014/main" id="{AAC1FBFE-B73D-7F3E-861B-16D1159B45C4}"/>
              </a:ext>
            </a:extLst>
          </p:cNvPr>
          <p:cNvSpPr>
            <a:spLocks noGrp="1"/>
          </p:cNvSpPr>
          <p:nvPr>
            <p:ph sz="quarter" idx="12"/>
          </p:nvPr>
        </p:nvSpPr>
        <p:spPr>
          <a:xfrm>
            <a:off x="720000" y="3607199"/>
            <a:ext cx="5195025" cy="2530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17">
            <a:extLst>
              <a:ext uri="{FF2B5EF4-FFF2-40B4-BE49-F238E27FC236}">
                <a16:creationId xmlns:a16="http://schemas.microsoft.com/office/drawing/2014/main" id="{C93BC420-F68F-9B1C-F5A8-F0BAD3B826C1}"/>
              </a:ext>
            </a:extLst>
          </p:cNvPr>
          <p:cNvSpPr>
            <a:spLocks noGrp="1"/>
          </p:cNvSpPr>
          <p:nvPr>
            <p:ph sz="quarter" idx="14"/>
          </p:nvPr>
        </p:nvSpPr>
        <p:spPr>
          <a:xfrm>
            <a:off x="6275387"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6275387"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6308611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PORT 5 Content B">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C26CBF-9D3D-15DE-A3B6-1F8AC80A3E0C}"/>
              </a:ext>
            </a:extLst>
          </p:cNvPr>
          <p:cNvSpPr/>
          <p:nvPr userDrawn="1"/>
        </p:nvSpPr>
        <p:spPr>
          <a:xfrm>
            <a:off x="0" y="0"/>
            <a:ext cx="313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dirty="0"/>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5" name="Title 4">
            <a:extLst>
              <a:ext uri="{FF2B5EF4-FFF2-40B4-BE49-F238E27FC236}">
                <a16:creationId xmlns:a16="http://schemas.microsoft.com/office/drawing/2014/main" id="{EB9116D4-9E24-FD39-596E-CABCC8754956}"/>
              </a:ext>
            </a:extLst>
          </p:cNvPr>
          <p:cNvSpPr>
            <a:spLocks noGrp="1"/>
          </p:cNvSpPr>
          <p:nvPr>
            <p:ph type="title"/>
          </p:nvPr>
        </p:nvSpPr>
        <p:spPr>
          <a:xfrm>
            <a:off x="719138" y="720000"/>
            <a:ext cx="2224800" cy="2530800"/>
          </a:xfrm>
        </p:spPr>
        <p:txBody>
          <a:bodyPr/>
          <a:lstStyle>
            <a:lvl1pPr>
              <a:defRPr>
                <a:solidFill>
                  <a:schemeClr val="bg1"/>
                </a:solidFill>
              </a:defRPr>
            </a:lvl1pPr>
          </a:lstStyle>
          <a:p>
            <a:endParaRPr lang="en-GB" dirty="0"/>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055099" y="7200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055099" y="3606800"/>
            <a:ext cx="2417763"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53C86090-9697-9AEF-C893-5B4EBE1CA3B2}"/>
              </a:ext>
            </a:extLst>
          </p:cNvPr>
          <p:cNvSpPr>
            <a:spLocks noGrp="1"/>
          </p:cNvSpPr>
          <p:nvPr>
            <p:ph sz="quarter" idx="12"/>
          </p:nvPr>
        </p:nvSpPr>
        <p:spPr>
          <a:xfrm>
            <a:off x="719138" y="3610800"/>
            <a:ext cx="2224800" cy="25308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s" descr="{&quot;templafy&quot;:{&quot;id&quot;:&quot;aded6f24-c7f7-4a4e-b47b-601a378902d1&quot;}}">
            <a:extLst>
              <a:ext uri="{FF2B5EF4-FFF2-40B4-BE49-F238E27FC236}">
                <a16:creationId xmlns:a16="http://schemas.microsoft.com/office/drawing/2014/main" id="{23808C62-84AD-EB15-6A56-B4D134B988DC}"/>
              </a:ext>
            </a:extLst>
          </p:cNvPr>
          <p:cNvSpPr/>
          <p:nvPr userDrawn="1"/>
        </p:nvSpPr>
        <p:spPr>
          <a:xfrm>
            <a:off x="493669" y="6439469"/>
            <a:ext cx="245026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53550254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C with Confidential Statement">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753663D-E098-B93B-3E15-3DB8D2D8F89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85504" y="719138"/>
            <a:ext cx="4885771" cy="5605380"/>
          </a:xfrm>
          <a:prstGeom prst="rect">
            <a:avLst/>
          </a:prstGeom>
        </p:spPr>
      </p:pic>
      <p:sp>
        <p:nvSpPr>
          <p:cNvPr id="16" name="Rectangle 15">
            <a:extLst>
              <a:ext uri="{FF2B5EF4-FFF2-40B4-BE49-F238E27FC236}">
                <a16:creationId xmlns:a16="http://schemas.microsoft.com/office/drawing/2014/main" id="{5D5AB2CE-B33D-1B37-2E06-5DF32D905889}"/>
              </a:ext>
            </a:extLst>
          </p:cNvPr>
          <p:cNvSpPr/>
          <p:nvPr userDrawn="1"/>
        </p:nvSpPr>
        <p:spPr>
          <a:xfrm rot="10800000">
            <a:off x="13945" y="127981"/>
            <a:ext cx="12178055" cy="5557138"/>
          </a:xfrm>
          <a:prstGeom prst="rect">
            <a:avLst/>
          </a:prstGeom>
          <a:gradFill flip="none" rotWithShape="1">
            <a:gsLst>
              <a:gs pos="100000">
                <a:schemeClr val="accent3"/>
              </a:gs>
              <a:gs pos="0">
                <a:schemeClr val="accent1">
                  <a:alpha val="0"/>
                </a:schemeClr>
              </a:gs>
              <a:gs pos="71000">
                <a:srgbClr val="15417F"/>
              </a:gs>
              <a:gs pos="51000">
                <a:schemeClr val="accent1">
                  <a:alpha val="90000"/>
                </a:schemeClr>
              </a:gs>
              <a:gs pos="16000">
                <a:schemeClr val="accent1">
                  <a:alpha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err="1">
              <a:ln>
                <a:noFill/>
              </a:ln>
              <a:solidFill>
                <a:srgbClr val="FFFFFF"/>
              </a:solidFill>
              <a:effectLst/>
              <a:uLnTx/>
              <a:uFillTx/>
              <a:latin typeface="Calibri"/>
              <a:ea typeface="+mn-ea"/>
              <a:cs typeface="+mn-cs"/>
            </a:endParaRPr>
          </a:p>
        </p:txBody>
      </p:sp>
      <p:sp>
        <p:nvSpPr>
          <p:cNvPr id="9" name="Guides" hidden="1">
            <a:extLst>
              <a:ext uri="{FF2B5EF4-FFF2-40B4-BE49-F238E27FC236}">
                <a16:creationId xmlns:a16="http://schemas.microsoft.com/office/drawing/2014/main" id="{0C60A4DE-3004-2078-21A1-A22A8232DCD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8" name="Rectangle 7">
            <a:extLst>
              <a:ext uri="{FF2B5EF4-FFF2-40B4-BE49-F238E27FC236}">
                <a16:creationId xmlns:a16="http://schemas.microsoft.com/office/drawing/2014/main" id="{F31A22EB-BD03-D54C-510B-9450ECC7F9DD}"/>
              </a:ext>
            </a:extLst>
          </p:cNvPr>
          <p:cNvSpPr/>
          <p:nvPr userDrawn="1"/>
        </p:nvSpPr>
        <p:spPr bwMode="auto">
          <a:xfrm>
            <a:off x="13945" y="5571088"/>
            <a:ext cx="12192000" cy="1295400"/>
          </a:xfrm>
          <a:prstGeom prst="rect">
            <a:avLst/>
          </a:prstGeom>
          <a:solidFill>
            <a:schemeClr val="bg1">
              <a:lumMod val="9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1" name="Line top Placeholder 20">
            <a:extLst>
              <a:ext uri="{FF2B5EF4-FFF2-40B4-BE49-F238E27FC236}">
                <a16:creationId xmlns:a16="http://schemas.microsoft.com/office/drawing/2014/main" id="{BDD14DD9-CE12-CB1D-F34C-E1CF891B53B2}"/>
              </a:ext>
            </a:extLst>
          </p:cNvPr>
          <p:cNvSpPr>
            <a:spLocks noGrp="1"/>
          </p:cNvSpPr>
          <p:nvPr>
            <p:ph type="body" sz="quarter" idx="27" hasCustomPrompt="1"/>
          </p:nvPr>
        </p:nvSpPr>
        <p:spPr>
          <a:xfrm>
            <a:off x="0" y="5530321"/>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4" name="Picture 3">
            <a:extLst>
              <a:ext uri="{FF2B5EF4-FFF2-40B4-BE49-F238E27FC236}">
                <a16:creationId xmlns:a16="http://schemas.microsoft.com/office/drawing/2014/main" id="{E625D6D2-B9F8-BE5F-7103-B740CDF3C8C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46800" y="4330250"/>
            <a:ext cx="2431525" cy="720000"/>
          </a:xfrm>
          <a:prstGeom prst="rect">
            <a:avLst/>
          </a:prstGeom>
        </p:spPr>
      </p:pic>
      <p:pic>
        <p:nvPicPr>
          <p:cNvPr id="10" name="Picture 9" descr="{&quot;templafy&quot;:{&quot;id&quot;:&quot;93b831a1-e456-43e2-8434-45f718bbd8f4&quot;}}">
            <a:extLst>
              <a:ext uri="{FF2B5EF4-FFF2-40B4-BE49-F238E27FC236}">
                <a16:creationId xmlns:a16="http://schemas.microsoft.com/office/drawing/2014/main" id="{7A667733-BF52-C1E0-ADB7-D8594082E7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46800" y="4338928"/>
            <a:ext cx="2431525" cy="720000"/>
          </a:xfrm>
          <a:prstGeom prst="rect">
            <a:avLst/>
          </a:prstGeom>
        </p:spPr>
      </p:pic>
      <p:sp>
        <p:nvSpPr>
          <p:cNvPr id="5" name="Title 1">
            <a:extLst>
              <a:ext uri="{FF2B5EF4-FFF2-40B4-BE49-F238E27FC236}">
                <a16:creationId xmlns:a16="http://schemas.microsoft.com/office/drawing/2014/main" id="{1A7789F2-55FE-D2DA-D3BB-2911129E98A3}"/>
              </a:ext>
            </a:extLst>
          </p:cNvPr>
          <p:cNvSpPr>
            <a:spLocks noGrp="1"/>
          </p:cNvSpPr>
          <p:nvPr>
            <p:ph type="ctrTitle" hasCustomPrompt="1"/>
          </p:nvPr>
        </p:nvSpPr>
        <p:spPr>
          <a:xfrm>
            <a:off x="720000" y="3015152"/>
            <a:ext cx="10733505" cy="1296000"/>
          </a:xfrm>
        </p:spPr>
        <p:txBody>
          <a:bodyPr anchor="t" anchorCtr="0">
            <a:noAutofit/>
          </a:bodyPr>
          <a:lstStyle>
            <a:lvl1pPr algn="l">
              <a:defRPr sz="4800">
                <a:solidFill>
                  <a:schemeClr val="bg1"/>
                </a:solidFill>
              </a:defRPr>
            </a:lvl1pPr>
          </a:lstStyle>
          <a:p>
            <a:r>
              <a:rPr lang="en-US" noProof="0" dirty="0"/>
              <a:t>Click to Add Title</a:t>
            </a:r>
          </a:p>
        </p:txBody>
      </p:sp>
      <p:sp>
        <p:nvSpPr>
          <p:cNvPr id="17" name="Subtitle 2">
            <a:extLst>
              <a:ext uri="{FF2B5EF4-FFF2-40B4-BE49-F238E27FC236}">
                <a16:creationId xmlns:a16="http://schemas.microsoft.com/office/drawing/2014/main" id="{0CF0A729-59C1-102A-1A62-ED596D2B8BE4}"/>
              </a:ext>
            </a:extLst>
          </p:cNvPr>
          <p:cNvSpPr>
            <a:spLocks noGrp="1"/>
          </p:cNvSpPr>
          <p:nvPr>
            <p:ph type="subTitle" idx="1" hasCustomPrompt="1"/>
          </p:nvPr>
        </p:nvSpPr>
        <p:spPr>
          <a:xfrm>
            <a:off x="720000" y="2600550"/>
            <a:ext cx="10733504" cy="306000"/>
          </a:xfrm>
        </p:spPr>
        <p:txBody>
          <a:bodyPr>
            <a:noAutofit/>
          </a:bodyPr>
          <a:lstStyle>
            <a:lvl1pPr marL="0" indent="0" algn="l">
              <a:spcBef>
                <a:spcPts val="0"/>
              </a:spcBef>
              <a:spcAft>
                <a:spcPts val="0"/>
              </a:spcAft>
              <a:buNone/>
              <a:defRPr sz="1800" b="1" cap="all" spc="200" baseline="0">
                <a:solidFill>
                  <a:srgbClr val="9EC3E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add subtitle</a:t>
            </a:r>
          </a:p>
        </p:txBody>
      </p:sp>
      <p:sp>
        <p:nvSpPr>
          <p:cNvPr id="21" name="Content Placeholder 2">
            <a:extLst>
              <a:ext uri="{FF2B5EF4-FFF2-40B4-BE49-F238E27FC236}">
                <a16:creationId xmlns:a16="http://schemas.microsoft.com/office/drawing/2014/main" id="{9F144A7E-2234-1526-8158-31D213DA5280}"/>
              </a:ext>
            </a:extLst>
          </p:cNvPr>
          <p:cNvSpPr txBox="1">
            <a:spLocks/>
          </p:cNvSpPr>
          <p:nvPr userDrawn="1"/>
        </p:nvSpPr>
        <p:spPr>
          <a:xfrm>
            <a:off x="635001" y="6139752"/>
            <a:ext cx="10827546" cy="271145"/>
          </a:xfrm>
          <a:prstGeom prst="rect">
            <a:avLst/>
          </a:prstGeom>
        </p:spPr>
        <p:txBody>
          <a:bodyPr/>
          <a:lstStyle>
            <a:lvl1pPr marL="136800" indent="-136800" algn="l" defTabSz="914400" rtl="0" eaLnBrk="1" latinLnBrk="0" hangingPunct="1">
              <a:lnSpc>
                <a:spcPct val="100000"/>
              </a:lnSpc>
              <a:spcBef>
                <a:spcPts val="600"/>
              </a:spcBef>
              <a:spcAft>
                <a:spcPts val="0"/>
              </a:spcAft>
              <a:buClr>
                <a:schemeClr val="accent3"/>
              </a:buClr>
              <a:buFont typeface="Calibri Light" panose="020F0302020204030204" pitchFamily="34" charset="0"/>
              <a:buChar char="•"/>
              <a:defRPr sz="1800" kern="1200">
                <a:solidFill>
                  <a:schemeClr val="accent1"/>
                </a:solidFill>
                <a:latin typeface="+mj-lt"/>
                <a:ea typeface="+mn-ea"/>
                <a:cs typeface="+mn-cs"/>
              </a:defRPr>
            </a:lvl1pPr>
            <a:lvl2pPr marL="273600" indent="-136800" algn="l" defTabSz="914400" rtl="0" eaLnBrk="1" latinLnBrk="0" hangingPunct="1">
              <a:lnSpc>
                <a:spcPct val="100000"/>
              </a:lnSpc>
              <a:spcBef>
                <a:spcPts val="400"/>
              </a:spcBef>
              <a:spcAft>
                <a:spcPts val="100"/>
              </a:spcAft>
              <a:buClr>
                <a:srgbClr val="9EC3E1"/>
              </a:buClr>
              <a:buFont typeface="Calibri Light" panose="020F0302020204030204" pitchFamily="34" charset="0"/>
              <a:buChar char="•"/>
              <a:defRPr sz="1600" kern="1200">
                <a:solidFill>
                  <a:schemeClr val="accent1"/>
                </a:solidFill>
                <a:latin typeface="+mj-lt"/>
                <a:ea typeface="+mn-ea"/>
                <a:cs typeface="+mn-cs"/>
              </a:defRPr>
            </a:lvl2pPr>
            <a:lvl3pPr marL="410400" indent="-136800" algn="l" defTabSz="914400" rtl="0" eaLnBrk="1" latinLnBrk="0" hangingPunct="1">
              <a:lnSpc>
                <a:spcPct val="90000"/>
              </a:lnSpc>
              <a:spcBef>
                <a:spcPts val="400"/>
              </a:spcBef>
              <a:spcAft>
                <a:spcPts val="200"/>
              </a:spcAft>
              <a:buFont typeface="Calibri Light" panose="020F0302020204030204" pitchFamily="34" charset="0"/>
              <a:buChar char="•"/>
              <a:defRPr sz="1600" kern="1200">
                <a:solidFill>
                  <a:schemeClr val="accent1"/>
                </a:solidFill>
                <a:latin typeface="+mj-lt"/>
                <a:ea typeface="+mn-ea"/>
                <a:cs typeface="+mn-cs"/>
              </a:defRPr>
            </a:lvl3pPr>
            <a:lvl4pPr marL="0" indent="0" algn="l" defTabSz="914400" rtl="0" eaLnBrk="1" latinLnBrk="0" hangingPunct="1">
              <a:lnSpc>
                <a:spcPct val="100000"/>
              </a:lnSpc>
              <a:spcBef>
                <a:spcPts val="1200"/>
              </a:spcBef>
              <a:spcAft>
                <a:spcPts val="300"/>
              </a:spcAft>
              <a:buFont typeface="Calibri Light" panose="020F0302020204030204" pitchFamily="34" charset="0"/>
              <a:buChar char="​"/>
              <a:defRPr sz="2800" b="1" kern="1200" cap="all" spc="200" baseline="0">
                <a:solidFill>
                  <a:schemeClr val="accent3"/>
                </a:solidFill>
                <a:latin typeface="+mn-lt"/>
                <a:ea typeface="+mn-ea"/>
                <a:cs typeface="+mn-cs"/>
              </a:defRPr>
            </a:lvl4pPr>
            <a:lvl5pPr marL="0" indent="0" algn="l" defTabSz="914400" rtl="0" eaLnBrk="1" latinLnBrk="0" hangingPunct="1">
              <a:lnSpc>
                <a:spcPct val="100000"/>
              </a:lnSpc>
              <a:spcBef>
                <a:spcPts val="0"/>
              </a:spcBef>
              <a:spcAft>
                <a:spcPts val="1200"/>
              </a:spcAft>
              <a:buFont typeface="Calibri Light" panose="020F0302020204030204" pitchFamily="34" charset="0"/>
              <a:buChar char="​"/>
              <a:tabLst/>
              <a:defRPr sz="1800" kern="1200">
                <a:solidFill>
                  <a:schemeClr val="accent1"/>
                </a:solidFill>
                <a:latin typeface="+mj-lt"/>
                <a:ea typeface="+mn-ea"/>
                <a:cs typeface="+mn-cs"/>
              </a:defRPr>
            </a:lvl5pPr>
            <a:lvl6pPr marL="0" indent="0" algn="l" defTabSz="914400" rtl="0" eaLnBrk="1" latinLnBrk="0" hangingPunct="1">
              <a:lnSpc>
                <a:spcPct val="100000"/>
              </a:lnSpc>
              <a:spcBef>
                <a:spcPts val="1200"/>
              </a:spcBef>
              <a:spcAft>
                <a:spcPts val="200"/>
              </a:spcAft>
              <a:buFont typeface="Berlingske Serif Text Office"/>
              <a:buNone/>
              <a:defRPr sz="1600" b="1" kern="1200" cap="all" spc="180" baseline="0">
                <a:solidFill>
                  <a:schemeClr val="accent1"/>
                </a:solidFill>
                <a:latin typeface="+mn-lt"/>
                <a:ea typeface="+mn-ea"/>
                <a:cs typeface="+mn-cs"/>
              </a:defRPr>
            </a:lvl6pPr>
            <a:lvl7pPr marL="0" marR="0" indent="0" algn="l" defTabSz="914400" rtl="0" eaLnBrk="1" fontAlgn="auto" latinLnBrk="0" hangingPunct="1">
              <a:lnSpc>
                <a:spcPct val="90000"/>
              </a:lnSpc>
              <a:spcBef>
                <a:spcPts val="200"/>
              </a:spcBef>
              <a:spcAft>
                <a:spcPts val="400"/>
              </a:spcAft>
              <a:buClrTx/>
              <a:buSzTx/>
              <a:buFont typeface="Calibri Light" panose="020F0302020204030204" pitchFamily="34" charset="0"/>
              <a:buChar char="​"/>
              <a:tabLst/>
              <a:defRPr sz="1200" b="0" kern="1200" cap="none" spc="0" baseline="0">
                <a:solidFill>
                  <a:schemeClr val="accent1"/>
                </a:solidFill>
                <a:latin typeface="+mn-lt"/>
                <a:ea typeface="+mn-ea"/>
                <a:cs typeface="+mn-cs"/>
              </a:defRPr>
            </a:lvl7pPr>
            <a:lvl8pPr marL="136800" marR="0" indent="-136800" algn="l" defTabSz="914400" rtl="0" eaLnBrk="1" fontAlgn="auto" latinLnBrk="0" hangingPunct="1">
              <a:lnSpc>
                <a:spcPct val="90000"/>
              </a:lnSpc>
              <a:spcBef>
                <a:spcPts val="400"/>
              </a:spcBef>
              <a:spcAft>
                <a:spcPts val="100"/>
              </a:spcAft>
              <a:buClrTx/>
              <a:buSzTx/>
              <a:buFont typeface="Arial" panose="020B0604020202020204" pitchFamily="34" charset="0"/>
              <a:buChar char="•"/>
              <a:tabLst/>
              <a:defRPr sz="1200" kern="1200">
                <a:solidFill>
                  <a:schemeClr val="accent1"/>
                </a:solidFill>
                <a:latin typeface="+mn-lt"/>
                <a:ea typeface="+mn-ea"/>
                <a:cs typeface="+mn-cs"/>
              </a:defRPr>
            </a:lvl8pPr>
            <a:lvl9pPr marL="0" indent="0" algn="l" defTabSz="914400" rtl="0" eaLnBrk="1" latinLnBrk="0" hangingPunct="1">
              <a:lnSpc>
                <a:spcPct val="74000"/>
              </a:lnSpc>
              <a:spcBef>
                <a:spcPts val="1200"/>
              </a:spcBef>
              <a:spcAft>
                <a:spcPts val="1200"/>
              </a:spcAft>
              <a:buFont typeface="Calibri Light" panose="020F0302020204030204" pitchFamily="34" charset="0"/>
              <a:buChar char="​"/>
              <a:defRPr sz="7500" kern="1200" cap="all" baseline="0">
                <a:solidFill>
                  <a:srgbClr val="D8E7F3"/>
                </a:solidFill>
                <a:latin typeface="+mj-lt"/>
                <a:ea typeface="+mn-ea"/>
                <a:cs typeface="+mn-cs"/>
              </a:defRPr>
            </a:lvl9pPr>
          </a:lstStyle>
          <a:p>
            <a:pPr lvl="6"/>
            <a:r>
              <a:rPr lang="en-GB" sz="1000" b="1" dirty="0"/>
              <a:t>CONFIDENTIAL – DO NOT DISTRIBUTE: </a:t>
            </a:r>
            <a:r>
              <a:rPr lang="en-GB" sz="1000" dirty="0"/>
              <a:t>This presentation contains confidential information and is presented only with the understanding that it’s contents and ideas will not be shared with external groups.</a:t>
            </a:r>
          </a:p>
        </p:txBody>
      </p:sp>
      <p:pic>
        <p:nvPicPr>
          <p:cNvPr id="3" name="Picture 2" descr="{&quot;templafy&quot;:{&quot;id&quot;:&quot;16296283-734f-4497-8a07-03e8308f523a&quot;}}">
            <a:extLst>
              <a:ext uri="{FF2B5EF4-FFF2-40B4-BE49-F238E27FC236}">
                <a16:creationId xmlns:a16="http://schemas.microsoft.com/office/drawing/2014/main" id="{4AE405E5-D23E-C6DF-9BC5-C5E7929B9A5A}"/>
              </a:ext>
            </a:extLst>
          </p:cNvPr>
          <p:cNvPicPr>
            <a:picLocks noChangeAspect="1"/>
          </p:cNvPicPr>
          <p:nvPr userDrawn="1"/>
        </p:nvPicPr>
        <p:blipFill>
          <a:blip r:embed="rId6">
            <a:extLst>
              <a:ext uri="{28A0092B-C50C-407E-A947-70E740481C1C}">
                <a14:useLocalDpi xmlns:a14="http://schemas.microsoft.com/office/drawing/2010/main" val="0"/>
              </a:ext>
            </a:extLst>
          </a:blip>
          <a:stretch/>
        </p:blipFill>
        <p:spPr>
          <a:xfrm>
            <a:off x="705398" y="686716"/>
            <a:ext cx="5080000" cy="1270000"/>
          </a:xfrm>
          <a:prstGeom prst="rect">
            <a:avLst/>
          </a:prstGeom>
        </p:spPr>
      </p:pic>
      <p:sp>
        <p:nvSpPr>
          <p:cNvPr id="12" name="Text Placeholder 11">
            <a:extLst>
              <a:ext uri="{FF2B5EF4-FFF2-40B4-BE49-F238E27FC236}">
                <a16:creationId xmlns:a16="http://schemas.microsoft.com/office/drawing/2014/main" id="{D6632A84-95DC-86A2-B086-54BE7F9D71BF}"/>
              </a:ext>
            </a:extLst>
          </p:cNvPr>
          <p:cNvSpPr>
            <a:spLocks noGrp="1"/>
          </p:cNvSpPr>
          <p:nvPr>
            <p:ph type="body" sz="quarter" idx="28" hasCustomPrompt="1"/>
          </p:nvPr>
        </p:nvSpPr>
        <p:spPr>
          <a:xfrm>
            <a:off x="720725" y="4431625"/>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1">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name</a:t>
            </a:r>
            <a:endParaRPr lang="en-GB" dirty="0"/>
          </a:p>
        </p:txBody>
      </p:sp>
      <p:sp>
        <p:nvSpPr>
          <p:cNvPr id="13" name="Text Placeholder 11">
            <a:extLst>
              <a:ext uri="{FF2B5EF4-FFF2-40B4-BE49-F238E27FC236}">
                <a16:creationId xmlns:a16="http://schemas.microsoft.com/office/drawing/2014/main" id="{75717D82-8664-2928-A62E-9A179B3D67C8}"/>
              </a:ext>
            </a:extLst>
          </p:cNvPr>
          <p:cNvSpPr>
            <a:spLocks noGrp="1"/>
          </p:cNvSpPr>
          <p:nvPr>
            <p:ph type="body" sz="quarter" idx="29" hasCustomPrompt="1"/>
          </p:nvPr>
        </p:nvSpPr>
        <p:spPr>
          <a:xfrm>
            <a:off x="720000" y="4648642"/>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3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title</a:t>
            </a:r>
            <a:endParaRPr lang="en-GB" dirty="0"/>
          </a:p>
        </p:txBody>
      </p:sp>
      <p:sp>
        <p:nvSpPr>
          <p:cNvPr id="14" name="Text Placeholder 11">
            <a:extLst>
              <a:ext uri="{FF2B5EF4-FFF2-40B4-BE49-F238E27FC236}">
                <a16:creationId xmlns:a16="http://schemas.microsoft.com/office/drawing/2014/main" id="{DB176976-FAE5-029A-CDCB-335D2D5D0B9C}"/>
              </a:ext>
            </a:extLst>
          </p:cNvPr>
          <p:cNvSpPr>
            <a:spLocks noGrp="1"/>
          </p:cNvSpPr>
          <p:nvPr>
            <p:ph type="body" sz="quarter" idx="30" hasCustomPrompt="1"/>
          </p:nvPr>
        </p:nvSpPr>
        <p:spPr>
          <a:xfrm>
            <a:off x="720000" y="4944094"/>
            <a:ext cx="5194300" cy="180000"/>
          </a:xfrm>
        </p:spPr>
        <p:txBody>
          <a:bodyPr anchor="b" anchorCtr="0">
            <a:noAutofit/>
          </a:bodyPr>
          <a:lstStyle>
            <a:lvl1pPr marL="0" indent="0">
              <a:lnSpc>
                <a:spcPct val="100000"/>
              </a:lnSpc>
              <a:spcBef>
                <a:spcPts val="250"/>
              </a:spcBef>
              <a:spcAft>
                <a:spcPts val="600"/>
              </a:spcAft>
              <a:buFont typeface="Arial" panose="020B0604020202020204" pitchFamily="34" charset="0"/>
              <a:buNone/>
              <a:defRPr sz="1000" b="0">
                <a:solidFill>
                  <a:schemeClr val="bg1"/>
                </a:solidFill>
                <a:latin typeface="+mj-lt"/>
              </a:defRPr>
            </a:lvl1pPr>
            <a:lvl2pPr marL="0" indent="0">
              <a:lnSpc>
                <a:spcPct val="100000"/>
              </a:lnSpc>
              <a:spcBef>
                <a:spcPts val="250"/>
              </a:spcBef>
              <a:spcAft>
                <a:spcPts val="600"/>
              </a:spcAft>
              <a:buNone/>
              <a:defRPr sz="1000" b="1">
                <a:solidFill>
                  <a:schemeClr val="bg1"/>
                </a:solidFill>
                <a:latin typeface="+mj-lt"/>
              </a:defRPr>
            </a:lvl2pPr>
            <a:lvl3pPr marL="0" indent="0">
              <a:lnSpc>
                <a:spcPct val="100000"/>
              </a:lnSpc>
              <a:spcBef>
                <a:spcPts val="250"/>
              </a:spcBef>
              <a:spcAft>
                <a:spcPts val="600"/>
              </a:spcAft>
              <a:buNone/>
              <a:defRPr sz="1000" b="1">
                <a:solidFill>
                  <a:schemeClr val="bg1"/>
                </a:solidFill>
                <a:latin typeface="+mj-lt"/>
              </a:defRPr>
            </a:lvl3pPr>
            <a:lvl4pPr marL="0" indent="0">
              <a:lnSpc>
                <a:spcPct val="100000"/>
              </a:lnSpc>
              <a:spcBef>
                <a:spcPts val="250"/>
              </a:spcBef>
              <a:spcAft>
                <a:spcPts val="600"/>
              </a:spcAft>
              <a:buNone/>
              <a:defRPr sz="1000" b="1">
                <a:solidFill>
                  <a:schemeClr val="bg1"/>
                </a:solidFill>
                <a:latin typeface="+mj-lt"/>
              </a:defRPr>
            </a:lvl4pPr>
            <a:lvl5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5pPr>
            <a:lvl6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6pPr>
            <a:lvl7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7pPr>
            <a:lvl8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8pPr>
            <a:lvl9pPr marL="0" indent="0">
              <a:lnSpc>
                <a:spcPct val="100000"/>
              </a:lnSpc>
              <a:spcBef>
                <a:spcPts val="250"/>
              </a:spcBef>
              <a:spcAft>
                <a:spcPts val="600"/>
              </a:spcAft>
              <a:buFont typeface="Arial" panose="020B0604020202020204" pitchFamily="34" charset="0"/>
              <a:buNone/>
              <a:defRPr sz="1000" b="1">
                <a:solidFill>
                  <a:schemeClr val="bg1"/>
                </a:solidFill>
                <a:latin typeface="+mj-lt"/>
              </a:defRPr>
            </a:lvl9pPr>
          </a:lstStyle>
          <a:p>
            <a:pPr lvl="0"/>
            <a:r>
              <a:rPr lang="en-US" dirty="0"/>
              <a:t>Click to add date</a:t>
            </a:r>
            <a:endParaRPr lang="en-GB" dirty="0"/>
          </a:p>
        </p:txBody>
      </p:sp>
    </p:spTree>
    <p:extLst>
      <p:ext uri="{BB962C8B-B14F-4D97-AF65-F5344CB8AC3E}">
        <p14:creationId xmlns:p14="http://schemas.microsoft.com/office/powerpoint/2010/main" val="1582876483"/>
      </p:ext>
    </p:extLst>
  </p:cSld>
  <p:clrMapOvr>
    <a:masterClrMapping/>
  </p:clrMapOvr>
  <p:extLst>
    <p:ext uri="{DCECCB84-F9BA-43D5-87BE-67443E8EF086}">
      <p15:sldGuideLst xmlns:p15="http://schemas.microsoft.com/office/powerpoint/2012/main">
        <p15:guide id="1" orient="horz" pos="459" userDrawn="1">
          <p15:clr>
            <a:srgbClr val="8F8F8F"/>
          </p15:clr>
        </p15:guide>
        <p15:guide id="2" orient="horz" pos="3974" userDrawn="1">
          <p15:clr>
            <a:srgbClr val="8F8F8F"/>
          </p15:clr>
        </p15:guide>
        <p15:guide id="5" pos="453" userDrawn="1">
          <p15:clr>
            <a:srgbClr val="FF96FF"/>
          </p15:clr>
        </p15:guide>
        <p15:guide id="6" pos="810" userDrawn="1">
          <p15:clr>
            <a:srgbClr val="FF96FF"/>
          </p15:clr>
        </p15:guide>
        <p15:guide id="7" pos="1036" userDrawn="1">
          <p15:clr>
            <a:srgbClr val="FF96FF"/>
          </p15:clr>
        </p15:guide>
        <p15:guide id="8" pos="1393" userDrawn="1">
          <p15:clr>
            <a:srgbClr val="FF96FF"/>
          </p15:clr>
        </p15:guide>
        <p15:guide id="9" pos="1620" userDrawn="1">
          <p15:clr>
            <a:srgbClr val="FF96FF"/>
          </p15:clr>
        </p15:guide>
        <p15:guide id="10" pos="1976" userDrawn="1">
          <p15:clr>
            <a:srgbClr val="FF96FF"/>
          </p15:clr>
        </p15:guide>
        <p15:guide id="11" pos="2203" userDrawn="1">
          <p15:clr>
            <a:srgbClr val="FF96FF"/>
          </p15:clr>
        </p15:guide>
        <p15:guide id="12" pos="2560" userDrawn="1">
          <p15:clr>
            <a:srgbClr val="FF96FF"/>
          </p15:clr>
        </p15:guide>
        <p15:guide id="13" pos="2786" userDrawn="1">
          <p15:clr>
            <a:srgbClr val="FF96FF"/>
          </p15:clr>
        </p15:guide>
        <p15:guide id="14" pos="3143" userDrawn="1">
          <p15:clr>
            <a:srgbClr val="FF96FF"/>
          </p15:clr>
        </p15:guide>
        <p15:guide id="15" pos="3370" userDrawn="1">
          <p15:clr>
            <a:srgbClr val="FF96FF"/>
          </p15:clr>
        </p15:guide>
        <p15:guide id="16" pos="3726" userDrawn="1">
          <p15:clr>
            <a:srgbClr val="FF96FF"/>
          </p15:clr>
        </p15:guide>
        <p15:guide id="17" pos="3953" userDrawn="1">
          <p15:clr>
            <a:srgbClr val="FF96FF"/>
          </p15:clr>
        </p15:guide>
        <p15:guide id="18" pos="4309" userDrawn="1">
          <p15:clr>
            <a:srgbClr val="FF96FF"/>
          </p15:clr>
        </p15:guide>
        <p15:guide id="19" pos="4536" userDrawn="1">
          <p15:clr>
            <a:srgbClr val="FF96FF"/>
          </p15:clr>
        </p15:guide>
        <p15:guide id="20" pos="4893" userDrawn="1">
          <p15:clr>
            <a:srgbClr val="FF96FF"/>
          </p15:clr>
        </p15:guide>
        <p15:guide id="21" pos="5120" userDrawn="1">
          <p15:clr>
            <a:srgbClr val="FF96FF"/>
          </p15:clr>
        </p15:guide>
        <p15:guide id="22" pos="5476" userDrawn="1">
          <p15:clr>
            <a:srgbClr val="FF96FF"/>
          </p15:clr>
        </p15:guide>
        <p15:guide id="23" pos="5703" userDrawn="1">
          <p15:clr>
            <a:srgbClr val="FF96FF"/>
          </p15:clr>
        </p15:guide>
        <p15:guide id="24" pos="6059" userDrawn="1">
          <p15:clr>
            <a:srgbClr val="FF96FF"/>
          </p15:clr>
        </p15:guide>
        <p15:guide id="25" pos="6286" userDrawn="1">
          <p15:clr>
            <a:srgbClr val="FF96FF"/>
          </p15:clr>
        </p15:guide>
        <p15:guide id="26" pos="6643" userDrawn="1">
          <p15:clr>
            <a:srgbClr val="FF96FF"/>
          </p15:clr>
        </p15:guide>
        <p15:guide id="27" pos="6869" userDrawn="1">
          <p15:clr>
            <a:srgbClr val="FF96FF"/>
          </p15:clr>
        </p15:guide>
        <p15:guide id="28" pos="7226" userDrawn="1">
          <p15:clr>
            <a:srgbClr val="FF96FF"/>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PORT 5 Content C">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B292795-53E5-D4AE-7881-39C23A693A20}"/>
              </a:ext>
            </a:extLst>
          </p:cNvPr>
          <p:cNvSpPr/>
          <p:nvPr userDrawn="1"/>
        </p:nvSpPr>
        <p:spPr>
          <a:xfrm>
            <a:off x="9053512" y="0"/>
            <a:ext cx="3138487" cy="6858000"/>
          </a:xfrm>
          <a:prstGeom prst="rect">
            <a:avLst/>
          </a:prstGeom>
          <a:solidFill>
            <a:srgbClr val="EAEAE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8" name="Content Placeholder 17">
            <a:extLst>
              <a:ext uri="{FF2B5EF4-FFF2-40B4-BE49-F238E27FC236}">
                <a16:creationId xmlns:a16="http://schemas.microsoft.com/office/drawing/2014/main" id="{821355AA-2A1E-CBAB-020F-D1DB8E942258}"/>
              </a:ext>
            </a:extLst>
          </p:cNvPr>
          <p:cNvSpPr>
            <a:spLocks noGrp="1"/>
          </p:cNvSpPr>
          <p:nvPr>
            <p:ph sz="quarter" idx="13"/>
          </p:nvPr>
        </p:nvSpPr>
        <p:spPr>
          <a:xfrm>
            <a:off x="3498000" y="7200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17">
            <a:extLst>
              <a:ext uri="{FF2B5EF4-FFF2-40B4-BE49-F238E27FC236}">
                <a16:creationId xmlns:a16="http://schemas.microsoft.com/office/drawing/2014/main" id="{A5B5E373-4E3B-480D-73B7-5EE07093D499}"/>
              </a:ext>
            </a:extLst>
          </p:cNvPr>
          <p:cNvSpPr>
            <a:spLocks noGrp="1"/>
          </p:cNvSpPr>
          <p:nvPr>
            <p:ph sz="quarter" idx="15"/>
          </p:nvPr>
        </p:nvSpPr>
        <p:spPr>
          <a:xfrm>
            <a:off x="9212062" y="7200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17">
            <a:extLst>
              <a:ext uri="{FF2B5EF4-FFF2-40B4-BE49-F238E27FC236}">
                <a16:creationId xmlns:a16="http://schemas.microsoft.com/office/drawing/2014/main" id="{057CD0C9-80B1-7549-1BFB-01E5CBEA35B4}"/>
              </a:ext>
            </a:extLst>
          </p:cNvPr>
          <p:cNvSpPr>
            <a:spLocks noGrp="1"/>
          </p:cNvSpPr>
          <p:nvPr>
            <p:ph sz="quarter" idx="16"/>
          </p:nvPr>
        </p:nvSpPr>
        <p:spPr>
          <a:xfrm>
            <a:off x="3498000" y="3606800"/>
            <a:ext cx="519515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17">
            <a:extLst>
              <a:ext uri="{FF2B5EF4-FFF2-40B4-BE49-F238E27FC236}">
                <a16:creationId xmlns:a16="http://schemas.microsoft.com/office/drawing/2014/main" id="{B322A81B-E399-B159-6C94-498E77BEEE0E}"/>
              </a:ext>
            </a:extLst>
          </p:cNvPr>
          <p:cNvSpPr>
            <a:spLocks noGrp="1"/>
          </p:cNvSpPr>
          <p:nvPr>
            <p:ph sz="quarter" idx="17"/>
          </p:nvPr>
        </p:nvSpPr>
        <p:spPr>
          <a:xfrm>
            <a:off x="9212062" y="3606800"/>
            <a:ext cx="2260800" cy="25304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97D0E8A7-F71B-DA02-9636-65342A59D178}"/>
              </a:ext>
            </a:extLst>
          </p:cNvPr>
          <p:cNvSpPr>
            <a:spLocks noGrp="1"/>
          </p:cNvSpPr>
          <p:nvPr>
            <p:ph type="title"/>
          </p:nvPr>
        </p:nvSpPr>
        <p:spPr>
          <a:xfrm>
            <a:off x="719138" y="719999"/>
            <a:ext cx="2416913" cy="2529613"/>
          </a:xfrm>
        </p:spPr>
        <p:txBody>
          <a:bodyPr/>
          <a:lstStyle/>
          <a:p>
            <a:endParaRPr lang="en-GB" dirty="0"/>
          </a:p>
        </p:txBody>
      </p:sp>
      <p:sp>
        <p:nvSpPr>
          <p:cNvPr id="8" name="Content Placeholder 3">
            <a:extLst>
              <a:ext uri="{FF2B5EF4-FFF2-40B4-BE49-F238E27FC236}">
                <a16:creationId xmlns:a16="http://schemas.microsoft.com/office/drawing/2014/main" id="{0439221F-1453-B601-B3A1-2760F20CC76B}"/>
              </a:ext>
            </a:extLst>
          </p:cNvPr>
          <p:cNvSpPr>
            <a:spLocks noGrp="1"/>
          </p:cNvSpPr>
          <p:nvPr>
            <p:ph sz="quarter" idx="14" hasCustomPrompt="1"/>
          </p:nvPr>
        </p:nvSpPr>
        <p:spPr>
          <a:xfrm>
            <a:off x="719138" y="3606800"/>
            <a:ext cx="2416175" cy="2530475"/>
          </a:xfrm>
        </p:spPr>
        <p:txBody>
          <a:bodyPr/>
          <a:lstStyle>
            <a:lvl1pPr>
              <a:defRPr sz="4000" cap="all" baseline="0">
                <a:solidFill>
                  <a:srgbClr val="9EC3E1"/>
                </a:solidFill>
              </a:defRPr>
            </a:lvl1pPr>
          </a:lstStyle>
          <a:p>
            <a:pPr lvl="0"/>
            <a:r>
              <a:rPr lang="en-US" dirty="0"/>
              <a:t>Callout or stat</a:t>
            </a:r>
            <a:endParaRPr lang="en-GB" dirty="0"/>
          </a:p>
        </p:txBody>
      </p:sp>
      <p:pic>
        <p:nvPicPr>
          <p:cNvPr id="5" name="Picture 4" descr="{&quot;templafy&quot;:{&quot;id&quot;:&quot;536ef951-6e46-477c-b406-f41b1296c5ca&quot;}}">
            <a:extLst>
              <a:ext uri="{FF2B5EF4-FFF2-40B4-BE49-F238E27FC236}">
                <a16:creationId xmlns:a16="http://schemas.microsoft.com/office/drawing/2014/main" id="{BCBDBAA9-0104-155A-20A0-0C2ECE3BBC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3" name="Footers" descr="{&quot;templafy&quot;:{&quot;id&quot;:&quot;ab46b28f-265e-4062-a7c1-c73bc74b1554&quot;}}">
            <a:extLst>
              <a:ext uri="{FF2B5EF4-FFF2-40B4-BE49-F238E27FC236}">
                <a16:creationId xmlns:a16="http://schemas.microsoft.com/office/drawing/2014/main" id="{BA2E874D-A0AF-661A-4735-E805B69A99EF}"/>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tx2"/>
              </a:solidFill>
            </a:endParaRPr>
          </a:p>
        </p:txBody>
      </p:sp>
    </p:spTree>
    <p:extLst>
      <p:ext uri="{BB962C8B-B14F-4D97-AF65-F5344CB8AC3E}">
        <p14:creationId xmlns:p14="http://schemas.microsoft.com/office/powerpoint/2010/main" val="173065341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2047">
          <p15:clr>
            <a:srgbClr val="FF96FF"/>
          </p15:clr>
        </p15:guide>
        <p15:guide id="5" orient="horz" pos="2273">
          <p15:clr>
            <a:srgbClr val="FF96FF"/>
          </p15:clr>
        </p15:guide>
        <p15:guide id="6" orient="horz" pos="3866">
          <p15:clr>
            <a:srgbClr val="FF96FF"/>
          </p15:clr>
        </p15:guide>
        <p15:guide id="7" pos="453">
          <p15:clr>
            <a:srgbClr val="FF96FF"/>
          </p15:clr>
        </p15:guide>
        <p15:guide id="8" pos="810">
          <p15:clr>
            <a:srgbClr val="FF96FF"/>
          </p15:clr>
        </p15:guide>
        <p15:guide id="9" pos="1036">
          <p15:clr>
            <a:srgbClr val="FF96FF"/>
          </p15:clr>
        </p15:guide>
        <p15:guide id="10" pos="1393">
          <p15:clr>
            <a:srgbClr val="FF96FF"/>
          </p15:clr>
        </p15:guide>
        <p15:guide id="11" pos="1620">
          <p15:clr>
            <a:srgbClr val="FF96FF"/>
          </p15:clr>
        </p15:guide>
        <p15:guide id="12" pos="1976">
          <p15:clr>
            <a:srgbClr val="FF96FF"/>
          </p15:clr>
        </p15:guide>
        <p15:guide id="13" pos="2203">
          <p15:clr>
            <a:srgbClr val="FF96FF"/>
          </p15:clr>
        </p15:guide>
        <p15:guide id="14" pos="2560">
          <p15:clr>
            <a:srgbClr val="FF96FF"/>
          </p15:clr>
        </p15:guide>
        <p15:guide id="15" pos="2786">
          <p15:clr>
            <a:srgbClr val="FF96FF"/>
          </p15:clr>
        </p15:guide>
        <p15:guide id="16" pos="3143">
          <p15:clr>
            <a:srgbClr val="FF96FF"/>
          </p15:clr>
        </p15:guide>
        <p15:guide id="17" pos="3370">
          <p15:clr>
            <a:srgbClr val="FF96FF"/>
          </p15:clr>
        </p15:guide>
        <p15:guide id="18" pos="3726">
          <p15:clr>
            <a:srgbClr val="FF96FF"/>
          </p15:clr>
        </p15:guide>
        <p15:guide id="19" pos="3953">
          <p15:clr>
            <a:srgbClr val="FF96FF"/>
          </p15:clr>
        </p15:guide>
        <p15:guide id="20" pos="4309">
          <p15:clr>
            <a:srgbClr val="FF96FF"/>
          </p15:clr>
        </p15:guide>
        <p15:guide id="21" pos="4536">
          <p15:clr>
            <a:srgbClr val="FF96FF"/>
          </p15:clr>
        </p15:guide>
        <p15:guide id="22" pos="4893">
          <p15:clr>
            <a:srgbClr val="FF96FF"/>
          </p15:clr>
        </p15:guide>
        <p15:guide id="23" pos="5120">
          <p15:clr>
            <a:srgbClr val="FF96FF"/>
          </p15:clr>
        </p15:guide>
        <p15:guide id="24" pos="5476">
          <p15:clr>
            <a:srgbClr val="FF96FF"/>
          </p15:clr>
        </p15:guide>
        <p15:guide id="25" pos="5703">
          <p15:clr>
            <a:srgbClr val="FF96FF"/>
          </p15:clr>
        </p15:guide>
        <p15:guide id="26" pos="6059">
          <p15:clr>
            <a:srgbClr val="FF96FF"/>
          </p15:clr>
        </p15:guide>
        <p15:guide id="27" pos="6286">
          <p15:clr>
            <a:srgbClr val="FF96FF"/>
          </p15:clr>
        </p15:guide>
        <p15:guide id="28" pos="6643">
          <p15:clr>
            <a:srgbClr val="FF96FF"/>
          </p15:clr>
        </p15:guide>
        <p15:guide id="29" pos="6869">
          <p15:clr>
            <a:srgbClr val="FF96FF"/>
          </p15:clr>
        </p15:guide>
        <p15:guide id="30" pos="7226">
          <p15:clr>
            <a:srgbClr val="FF96FF"/>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HETORICAL Two tex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p:nvPr userDrawn="1"/>
        </p:nvSpPr>
        <p:spPr>
          <a:xfrm>
            <a:off x="6097200" y="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5018400" cy="1774800"/>
          </a:xfrm>
        </p:spPr>
        <p:txBody>
          <a:bodyPr/>
          <a:lstStyle>
            <a:lvl1pPr>
              <a:defRPr b="1">
                <a:solidFill>
                  <a:schemeClr val="bg1"/>
                </a:solidFill>
              </a:defRPr>
            </a:lvl1pPr>
          </a:lstStyle>
          <a:p>
            <a:endParaRPr lang="en-GB" dirty="0"/>
          </a:p>
        </p:txBody>
      </p:sp>
      <p:sp>
        <p:nvSpPr>
          <p:cNvPr id="10" name="Content Placeholder 13">
            <a:extLst>
              <a:ext uri="{FF2B5EF4-FFF2-40B4-BE49-F238E27FC236}">
                <a16:creationId xmlns:a16="http://schemas.microsoft.com/office/drawing/2014/main" id="{ADAE3EDE-9CDD-1054-DBC1-D9F83A0100DE}"/>
              </a:ext>
            </a:extLst>
          </p:cNvPr>
          <p:cNvSpPr>
            <a:spLocks noGrp="1"/>
          </p:cNvSpPr>
          <p:nvPr>
            <p:ph sz="quarter" idx="13" hasCustomPrompt="1"/>
          </p:nvPr>
        </p:nvSpPr>
        <p:spPr>
          <a:xfrm>
            <a:off x="6280801" y="2854075"/>
            <a:ext cx="5195885" cy="3283200"/>
          </a:xfrm>
        </p:spPr>
        <p:txBody>
          <a:bodyPr/>
          <a:lstStyle/>
          <a:p>
            <a:pPr lvl="0"/>
            <a:r>
              <a:rPr lang="en-GB" dirty="0"/>
              <a:t>Click to add text. ENTER &amp; TAB or USE INDENT TOOL to change styles.</a:t>
            </a:r>
            <a:br>
              <a:rPr lang="en-GB" dirty="0"/>
            </a:br>
            <a:r>
              <a:rPr lang="en-GB" dirty="0"/>
              <a:t>SHIFT+TAB or USE INDENT TOOL to go back in levels.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3" y="2854075"/>
            <a:ext cx="5195887" cy="32832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13">
            <a:extLst>
              <a:ext uri="{FF2B5EF4-FFF2-40B4-BE49-F238E27FC236}">
                <a16:creationId xmlns:a16="http://schemas.microsoft.com/office/drawing/2014/main" id="{DF49F1D1-5694-C367-AC0A-3B106690283C}"/>
              </a:ext>
            </a:extLst>
          </p:cNvPr>
          <p:cNvSpPr>
            <a:spLocks noGrp="1"/>
          </p:cNvSpPr>
          <p:nvPr>
            <p:ph sz="quarter" idx="25" hasCustomPrompt="1"/>
          </p:nvPr>
        </p:nvSpPr>
        <p:spPr>
          <a:xfrm>
            <a:off x="6280801" y="719138"/>
            <a:ext cx="5195885" cy="1775662"/>
          </a:xfrm>
        </p:spPr>
        <p:txBody>
          <a:bodyPr>
            <a:noAutofit/>
          </a:bodyPr>
          <a:lstStyle>
            <a:lvl1pPr marL="0" indent="0">
              <a:lnSpc>
                <a:spcPct val="90000"/>
              </a:lnSpc>
              <a:spcBef>
                <a:spcPts val="1200"/>
              </a:spcBef>
              <a:spcAft>
                <a:spcPts val="1200"/>
              </a:spcAft>
              <a:buFont typeface="Arial" panose="020B0604020202020204" pitchFamily="34" charset="0"/>
              <a:buNone/>
              <a:defRPr sz="4000" b="1" cap="none">
                <a:solidFill>
                  <a:schemeClr val="accent1"/>
                </a:solidFill>
                <a:latin typeface="+mn-lt"/>
              </a:defRPr>
            </a:lvl1pPr>
            <a:lvl2pPr marL="0" indent="0">
              <a:lnSpc>
                <a:spcPct val="90000"/>
              </a:lnSpc>
              <a:spcBef>
                <a:spcPts val="1200"/>
              </a:spcBef>
              <a:spcAft>
                <a:spcPts val="1200"/>
              </a:spcAft>
              <a:buNone/>
              <a:defRPr sz="4000" b="0" cap="none">
                <a:solidFill>
                  <a:schemeClr val="accent2"/>
                </a:solidFill>
                <a:latin typeface="+mn-lt"/>
              </a:defRPr>
            </a:lvl2pPr>
            <a:lvl3pPr marL="0" indent="0">
              <a:lnSpc>
                <a:spcPct val="90000"/>
              </a:lnSpc>
              <a:spcBef>
                <a:spcPts val="1200"/>
              </a:spcBef>
              <a:spcAft>
                <a:spcPts val="1200"/>
              </a:spcAft>
              <a:buNone/>
              <a:defRPr sz="4000" b="0" cap="none">
                <a:solidFill>
                  <a:schemeClr val="accent2"/>
                </a:solidFill>
                <a:latin typeface="+mn-lt"/>
              </a:defRPr>
            </a:lvl3pPr>
            <a:lvl4pPr marL="0" indent="0">
              <a:lnSpc>
                <a:spcPct val="90000"/>
              </a:lnSpc>
              <a:spcBef>
                <a:spcPts val="1200"/>
              </a:spcBef>
              <a:spcAft>
                <a:spcPts val="1200"/>
              </a:spcAft>
              <a:buNone/>
              <a:defRPr sz="4000" b="0" cap="none">
                <a:solidFill>
                  <a:schemeClr val="accent2"/>
                </a:solidFill>
                <a:latin typeface="+mn-lt"/>
              </a:defRPr>
            </a:lvl4pPr>
            <a:lvl5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5pPr>
            <a:lvl6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6pPr>
            <a:lvl7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7pPr>
            <a:lvl8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8pPr>
            <a:lvl9pPr marL="0" indent="0">
              <a:lnSpc>
                <a:spcPct val="90000"/>
              </a:lnSpc>
              <a:spcBef>
                <a:spcPts val="1200"/>
              </a:spcBef>
              <a:spcAft>
                <a:spcPts val="1200"/>
              </a:spcAft>
              <a:buFont typeface="Arial" panose="020B0604020202020204" pitchFamily="34" charset="0"/>
              <a:buNone/>
              <a:defRPr sz="4000" b="0" cap="none">
                <a:solidFill>
                  <a:schemeClr val="accent2"/>
                </a:solidFill>
                <a:latin typeface="+mn-lt"/>
              </a:defRPr>
            </a:lvl9pPr>
          </a:lstStyle>
          <a:p>
            <a:pPr lvl="0"/>
            <a:r>
              <a:rPr lang="en-GB" dirty="0"/>
              <a:t>Click to add text</a:t>
            </a:r>
          </a:p>
        </p:txBody>
      </p:sp>
      <p:pic>
        <p:nvPicPr>
          <p:cNvPr id="8" name="Picture 7" descr="{&quot;templafy&quot;:{&quot;id&quot;:&quot;00e5e008-3e1c-4ce7-97c2-87f4acf96730&quot;}}">
            <a:extLst>
              <a:ext uri="{FF2B5EF4-FFF2-40B4-BE49-F238E27FC236}">
                <a16:creationId xmlns:a16="http://schemas.microsoft.com/office/drawing/2014/main" id="{9AB21CF3-F9E7-CDF5-6346-06FC3A2C5F5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3" name="Footers" descr="{&quot;templafy&quot;:{&quot;id&quot;:&quot;25ce6b8b-87c4-44b0-8195-ddf5c305ca7a&quot;}}">
            <a:extLst>
              <a:ext uri="{FF2B5EF4-FFF2-40B4-BE49-F238E27FC236}">
                <a16:creationId xmlns:a16="http://schemas.microsoft.com/office/drawing/2014/main" id="{9EF44D02-3679-66D2-3F26-4E61DC923005}"/>
              </a:ext>
            </a:extLst>
          </p:cNvPr>
          <p:cNvSpPr/>
          <p:nvPr userDrawn="1"/>
        </p:nvSpPr>
        <p:spPr>
          <a:xfrm>
            <a:off x="493669" y="6439469"/>
            <a:ext cx="5417531"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911945520"/>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570">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7">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guide id="29" orient="horz" pos="1797">
          <p15:clr>
            <a:srgbClr val="FF96FF"/>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03C7688E-2109-B3A6-BB30-ED06B927D9A2}"/>
              </a:ext>
            </a:extLst>
          </p:cNvPr>
          <p:cNvSpPr>
            <a:spLocks noGrp="1"/>
          </p:cNvSpPr>
          <p:nvPr>
            <p:ph type="pic" sz="quarter" idx="25"/>
          </p:nvPr>
        </p:nvSpPr>
        <p:spPr>
          <a:xfrm>
            <a:off x="6094801" y="0"/>
            <a:ext cx="6097200" cy="6858000"/>
          </a:xfrm>
          <a:solidFill>
            <a:schemeClr val="accent6"/>
          </a:solidFill>
        </p:spPr>
        <p:txBody>
          <a:bodyPr tIns="648000" anchor="ctr" anchorCtr="0"/>
          <a:lstStyle>
            <a:lvl1pPr algn="ctr">
              <a:defRPr/>
            </a:lvl1pPr>
          </a:lstStyle>
          <a:p>
            <a:r>
              <a:rPr lang="en-GB" dirty="0"/>
              <a:t>Click icon to add picture</a:t>
            </a:r>
          </a:p>
        </p:txBody>
      </p:sp>
      <p:sp>
        <p:nvSpPr>
          <p:cNvPr id="5" name="Rectangle 4">
            <a:extLst>
              <a:ext uri="{FF2B5EF4-FFF2-40B4-BE49-F238E27FC236}">
                <a16:creationId xmlns:a16="http://schemas.microsoft.com/office/drawing/2014/main" id="{B6A4BFA0-E5C7-13E3-03EC-DC785E3CB148}"/>
              </a:ext>
            </a:extLst>
          </p:cNvPr>
          <p:cNvSpPr/>
          <p:nvPr userDrawn="1"/>
        </p:nvSpPr>
        <p:spPr>
          <a:xfrm>
            <a:off x="0" y="0"/>
            <a:ext cx="6094800" cy="6858000"/>
          </a:xfrm>
          <a:prstGeom prst="rect">
            <a:avLst/>
          </a:prstGeom>
          <a:gradFill>
            <a:gsLst>
              <a:gs pos="38000">
                <a:srgbClr val="D8E7F3"/>
              </a:gs>
              <a:gs pos="100000">
                <a:schemeClr val="bg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accent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Freeform: Shape 11">
            <a:extLst>
              <a:ext uri="{FF2B5EF4-FFF2-40B4-BE49-F238E27FC236}">
                <a16:creationId xmlns:a16="http://schemas.microsoft.com/office/drawing/2014/main" id="{964E4448-A264-7659-B7F9-D4E3F0409CEF}"/>
              </a:ext>
            </a:extLst>
          </p:cNvPr>
          <p:cNvSpPr/>
          <p:nvPr userDrawn="1"/>
        </p:nvSpPr>
        <p:spPr>
          <a:xfrm>
            <a:off x="719138" y="1150830"/>
            <a:ext cx="698644" cy="535303"/>
          </a:xfrm>
          <a:custGeom>
            <a:avLst/>
            <a:gdLst>
              <a:gd name="connsiteX0" fmla="*/ 772947 w 828408"/>
              <a:gd name="connsiteY0" fmla="*/ 0 h 634729"/>
              <a:gd name="connsiteX1" fmla="*/ 772947 w 828408"/>
              <a:gd name="connsiteY1" fmla="*/ 50532 h 634729"/>
              <a:gd name="connsiteX2" fmla="*/ 617654 w 828408"/>
              <a:gd name="connsiteY2" fmla="*/ 168850 h 634729"/>
              <a:gd name="connsiteX3" fmla="*/ 570819 w 828408"/>
              <a:gd name="connsiteY3" fmla="*/ 303191 h 634729"/>
              <a:gd name="connsiteX4" fmla="*/ 583144 w 828408"/>
              <a:gd name="connsiteY4" fmla="*/ 362350 h 634729"/>
              <a:gd name="connsiteX5" fmla="*/ 610259 w 828408"/>
              <a:gd name="connsiteY5" fmla="*/ 379605 h 634729"/>
              <a:gd name="connsiteX6" fmla="*/ 653396 w 828408"/>
              <a:gd name="connsiteY6" fmla="*/ 370361 h 634729"/>
              <a:gd name="connsiteX7" fmla="*/ 702695 w 828408"/>
              <a:gd name="connsiteY7" fmla="*/ 361118 h 634729"/>
              <a:gd name="connsiteX8" fmla="*/ 790818 w 828408"/>
              <a:gd name="connsiteY8" fmla="*/ 398709 h 634729"/>
              <a:gd name="connsiteX9" fmla="*/ 828408 w 828408"/>
              <a:gd name="connsiteY9" fmla="*/ 490529 h 634729"/>
              <a:gd name="connsiteX10" fmla="*/ 782806 w 828408"/>
              <a:gd name="connsiteY10" fmla="*/ 592208 h 634729"/>
              <a:gd name="connsiteX11" fmla="*/ 669418 w 828408"/>
              <a:gd name="connsiteY11" fmla="*/ 634729 h 634729"/>
              <a:gd name="connsiteX12" fmla="*/ 520288 w 828408"/>
              <a:gd name="connsiteY12" fmla="*/ 563245 h 634729"/>
              <a:gd name="connsiteX13" fmla="*/ 453733 w 828408"/>
              <a:gd name="connsiteY13" fmla="*/ 387000 h 634729"/>
              <a:gd name="connsiteX14" fmla="*/ 535694 w 828408"/>
              <a:gd name="connsiteY14" fmla="*/ 157142 h 634729"/>
              <a:gd name="connsiteX15" fmla="*/ 772947 w 828408"/>
              <a:gd name="connsiteY15" fmla="*/ 0 h 634729"/>
              <a:gd name="connsiteX16" fmla="*/ 319214 w 828408"/>
              <a:gd name="connsiteY16" fmla="*/ 0 h 634729"/>
              <a:gd name="connsiteX17" fmla="*/ 319214 w 828408"/>
              <a:gd name="connsiteY17" fmla="*/ 50532 h 634729"/>
              <a:gd name="connsiteX18" fmla="*/ 163921 w 828408"/>
              <a:gd name="connsiteY18" fmla="*/ 168850 h 634729"/>
              <a:gd name="connsiteX19" fmla="*/ 117086 w 828408"/>
              <a:gd name="connsiteY19" fmla="*/ 303191 h 634729"/>
              <a:gd name="connsiteX20" fmla="*/ 129411 w 828408"/>
              <a:gd name="connsiteY20" fmla="*/ 362350 h 634729"/>
              <a:gd name="connsiteX21" fmla="*/ 156526 w 828408"/>
              <a:gd name="connsiteY21" fmla="*/ 379605 h 634729"/>
              <a:gd name="connsiteX22" fmla="*/ 199663 w 828408"/>
              <a:gd name="connsiteY22" fmla="*/ 370361 h 634729"/>
              <a:gd name="connsiteX23" fmla="*/ 248962 w 828408"/>
              <a:gd name="connsiteY23" fmla="*/ 361118 h 634729"/>
              <a:gd name="connsiteX24" fmla="*/ 337085 w 828408"/>
              <a:gd name="connsiteY24" fmla="*/ 398709 h 634729"/>
              <a:gd name="connsiteX25" fmla="*/ 374675 w 828408"/>
              <a:gd name="connsiteY25" fmla="*/ 490529 h 634729"/>
              <a:gd name="connsiteX26" fmla="*/ 329073 w 828408"/>
              <a:gd name="connsiteY26" fmla="*/ 592208 h 634729"/>
              <a:gd name="connsiteX27" fmla="*/ 215685 w 828408"/>
              <a:gd name="connsiteY27" fmla="*/ 634729 h 634729"/>
              <a:gd name="connsiteX28" fmla="*/ 66555 w 828408"/>
              <a:gd name="connsiteY28" fmla="*/ 563245 h 634729"/>
              <a:gd name="connsiteX29" fmla="*/ 0 w 828408"/>
              <a:gd name="connsiteY29" fmla="*/ 387000 h 634729"/>
              <a:gd name="connsiteX30" fmla="*/ 81961 w 828408"/>
              <a:gd name="connsiteY30" fmla="*/ 157142 h 634729"/>
              <a:gd name="connsiteX31" fmla="*/ 319214 w 828408"/>
              <a:gd name="connsiteY31" fmla="*/ 0 h 63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8408" h="634729">
                <a:moveTo>
                  <a:pt x="772947" y="0"/>
                </a:moveTo>
                <a:lnTo>
                  <a:pt x="772947" y="50532"/>
                </a:lnTo>
                <a:cubicBezTo>
                  <a:pt x="700641" y="88328"/>
                  <a:pt x="648877" y="127768"/>
                  <a:pt x="617654" y="168850"/>
                </a:cubicBezTo>
                <a:cubicBezTo>
                  <a:pt x="586431" y="209933"/>
                  <a:pt x="570819" y="254713"/>
                  <a:pt x="570819" y="303191"/>
                </a:cubicBezTo>
                <a:cubicBezTo>
                  <a:pt x="570819" y="331949"/>
                  <a:pt x="574928" y="351669"/>
                  <a:pt x="583144" y="362350"/>
                </a:cubicBezTo>
                <a:cubicBezTo>
                  <a:pt x="590539" y="373854"/>
                  <a:pt x="599577" y="379605"/>
                  <a:pt x="610259" y="379605"/>
                </a:cubicBezTo>
                <a:cubicBezTo>
                  <a:pt x="620940" y="379605"/>
                  <a:pt x="635319" y="376524"/>
                  <a:pt x="653396" y="370361"/>
                </a:cubicBezTo>
                <a:cubicBezTo>
                  <a:pt x="671472" y="364199"/>
                  <a:pt x="687905" y="361118"/>
                  <a:pt x="702695" y="361118"/>
                </a:cubicBezTo>
                <a:cubicBezTo>
                  <a:pt x="736383" y="361118"/>
                  <a:pt x="765757" y="373648"/>
                  <a:pt x="790818" y="398709"/>
                </a:cubicBezTo>
                <a:cubicBezTo>
                  <a:pt x="815878" y="423769"/>
                  <a:pt x="828408" y="454376"/>
                  <a:pt x="828408" y="490529"/>
                </a:cubicBezTo>
                <a:cubicBezTo>
                  <a:pt x="828408" y="529968"/>
                  <a:pt x="813208" y="563861"/>
                  <a:pt x="782806" y="592208"/>
                </a:cubicBezTo>
                <a:cubicBezTo>
                  <a:pt x="752405" y="620555"/>
                  <a:pt x="714609" y="634729"/>
                  <a:pt x="669418" y="634729"/>
                </a:cubicBezTo>
                <a:cubicBezTo>
                  <a:pt x="614367" y="634729"/>
                  <a:pt x="564657" y="610901"/>
                  <a:pt x="520288" y="563245"/>
                </a:cubicBezTo>
                <a:cubicBezTo>
                  <a:pt x="475918" y="515589"/>
                  <a:pt x="453733" y="456841"/>
                  <a:pt x="453733" y="387000"/>
                </a:cubicBezTo>
                <a:cubicBezTo>
                  <a:pt x="453733" y="304834"/>
                  <a:pt x="481053" y="228215"/>
                  <a:pt x="535694" y="157142"/>
                </a:cubicBezTo>
                <a:cubicBezTo>
                  <a:pt x="590334" y="86069"/>
                  <a:pt x="669418" y="33688"/>
                  <a:pt x="772947" y="0"/>
                </a:cubicBezTo>
                <a:close/>
                <a:moveTo>
                  <a:pt x="319214" y="0"/>
                </a:moveTo>
                <a:lnTo>
                  <a:pt x="319214" y="50532"/>
                </a:lnTo>
                <a:cubicBezTo>
                  <a:pt x="246908" y="88328"/>
                  <a:pt x="195144" y="127768"/>
                  <a:pt x="163921" y="168850"/>
                </a:cubicBezTo>
                <a:cubicBezTo>
                  <a:pt x="132698" y="209933"/>
                  <a:pt x="117086" y="254713"/>
                  <a:pt x="117086" y="303191"/>
                </a:cubicBezTo>
                <a:cubicBezTo>
                  <a:pt x="117086" y="331949"/>
                  <a:pt x="121195" y="351669"/>
                  <a:pt x="129411" y="362350"/>
                </a:cubicBezTo>
                <a:cubicBezTo>
                  <a:pt x="136806" y="373854"/>
                  <a:pt x="145844" y="379605"/>
                  <a:pt x="156526" y="379605"/>
                </a:cubicBezTo>
                <a:cubicBezTo>
                  <a:pt x="167207" y="379605"/>
                  <a:pt x="181586" y="376524"/>
                  <a:pt x="199663" y="370361"/>
                </a:cubicBezTo>
                <a:cubicBezTo>
                  <a:pt x="217739" y="364199"/>
                  <a:pt x="234172" y="361118"/>
                  <a:pt x="248962" y="361118"/>
                </a:cubicBezTo>
                <a:cubicBezTo>
                  <a:pt x="282650" y="361118"/>
                  <a:pt x="312024" y="373648"/>
                  <a:pt x="337085" y="398709"/>
                </a:cubicBezTo>
                <a:cubicBezTo>
                  <a:pt x="362145" y="423769"/>
                  <a:pt x="374675" y="454376"/>
                  <a:pt x="374675" y="490529"/>
                </a:cubicBezTo>
                <a:cubicBezTo>
                  <a:pt x="374675" y="529968"/>
                  <a:pt x="359475" y="563861"/>
                  <a:pt x="329073" y="592208"/>
                </a:cubicBezTo>
                <a:cubicBezTo>
                  <a:pt x="298672" y="620555"/>
                  <a:pt x="260876" y="634729"/>
                  <a:pt x="215685" y="634729"/>
                </a:cubicBezTo>
                <a:cubicBezTo>
                  <a:pt x="160634" y="634729"/>
                  <a:pt x="110924" y="610901"/>
                  <a:pt x="66555" y="563245"/>
                </a:cubicBezTo>
                <a:cubicBezTo>
                  <a:pt x="22185" y="515589"/>
                  <a:pt x="0" y="456841"/>
                  <a:pt x="0" y="387000"/>
                </a:cubicBezTo>
                <a:cubicBezTo>
                  <a:pt x="0" y="304834"/>
                  <a:pt x="27320" y="228215"/>
                  <a:pt x="81961" y="157142"/>
                </a:cubicBezTo>
                <a:cubicBezTo>
                  <a:pt x="136601" y="86069"/>
                  <a:pt x="215685" y="33688"/>
                  <a:pt x="319214" y="0"/>
                </a:cubicBezTo>
                <a:close/>
              </a:path>
            </a:pathLst>
          </a:custGeom>
          <a:solidFill>
            <a:schemeClr val="bg1">
              <a:alpha val="92631"/>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70000"/>
              </a:lnSpc>
              <a:spcBef>
                <a:spcPct val="0"/>
              </a:spcBef>
            </a:pPr>
            <a:endParaRPr lang="en-US" sz="19900" cap="all" spc="200">
              <a:solidFill>
                <a:schemeClr val="accent3">
                  <a:lumMod val="60000"/>
                  <a:lumOff val="40000"/>
                  <a:alpha val="51000"/>
                </a:schemeClr>
              </a:solidFill>
              <a:latin typeface="Calibri Light" panose="020F0302020204030204" pitchFamily="34" charset="0"/>
              <a:ea typeface="+mj-ea"/>
              <a:cs typeface="Calibri Light" panose="020F0302020204030204" pitchFamily="34" charset="0"/>
            </a:endParaRPr>
          </a:p>
        </p:txBody>
      </p:sp>
      <p:sp>
        <p:nvSpPr>
          <p:cNvPr id="15" name="Text Placeholder 14">
            <a:extLst>
              <a:ext uri="{FF2B5EF4-FFF2-40B4-BE49-F238E27FC236}">
                <a16:creationId xmlns:a16="http://schemas.microsoft.com/office/drawing/2014/main" id="{DC43D0F9-D9A7-1DFC-34B6-C81535D1FE71}"/>
              </a:ext>
            </a:extLst>
          </p:cNvPr>
          <p:cNvSpPr>
            <a:spLocks noGrp="1"/>
          </p:cNvSpPr>
          <p:nvPr>
            <p:ph type="body" sz="quarter" idx="26" hasCustomPrompt="1"/>
          </p:nvPr>
        </p:nvSpPr>
        <p:spPr>
          <a:xfrm>
            <a:off x="720000" y="1713599"/>
            <a:ext cx="5018400" cy="4424399"/>
          </a:xfrm>
        </p:spPr>
        <p:txBody>
          <a:bodyPr>
            <a:noAutofit/>
          </a:bodyPr>
          <a:lstStyle>
            <a:lvl1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1pPr>
            <a:lvl2pPr marL="0" indent="0">
              <a:lnSpc>
                <a:spcPct val="150000"/>
              </a:lnSpc>
              <a:spcBef>
                <a:spcPts val="250"/>
              </a:spcBef>
              <a:spcAft>
                <a:spcPts val="0"/>
              </a:spcAft>
              <a:buNone/>
              <a:defRPr sz="2000" b="0" cap="all">
                <a:solidFill>
                  <a:schemeClr val="accent1"/>
                </a:solidFill>
                <a:latin typeface="+mn-lt"/>
              </a:defRPr>
            </a:lvl2pPr>
            <a:lvl3pPr marL="0" indent="0">
              <a:lnSpc>
                <a:spcPct val="150000"/>
              </a:lnSpc>
              <a:spcBef>
                <a:spcPts val="250"/>
              </a:spcBef>
              <a:spcAft>
                <a:spcPts val="0"/>
              </a:spcAft>
              <a:buNone/>
              <a:defRPr sz="2000" b="0" cap="all">
                <a:solidFill>
                  <a:schemeClr val="accent1"/>
                </a:solidFill>
                <a:latin typeface="+mn-lt"/>
              </a:defRPr>
            </a:lvl3pPr>
            <a:lvl4pPr marL="0" indent="0">
              <a:lnSpc>
                <a:spcPct val="150000"/>
              </a:lnSpc>
              <a:spcBef>
                <a:spcPts val="250"/>
              </a:spcBef>
              <a:spcAft>
                <a:spcPts val="0"/>
              </a:spcAft>
              <a:buNone/>
              <a:defRPr sz="2000" b="0" cap="all">
                <a:solidFill>
                  <a:schemeClr val="accent1"/>
                </a:solidFill>
                <a:latin typeface="+mn-lt"/>
              </a:defRPr>
            </a:lvl4pPr>
            <a:lvl5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5pPr>
            <a:lvl6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6pPr>
            <a:lvl7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7pPr>
            <a:lvl8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8pPr>
            <a:lvl9pPr marL="0" indent="0">
              <a:lnSpc>
                <a:spcPct val="150000"/>
              </a:lnSpc>
              <a:spcBef>
                <a:spcPts val="250"/>
              </a:spcBef>
              <a:spcAft>
                <a:spcPts val="0"/>
              </a:spcAft>
              <a:buFont typeface="Arial" panose="020B0604020202020204" pitchFamily="34" charset="0"/>
              <a:buNone/>
              <a:defRPr sz="2000" b="0" cap="all">
                <a:solidFill>
                  <a:schemeClr val="accent1"/>
                </a:solidFill>
                <a:latin typeface="+mn-lt"/>
              </a:defRPr>
            </a:lvl9pPr>
          </a:lstStyle>
          <a:p>
            <a:pPr lvl="0"/>
            <a:r>
              <a:rPr lang="en-US" dirty="0"/>
              <a:t>Click to add Quote</a:t>
            </a:r>
            <a:endParaRPr lang="en-GB" dirty="0"/>
          </a:p>
        </p:txBody>
      </p:sp>
      <p:sp>
        <p:nvSpPr>
          <p:cNvPr id="16" name="Text Placeholder 14">
            <a:extLst>
              <a:ext uri="{FF2B5EF4-FFF2-40B4-BE49-F238E27FC236}">
                <a16:creationId xmlns:a16="http://schemas.microsoft.com/office/drawing/2014/main" id="{F1E71275-5CC0-6348-59EF-6E51946B9E52}"/>
              </a:ext>
            </a:extLst>
          </p:cNvPr>
          <p:cNvSpPr>
            <a:spLocks noGrp="1"/>
          </p:cNvSpPr>
          <p:nvPr>
            <p:ph type="body" sz="quarter" idx="27" hasCustomPrompt="1"/>
          </p:nvPr>
        </p:nvSpPr>
        <p:spPr>
          <a:xfrm>
            <a:off x="6094800" y="4618075"/>
            <a:ext cx="6097199" cy="1519200"/>
          </a:xfrm>
          <a:solidFill>
            <a:schemeClr val="bg1"/>
          </a:solidFill>
        </p:spPr>
        <p:txBody>
          <a:bodyPr lIns="360000" tIns="180000" rIns="360000" bIns="180000"/>
          <a:lstStyle>
            <a:lvl5pPr>
              <a:defRPr/>
            </a:lvl5pPr>
          </a:lstStyle>
          <a:p>
            <a:pPr lvl="0"/>
            <a:r>
              <a:rPr lang="en-GB" dirty="0"/>
              <a:t>Click to add text. ENTER &amp; TAB or USE INDENT TOOL to change styles.</a:t>
            </a:r>
            <a:br>
              <a:rPr lang="en-GB" dirty="0"/>
            </a:br>
            <a:r>
              <a:rPr lang="en-GB" dirty="0"/>
              <a:t>SHIFT+TAB or USE INDENT TOOL to go back in levels.</a:t>
            </a:r>
          </a:p>
        </p:txBody>
      </p:sp>
      <p:pic>
        <p:nvPicPr>
          <p:cNvPr id="6" name="Picture 5" descr="{&quot;templafy&quot;:{&quot;id&quot;:&quot;ccb852d4-af52-409f-8ca0-4afe4929b915&quot;}}">
            <a:extLst>
              <a:ext uri="{FF2B5EF4-FFF2-40B4-BE49-F238E27FC236}">
                <a16:creationId xmlns:a16="http://schemas.microsoft.com/office/drawing/2014/main" id="{574BE83B-6D0A-1C0E-DB52-F15D3480386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3" name="Footers" descr="{&quot;templafy&quot;:{&quot;id&quot;:&quot;26e35202-d940-4798-922f-5c99023e839a&quot;}}">
            <a:extLst>
              <a:ext uri="{FF2B5EF4-FFF2-40B4-BE49-F238E27FC236}">
                <a16:creationId xmlns:a16="http://schemas.microsoft.com/office/drawing/2014/main" id="{A80C66D1-BF62-1820-E781-B9E90AE42474}"/>
              </a:ext>
            </a:extLst>
          </p:cNvPr>
          <p:cNvSpPr/>
          <p:nvPr userDrawn="1"/>
        </p:nvSpPr>
        <p:spPr>
          <a:xfrm>
            <a:off x="493669" y="6439469"/>
            <a:ext cx="5244731" cy="180000"/>
          </a:xfrm>
          <a:prstGeom prst="rect">
            <a:avLst/>
          </a:prstGeom>
          <a:ln>
            <a:noFill/>
          </a:ln>
        </p:spPr>
        <p:txBody>
          <a:bodyPr vert="horz" lIns="0" tIns="0" rIns="0" bIns="0" rtlCol="0" anchor="b" anchorCtr="0"/>
          <a:lstStyle/>
          <a:p>
            <a:pPr lvl="0" algn="l"/>
            <a:endParaRPr lang="en-GB" sz="800" noProof="0" dirty="0">
              <a:solidFill>
                <a:schemeClr val="tx2"/>
              </a:solidFill>
            </a:endParaRPr>
          </a:p>
        </p:txBody>
      </p:sp>
    </p:spTree>
    <p:extLst>
      <p:ext uri="{BB962C8B-B14F-4D97-AF65-F5344CB8AC3E}">
        <p14:creationId xmlns:p14="http://schemas.microsoft.com/office/powerpoint/2010/main" val="989578764"/>
      </p:ext>
    </p:extLst>
  </p:cSld>
  <p:clrMapOvr>
    <a:masterClrMapping/>
  </p:clrMapOvr>
  <p:extLst>
    <p:ext uri="{DCECCB84-F9BA-43D5-87BE-67443E8EF086}">
      <p15:sldGuideLst xmlns:p15="http://schemas.microsoft.com/office/powerpoint/2012/main">
        <p15:guide id="1" orient="horz" pos="453">
          <p15:clr>
            <a:srgbClr val="8F8F8F"/>
          </p15:clr>
        </p15:guide>
        <p15:guide id="3" orient="horz">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cial Media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4270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1F76F6AE-16AC-0583-7B95-974948C87A5D}"/>
              </a:ext>
            </a:extLst>
          </p:cNvPr>
          <p:cNvPicPr>
            <a:picLocks noChangeAspect="1"/>
          </p:cNvPicPr>
          <p:nvPr userDrawn="1"/>
        </p:nvPicPr>
        <p:blipFill rotWithShape="1">
          <a:blip r:embed="rId3"/>
          <a:srcRect r="9770"/>
          <a:stretch/>
        </p:blipFill>
        <p:spPr>
          <a:xfrm>
            <a:off x="5219862" y="1519416"/>
            <a:ext cx="2534277" cy="4913784"/>
          </a:xfrm>
          <a:prstGeom prst="rect">
            <a:avLst/>
          </a:prstGeom>
        </p:spPr>
      </p:pic>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536800" y="2898000"/>
            <a:ext cx="1900800" cy="1900800"/>
          </a:xfrm>
          <a:solidFill>
            <a:schemeClr val="accent6"/>
          </a:solidFill>
        </p:spPr>
        <p:txBody>
          <a:bodyPr tIns="648000" anchor="ctr" anchorCtr="0"/>
          <a:lstStyle>
            <a:lvl1pPr algn="ctr">
              <a:defRPr/>
            </a:lvl1pPr>
          </a:lstStyle>
          <a:p>
            <a:endParaRPr lang="en-GB" dirty="0"/>
          </a:p>
        </p:txBody>
      </p:sp>
      <p:sp>
        <p:nvSpPr>
          <p:cNvPr id="11" name="Picture Placeholder 9">
            <a:extLst>
              <a:ext uri="{FF2B5EF4-FFF2-40B4-BE49-F238E27FC236}">
                <a16:creationId xmlns:a16="http://schemas.microsoft.com/office/drawing/2014/main" id="{70E6DDC2-540A-5800-73D7-E95E8BC5AAB0}"/>
              </a:ext>
            </a:extLst>
          </p:cNvPr>
          <p:cNvSpPr>
            <a:spLocks noGrp="1"/>
          </p:cNvSpPr>
          <p:nvPr>
            <p:ph type="pic" sz="quarter" idx="14"/>
          </p:nvPr>
        </p:nvSpPr>
        <p:spPr>
          <a:xfrm>
            <a:off x="7610400" y="2898000"/>
            <a:ext cx="1900800" cy="1900800"/>
          </a:xfrm>
          <a:solidFill>
            <a:schemeClr val="accent6"/>
          </a:solidFill>
        </p:spPr>
        <p:txBody>
          <a:bodyPr tIns="648000" anchor="ctr" anchorCtr="0"/>
          <a:lstStyle>
            <a:lvl1pPr algn="ctr">
              <a:defRPr/>
            </a:lvl1pPr>
          </a:lstStyle>
          <a:p>
            <a:endParaRPr lang="en-GB" dirty="0"/>
          </a:p>
        </p:txBody>
      </p:sp>
      <p:sp>
        <p:nvSpPr>
          <p:cNvPr id="12" name="Picture Placeholder 9">
            <a:extLst>
              <a:ext uri="{FF2B5EF4-FFF2-40B4-BE49-F238E27FC236}">
                <a16:creationId xmlns:a16="http://schemas.microsoft.com/office/drawing/2014/main" id="{89AD0377-EEF4-2BE2-7A2F-129C1089A4BB}"/>
              </a:ext>
            </a:extLst>
          </p:cNvPr>
          <p:cNvSpPr>
            <a:spLocks noGrp="1"/>
          </p:cNvSpPr>
          <p:nvPr>
            <p:ph type="pic" sz="quarter" idx="15"/>
          </p:nvPr>
        </p:nvSpPr>
        <p:spPr>
          <a:xfrm>
            <a:off x="9570475" y="2898000"/>
            <a:ext cx="1900800" cy="1900800"/>
          </a:xfrm>
          <a:solidFill>
            <a:schemeClr val="accent6"/>
          </a:solidFill>
        </p:spPr>
        <p:txBody>
          <a:bodyPr tIns="648000" anchor="ctr" anchorCtr="0"/>
          <a:lstStyle>
            <a:lvl1pPr algn="ctr">
              <a:defRPr/>
            </a:lvl1pPr>
          </a:lstStyle>
          <a:p>
            <a:endParaRPr lang="en-GB" dirty="0"/>
          </a:p>
        </p:txBody>
      </p:sp>
    </p:spTree>
    <p:extLst>
      <p:ext uri="{BB962C8B-B14F-4D97-AF65-F5344CB8AC3E}">
        <p14:creationId xmlns:p14="http://schemas.microsoft.com/office/powerpoint/2010/main" val="229727646"/>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idebar Social Media Layout">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A54DDE5B-1F2D-F372-3892-57D934C69F4A}"/>
              </a:ext>
            </a:extLst>
          </p:cNvPr>
          <p:cNvPicPr>
            <a:picLocks noChangeAspect="1"/>
          </p:cNvPicPr>
          <p:nvPr userDrawn="1"/>
        </p:nvPicPr>
        <p:blipFill rotWithShape="1">
          <a:blip r:embed="rId3"/>
          <a:srcRect r="9770"/>
          <a:stretch/>
        </p:blipFill>
        <p:spPr>
          <a:xfrm>
            <a:off x="5219862" y="1101138"/>
            <a:ext cx="2534277" cy="4913784"/>
          </a:xfrm>
          <a:prstGeom prst="rect">
            <a:avLst/>
          </a:prstGeom>
        </p:spPr>
      </p:pic>
      <p:sp>
        <p:nvSpPr>
          <p:cNvPr id="11" name="Picture Placeholder 9">
            <a:extLst>
              <a:ext uri="{FF2B5EF4-FFF2-40B4-BE49-F238E27FC236}">
                <a16:creationId xmlns:a16="http://schemas.microsoft.com/office/drawing/2014/main" id="{CEB65B4F-7599-74DF-EBA5-202E26CEB3A0}"/>
              </a:ext>
            </a:extLst>
          </p:cNvPr>
          <p:cNvSpPr>
            <a:spLocks noGrp="1"/>
          </p:cNvSpPr>
          <p:nvPr>
            <p:ph type="pic" sz="quarter" idx="13"/>
          </p:nvPr>
        </p:nvSpPr>
        <p:spPr>
          <a:xfrm>
            <a:off x="5536800" y="2478600"/>
            <a:ext cx="1900800" cy="190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565ECB4D-3B90-B975-5CC9-1D11DD4EF386}"/>
              </a:ext>
            </a:extLst>
          </p:cNvPr>
          <p:cNvSpPr>
            <a:spLocks noGrp="1"/>
          </p:cNvSpPr>
          <p:nvPr>
            <p:ph type="pic" sz="quarter" idx="14"/>
          </p:nvPr>
        </p:nvSpPr>
        <p:spPr>
          <a:xfrm>
            <a:off x="7610400" y="2478600"/>
            <a:ext cx="1900800" cy="1900800"/>
          </a:xfrm>
          <a:solidFill>
            <a:schemeClr val="accent6"/>
          </a:solidFill>
        </p:spPr>
        <p:txBody>
          <a:bodyPr tIns="648000" anchor="ctr" anchorCtr="0"/>
          <a:lstStyle>
            <a:lvl1pPr algn="ctr">
              <a:defRPr/>
            </a:lvl1pPr>
          </a:lstStyle>
          <a:p>
            <a:endParaRPr lang="en-GB"/>
          </a:p>
        </p:txBody>
      </p:sp>
      <p:sp>
        <p:nvSpPr>
          <p:cNvPr id="13" name="Picture Placeholder 9">
            <a:extLst>
              <a:ext uri="{FF2B5EF4-FFF2-40B4-BE49-F238E27FC236}">
                <a16:creationId xmlns:a16="http://schemas.microsoft.com/office/drawing/2014/main" id="{C74AAC9F-FD31-5ADB-B824-244A1923756D}"/>
              </a:ext>
            </a:extLst>
          </p:cNvPr>
          <p:cNvSpPr>
            <a:spLocks noGrp="1"/>
          </p:cNvSpPr>
          <p:nvPr>
            <p:ph type="pic" sz="quarter" idx="15"/>
          </p:nvPr>
        </p:nvSpPr>
        <p:spPr>
          <a:xfrm>
            <a:off x="9570475" y="2478600"/>
            <a:ext cx="1900800" cy="1900800"/>
          </a:xfrm>
          <a:solidFill>
            <a:schemeClr val="accent6"/>
          </a:solidFill>
        </p:spPr>
        <p:txBody>
          <a:bodyPr tIns="648000" anchor="ctr" anchorCtr="0"/>
          <a:lstStyle>
            <a:lvl1pPr algn="ctr">
              <a:defRPr/>
            </a:lvl1pPr>
          </a:lstStyle>
          <a:p>
            <a:endParaRPr lang="en-GB"/>
          </a:p>
        </p:txBody>
      </p:sp>
      <p:pic>
        <p:nvPicPr>
          <p:cNvPr id="3" name="Picture 2" descr="{&quot;templafy&quot;:{&quot;id&quot;:&quot;a11169f3-b6b4-41c9-aec4-0b67ae899070&quot;}}">
            <a:extLst>
              <a:ext uri="{FF2B5EF4-FFF2-40B4-BE49-F238E27FC236}">
                <a16:creationId xmlns:a16="http://schemas.microsoft.com/office/drawing/2014/main" id="{F2A68A00-2268-3853-D0B8-E453EDE764C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10" name="Footers" descr="{&quot;templafy&quot;:{&quot;id&quot;:&quot;424510b0-364b-4108-b5d7-c1514026052b&quot;}}">
            <a:extLst>
              <a:ext uri="{FF2B5EF4-FFF2-40B4-BE49-F238E27FC236}">
                <a16:creationId xmlns:a16="http://schemas.microsoft.com/office/drawing/2014/main" id="{265503E0-3FF2-ED24-34A7-D5D7C348D4A6}"/>
              </a:ext>
            </a:extLst>
          </p:cNvPr>
          <p:cNvSpPr/>
          <p:nvPr userDrawn="1"/>
        </p:nvSpPr>
        <p:spPr>
          <a:xfrm>
            <a:off x="493669" y="6439469"/>
            <a:ext cx="5417531"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278813238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ocial Media Sta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12" name="Picture Placeholder 9">
            <a:extLst>
              <a:ext uri="{FF2B5EF4-FFF2-40B4-BE49-F238E27FC236}">
                <a16:creationId xmlns:a16="http://schemas.microsoft.com/office/drawing/2014/main" id="{89AD0377-EEF4-2BE2-7A2F-129C1089A4BB}"/>
              </a:ext>
            </a:extLst>
          </p:cNvPr>
          <p:cNvSpPr>
            <a:spLocks noGrp="1" noChangeAspect="1"/>
          </p:cNvSpPr>
          <p:nvPr>
            <p:ph type="pic" sz="quarter" idx="15"/>
          </p:nvPr>
        </p:nvSpPr>
        <p:spPr>
          <a:xfrm>
            <a:off x="868151" y="3463200"/>
            <a:ext cx="2667600" cy="2667600"/>
          </a:xfrm>
          <a:solidFill>
            <a:schemeClr val="accent6"/>
          </a:solidFill>
        </p:spPr>
        <p:txBody>
          <a:bodyPr tIns="648000" anchor="ctr" anchorCtr="0"/>
          <a:lstStyle>
            <a:lvl1pPr algn="ctr">
              <a:defRPr/>
            </a:lvl1pPr>
          </a:lstStyle>
          <a:p>
            <a:endParaRPr lang="en-GB"/>
          </a:p>
        </p:txBody>
      </p:sp>
      <p:sp>
        <p:nvSpPr>
          <p:cNvPr id="9" name="Rectangle 8">
            <a:extLst>
              <a:ext uri="{FF2B5EF4-FFF2-40B4-BE49-F238E27FC236}">
                <a16:creationId xmlns:a16="http://schemas.microsoft.com/office/drawing/2014/main" id="{13F15F2C-F25B-7919-7155-CF3E6B955963}"/>
              </a:ext>
            </a:extLst>
          </p:cNvPr>
          <p:cNvSpPr/>
          <p:nvPr userDrawn="1"/>
        </p:nvSpPr>
        <p:spPr>
          <a:xfrm>
            <a:off x="3875404" y="2742753"/>
            <a:ext cx="2412998" cy="72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3" name="Rectangle 12">
            <a:extLst>
              <a:ext uri="{FF2B5EF4-FFF2-40B4-BE49-F238E27FC236}">
                <a16:creationId xmlns:a16="http://schemas.microsoft.com/office/drawing/2014/main" id="{F39462A8-BA13-5816-CC98-AE8BB418785C}"/>
              </a:ext>
            </a:extLst>
          </p:cNvPr>
          <p:cNvSpPr/>
          <p:nvPr userDrawn="1"/>
        </p:nvSpPr>
        <p:spPr>
          <a:xfrm>
            <a:off x="6455926" y="2742753"/>
            <a:ext cx="2412998" cy="72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4" name="Rectangle 13">
            <a:extLst>
              <a:ext uri="{FF2B5EF4-FFF2-40B4-BE49-F238E27FC236}">
                <a16:creationId xmlns:a16="http://schemas.microsoft.com/office/drawing/2014/main" id="{2621D1A5-EF12-E62C-AC4E-BE6CA3AB39B5}"/>
              </a:ext>
            </a:extLst>
          </p:cNvPr>
          <p:cNvSpPr/>
          <p:nvPr userDrawn="1"/>
        </p:nvSpPr>
        <p:spPr>
          <a:xfrm>
            <a:off x="9053513" y="2742753"/>
            <a:ext cx="2437413" cy="720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
        <p:nvSpPr>
          <p:cNvPr id="15" name="Picture Placeholder 9">
            <a:extLst>
              <a:ext uri="{FF2B5EF4-FFF2-40B4-BE49-F238E27FC236}">
                <a16:creationId xmlns:a16="http://schemas.microsoft.com/office/drawing/2014/main" id="{309FF903-CC38-4C37-5750-8228E5B698D9}"/>
              </a:ext>
            </a:extLst>
          </p:cNvPr>
          <p:cNvSpPr>
            <a:spLocks noGrp="1" noChangeAspect="1"/>
          </p:cNvSpPr>
          <p:nvPr>
            <p:ph type="pic" sz="quarter" idx="13"/>
          </p:nvPr>
        </p:nvSpPr>
        <p:spPr>
          <a:xfrm>
            <a:off x="3875903" y="3589200"/>
            <a:ext cx="2412000" cy="2412000"/>
          </a:xfrm>
          <a:solidFill>
            <a:schemeClr val="accent6"/>
          </a:solidFill>
        </p:spPr>
        <p:txBody>
          <a:bodyPr tIns="648000" anchor="ctr" anchorCtr="0"/>
          <a:lstStyle>
            <a:lvl1pPr algn="ctr">
              <a:defRPr/>
            </a:lvl1pPr>
          </a:lstStyle>
          <a:p>
            <a:endParaRPr lang="en-GB"/>
          </a:p>
        </p:txBody>
      </p:sp>
      <p:sp>
        <p:nvSpPr>
          <p:cNvPr id="16" name="Picture Placeholder 9">
            <a:extLst>
              <a:ext uri="{FF2B5EF4-FFF2-40B4-BE49-F238E27FC236}">
                <a16:creationId xmlns:a16="http://schemas.microsoft.com/office/drawing/2014/main" id="{5AFC5333-4349-556A-AA4C-8264633D8826}"/>
              </a:ext>
            </a:extLst>
          </p:cNvPr>
          <p:cNvSpPr>
            <a:spLocks noGrp="1" noChangeAspect="1"/>
          </p:cNvSpPr>
          <p:nvPr>
            <p:ph type="pic" sz="quarter" idx="14"/>
          </p:nvPr>
        </p:nvSpPr>
        <p:spPr>
          <a:xfrm>
            <a:off x="6456425" y="3589200"/>
            <a:ext cx="2412000" cy="2412000"/>
          </a:xfrm>
          <a:solidFill>
            <a:schemeClr val="accent6"/>
          </a:solidFill>
        </p:spPr>
        <p:txBody>
          <a:bodyPr tIns="648000" anchor="ctr" anchorCtr="0"/>
          <a:lstStyle>
            <a:lvl1pPr algn="ctr">
              <a:defRPr/>
            </a:lvl1pPr>
          </a:lstStyle>
          <a:p>
            <a:endParaRPr lang="en-GB"/>
          </a:p>
        </p:txBody>
      </p:sp>
      <p:sp>
        <p:nvSpPr>
          <p:cNvPr id="17" name="Picture Placeholder 9">
            <a:extLst>
              <a:ext uri="{FF2B5EF4-FFF2-40B4-BE49-F238E27FC236}">
                <a16:creationId xmlns:a16="http://schemas.microsoft.com/office/drawing/2014/main" id="{76FE539F-EA02-11A6-24A3-64094D6D449E}"/>
              </a:ext>
            </a:extLst>
          </p:cNvPr>
          <p:cNvSpPr>
            <a:spLocks noGrp="1" noChangeAspect="1"/>
          </p:cNvSpPr>
          <p:nvPr>
            <p:ph type="pic" sz="quarter" idx="16"/>
          </p:nvPr>
        </p:nvSpPr>
        <p:spPr>
          <a:xfrm>
            <a:off x="9066219" y="3589200"/>
            <a:ext cx="2412000" cy="2412000"/>
          </a:xfrm>
          <a:solidFill>
            <a:schemeClr val="accent6"/>
          </a:solidFill>
        </p:spPr>
        <p:txBody>
          <a:bodyPr tIns="648000" anchor="ctr" anchorCtr="0"/>
          <a:lstStyle>
            <a:lvl1pPr algn="ctr">
              <a:defRPr/>
            </a:lvl1pPr>
          </a:lstStyle>
          <a:p>
            <a:endParaRPr lang="en-GB"/>
          </a:p>
        </p:txBody>
      </p:sp>
      <p:sp>
        <p:nvSpPr>
          <p:cNvPr id="18" name="Content Placeholder 3">
            <a:extLst>
              <a:ext uri="{FF2B5EF4-FFF2-40B4-BE49-F238E27FC236}">
                <a16:creationId xmlns:a16="http://schemas.microsoft.com/office/drawing/2014/main" id="{0812D6A1-9301-DA4C-0FE8-A2FA9AC562DA}"/>
              </a:ext>
            </a:extLst>
          </p:cNvPr>
          <p:cNvSpPr>
            <a:spLocks noGrp="1"/>
          </p:cNvSpPr>
          <p:nvPr>
            <p:ph sz="quarter" idx="17" hasCustomPrompt="1"/>
          </p:nvPr>
        </p:nvSpPr>
        <p:spPr>
          <a:xfrm>
            <a:off x="3875903"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19" name="Content Placeholder 3">
            <a:extLst>
              <a:ext uri="{FF2B5EF4-FFF2-40B4-BE49-F238E27FC236}">
                <a16:creationId xmlns:a16="http://schemas.microsoft.com/office/drawing/2014/main" id="{1A5EDA48-C466-DD48-83BE-B58C6F8C2FE1}"/>
              </a:ext>
            </a:extLst>
          </p:cNvPr>
          <p:cNvSpPr>
            <a:spLocks noGrp="1"/>
          </p:cNvSpPr>
          <p:nvPr>
            <p:ph sz="quarter" idx="18" hasCustomPrompt="1"/>
          </p:nvPr>
        </p:nvSpPr>
        <p:spPr>
          <a:xfrm>
            <a:off x="6456425"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20" name="Content Placeholder 3">
            <a:extLst>
              <a:ext uri="{FF2B5EF4-FFF2-40B4-BE49-F238E27FC236}">
                <a16:creationId xmlns:a16="http://schemas.microsoft.com/office/drawing/2014/main" id="{C7BD399E-3BDD-357D-3173-CEF24905CB9E}"/>
              </a:ext>
            </a:extLst>
          </p:cNvPr>
          <p:cNvSpPr>
            <a:spLocks noGrp="1"/>
          </p:cNvSpPr>
          <p:nvPr>
            <p:ph sz="quarter" idx="19" hasCustomPrompt="1"/>
          </p:nvPr>
        </p:nvSpPr>
        <p:spPr>
          <a:xfrm>
            <a:off x="9066219" y="1710000"/>
            <a:ext cx="2412000" cy="903600"/>
          </a:xfrm>
        </p:spPr>
        <p:txBody>
          <a:bodyPr>
            <a:noAutofit/>
          </a:bodyPr>
          <a:lstStyle>
            <a:lvl1pPr algn="ctr">
              <a:defRPr sz="6000" cap="none" baseline="0">
                <a:solidFill>
                  <a:srgbClr val="9EC3E1"/>
                </a:solidFill>
              </a:defRPr>
            </a:lvl1pPr>
          </a:lstStyle>
          <a:p>
            <a:pPr lvl="0"/>
            <a:r>
              <a:rPr lang="en-US" dirty="0"/>
              <a:t>10%</a:t>
            </a:r>
            <a:endParaRPr lang="en-GB" dirty="0"/>
          </a:p>
        </p:txBody>
      </p:sp>
      <p:sp>
        <p:nvSpPr>
          <p:cNvPr id="8" name="Text Placeholder 7">
            <a:extLst>
              <a:ext uri="{FF2B5EF4-FFF2-40B4-BE49-F238E27FC236}">
                <a16:creationId xmlns:a16="http://schemas.microsoft.com/office/drawing/2014/main" id="{8D63E4F2-A49E-1CAC-AD88-6A5278BE8C84}"/>
              </a:ext>
            </a:extLst>
          </p:cNvPr>
          <p:cNvSpPr>
            <a:spLocks noGrp="1"/>
          </p:cNvSpPr>
          <p:nvPr>
            <p:ph type="body" sz="quarter" idx="20" hasCustomPrompt="1"/>
          </p:nvPr>
        </p:nvSpPr>
        <p:spPr>
          <a:xfrm>
            <a:off x="4064000"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0" name="Text Placeholder 7">
            <a:extLst>
              <a:ext uri="{FF2B5EF4-FFF2-40B4-BE49-F238E27FC236}">
                <a16:creationId xmlns:a16="http://schemas.microsoft.com/office/drawing/2014/main" id="{215F6F11-90AC-E501-9C5A-58F94185AE59}"/>
              </a:ext>
            </a:extLst>
          </p:cNvPr>
          <p:cNvSpPr>
            <a:spLocks noGrp="1"/>
          </p:cNvSpPr>
          <p:nvPr>
            <p:ph type="body" sz="quarter" idx="21" hasCustomPrompt="1"/>
          </p:nvPr>
        </p:nvSpPr>
        <p:spPr>
          <a:xfrm>
            <a:off x="6647225"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sp>
        <p:nvSpPr>
          <p:cNvPr id="11" name="Text Placeholder 7">
            <a:extLst>
              <a:ext uri="{FF2B5EF4-FFF2-40B4-BE49-F238E27FC236}">
                <a16:creationId xmlns:a16="http://schemas.microsoft.com/office/drawing/2014/main" id="{61049E31-3DE3-F475-AAC8-ED15887EDCCB}"/>
              </a:ext>
            </a:extLst>
          </p:cNvPr>
          <p:cNvSpPr>
            <a:spLocks noGrp="1"/>
          </p:cNvSpPr>
          <p:nvPr>
            <p:ph type="body" sz="quarter" idx="22" hasCustomPrompt="1"/>
          </p:nvPr>
        </p:nvSpPr>
        <p:spPr>
          <a:xfrm>
            <a:off x="9257019" y="2908393"/>
            <a:ext cx="2030400" cy="388800"/>
          </a:xfrm>
        </p:spPr>
        <p:txBody>
          <a:bodyPr anchor="ctr" anchorCtr="0"/>
          <a:lstStyle>
            <a:lvl1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1pPr>
            <a:lvl2pPr marL="0" indent="0" algn="ctr">
              <a:lnSpc>
                <a:spcPct val="90000"/>
              </a:lnSpc>
              <a:spcBef>
                <a:spcPts val="1200"/>
              </a:spcBef>
              <a:spcAft>
                <a:spcPts val="0"/>
              </a:spcAft>
              <a:buNone/>
              <a:defRPr sz="1400" b="1" cap="all" spc="180">
                <a:solidFill>
                  <a:schemeClr val="bg1"/>
                </a:solidFill>
                <a:latin typeface="+mj-lt"/>
              </a:defRPr>
            </a:lvl2pPr>
            <a:lvl3pPr marL="0" indent="0" algn="ctr">
              <a:lnSpc>
                <a:spcPct val="90000"/>
              </a:lnSpc>
              <a:spcBef>
                <a:spcPts val="1200"/>
              </a:spcBef>
              <a:spcAft>
                <a:spcPts val="0"/>
              </a:spcAft>
              <a:buNone/>
              <a:defRPr sz="1400" b="1" cap="all" spc="180">
                <a:solidFill>
                  <a:schemeClr val="bg1"/>
                </a:solidFill>
                <a:latin typeface="+mj-lt"/>
              </a:defRPr>
            </a:lvl3pPr>
            <a:lvl4pPr marL="0" indent="0" algn="ctr">
              <a:lnSpc>
                <a:spcPct val="90000"/>
              </a:lnSpc>
              <a:spcBef>
                <a:spcPts val="1200"/>
              </a:spcBef>
              <a:spcAft>
                <a:spcPts val="0"/>
              </a:spcAft>
              <a:buNone/>
              <a:defRPr sz="1400" b="1" cap="all" spc="180">
                <a:solidFill>
                  <a:schemeClr val="bg1"/>
                </a:solidFill>
                <a:latin typeface="+mj-lt"/>
              </a:defRPr>
            </a:lvl4pPr>
            <a:lvl5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5pPr>
            <a:lvl6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6pPr>
            <a:lvl7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7pPr>
            <a:lvl8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8pPr>
            <a:lvl9pPr marL="0" indent="0" algn="ctr">
              <a:lnSpc>
                <a:spcPct val="90000"/>
              </a:lnSpc>
              <a:spcBef>
                <a:spcPts val="1200"/>
              </a:spcBef>
              <a:spcAft>
                <a:spcPts val="0"/>
              </a:spcAft>
              <a:buFont typeface="Arial" panose="020B0604020202020204" pitchFamily="34" charset="0"/>
              <a:buNone/>
              <a:defRPr sz="1400" b="1" cap="all" spc="180">
                <a:solidFill>
                  <a:schemeClr val="bg1"/>
                </a:solidFill>
                <a:latin typeface="+mj-lt"/>
              </a:defRPr>
            </a:lvl9pPr>
          </a:lstStyle>
          <a:p>
            <a:pPr lvl="0"/>
            <a:r>
              <a:rPr lang="en-US" dirty="0"/>
              <a:t>Title Here</a:t>
            </a:r>
            <a:endParaRPr lang="en-GB" dirty="0"/>
          </a:p>
        </p:txBody>
      </p:sp>
      <p:pic>
        <p:nvPicPr>
          <p:cNvPr id="7" name="Picture 6">
            <a:extLst>
              <a:ext uri="{FF2B5EF4-FFF2-40B4-BE49-F238E27FC236}">
                <a16:creationId xmlns:a16="http://schemas.microsoft.com/office/drawing/2014/main" id="{4126854C-0F3F-4897-A932-6F2600946201}"/>
              </a:ext>
            </a:extLst>
          </p:cNvPr>
          <p:cNvPicPr>
            <a:picLocks noChangeAspect="1"/>
          </p:cNvPicPr>
          <p:nvPr userDrawn="1"/>
        </p:nvPicPr>
        <p:blipFill rotWithShape="1">
          <a:blip r:embed="rId3"/>
          <a:srcRect r="9770" b="24590"/>
          <a:stretch/>
        </p:blipFill>
        <p:spPr>
          <a:xfrm>
            <a:off x="339903" y="1412777"/>
            <a:ext cx="3724097" cy="5445224"/>
          </a:xfrm>
          <a:prstGeom prst="rect">
            <a:avLst/>
          </a:prstGeom>
        </p:spPr>
      </p:pic>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pic>
        <p:nvPicPr>
          <p:cNvPr id="3" name="Picture 2" descr="{&quot;templafy&quot;:{&quot;id&quot;:&quot;fa0009be-d7bf-4626-b7d1-aa2945faac7a&quot;}}">
            <a:extLst>
              <a:ext uri="{FF2B5EF4-FFF2-40B4-BE49-F238E27FC236}">
                <a16:creationId xmlns:a16="http://schemas.microsoft.com/office/drawing/2014/main" id="{AE01702C-E85C-8C01-9A36-B0D32FB0452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Tree>
    <p:extLst>
      <p:ext uri="{BB962C8B-B14F-4D97-AF65-F5344CB8AC3E}">
        <p14:creationId xmlns:p14="http://schemas.microsoft.com/office/powerpoint/2010/main" val="2155584608"/>
      </p:ext>
    </p:extLst>
  </p:cSld>
  <p:clrMapOvr>
    <a:masterClrMapping/>
  </p:clrMapOvr>
  <p:extLst>
    <p:ext uri="{DCECCB84-F9BA-43D5-87BE-67443E8EF086}">
      <p15:sldGuideLst xmlns:p15="http://schemas.microsoft.com/office/powerpoint/2012/main">
        <p15:guide id="1" orient="horz" pos="453">
          <p15:clr>
            <a:srgbClr val="8F8F8F"/>
          </p15:clr>
        </p15:guide>
        <p15:guide id="3" orient="horz" pos="1071">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ne Screen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4545805" y="1854992"/>
            <a:ext cx="1879200" cy="4060800"/>
          </a:xfrm>
          <a:solidFill>
            <a:schemeClr val="accent6"/>
          </a:solidFill>
        </p:spPr>
        <p:txBody>
          <a:bodyPr tIns="648000" anchor="ctr" anchorCtr="0"/>
          <a:lstStyle>
            <a:lvl1pPr algn="ctr">
              <a:defRPr/>
            </a:lvl1pPr>
          </a:lstStyle>
          <a:p>
            <a:endParaRPr lang="en-GB"/>
          </a:p>
        </p:txBody>
      </p:sp>
      <p:sp>
        <p:nvSpPr>
          <p:cNvPr id="12" name="Picture Placeholder 9">
            <a:extLst>
              <a:ext uri="{FF2B5EF4-FFF2-40B4-BE49-F238E27FC236}">
                <a16:creationId xmlns:a16="http://schemas.microsoft.com/office/drawing/2014/main" id="{11D87860-7BDA-6ACF-8AD2-853F44125DA8}"/>
              </a:ext>
            </a:extLst>
          </p:cNvPr>
          <p:cNvSpPr>
            <a:spLocks noGrp="1"/>
          </p:cNvSpPr>
          <p:nvPr>
            <p:ph type="pic" sz="quarter" idx="15"/>
          </p:nvPr>
        </p:nvSpPr>
        <p:spPr>
          <a:xfrm>
            <a:off x="9453733" y="1854992"/>
            <a:ext cx="1879200" cy="4060800"/>
          </a:xfrm>
          <a:solidFill>
            <a:schemeClr val="accent6"/>
          </a:solidFill>
        </p:spPr>
        <p:txBody>
          <a:bodyPr tIns="648000" anchor="ctr" anchorCtr="0"/>
          <a:lstStyle>
            <a:lvl1pPr algn="ctr">
              <a:defRPr/>
            </a:lvl1pPr>
          </a:lstStyle>
          <a:p>
            <a:endParaRPr lang="en-GB"/>
          </a:p>
        </p:txBody>
      </p:sp>
      <p:pic>
        <p:nvPicPr>
          <p:cNvPr id="19" name="Picture 18">
            <a:extLst>
              <a:ext uri="{FF2B5EF4-FFF2-40B4-BE49-F238E27FC236}">
                <a16:creationId xmlns:a16="http://schemas.microsoft.com/office/drawing/2014/main" id="{57BB32CB-B29F-4116-9105-192016E060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4218695" y="1484783"/>
            <a:ext cx="2591760" cy="4652492"/>
          </a:xfrm>
          <a:prstGeom prst="rect">
            <a:avLst/>
          </a:prstGeom>
          <a:effectLst>
            <a:reflection blurRad="39573" stA="28000" endPos="4000" dist="50800" dir="5400000" sy="-100000" algn="bl" rotWithShape="0"/>
          </a:effectLst>
        </p:spPr>
      </p:pic>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r>
              <a:rPr lang="en-US" dirty="0"/>
              <a:t>Click to edit Master title style</a:t>
            </a:r>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498695"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D6EE0956-AB5F-AC03-EAB3-36441D88518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9125433" y="1492098"/>
            <a:ext cx="2591760" cy="4652492"/>
          </a:xfrm>
          <a:prstGeom prst="rect">
            <a:avLst/>
          </a:prstGeom>
          <a:effectLst>
            <a:reflection blurRad="39573" stA="28000" endPos="4000" dist="50800" dir="5400000" sy="-100000" algn="bl" rotWithShape="0"/>
          </a:effectLst>
        </p:spPr>
      </p:pic>
      <p:sp>
        <p:nvSpPr>
          <p:cNvPr id="16" name="Picture Placeholder 9">
            <a:extLst>
              <a:ext uri="{FF2B5EF4-FFF2-40B4-BE49-F238E27FC236}">
                <a16:creationId xmlns:a16="http://schemas.microsoft.com/office/drawing/2014/main" id="{17DACB36-D4E1-F498-4226-F130DA4F5BC7}"/>
              </a:ext>
            </a:extLst>
          </p:cNvPr>
          <p:cNvSpPr>
            <a:spLocks noGrp="1"/>
          </p:cNvSpPr>
          <p:nvPr>
            <p:ph type="pic" sz="quarter" idx="16"/>
          </p:nvPr>
        </p:nvSpPr>
        <p:spPr>
          <a:xfrm>
            <a:off x="7000364" y="1854992"/>
            <a:ext cx="1879200" cy="4060800"/>
          </a:xfrm>
          <a:solidFill>
            <a:schemeClr val="accent6"/>
          </a:solidFill>
        </p:spPr>
        <p:txBody>
          <a:bodyPr tIns="648000" anchor="ctr" anchorCtr="0"/>
          <a:lstStyle>
            <a:lvl1pPr algn="ctr">
              <a:defRPr/>
            </a:lvl1pPr>
          </a:lstStyle>
          <a:p>
            <a:endParaRPr lang="en-GB"/>
          </a:p>
        </p:txBody>
      </p:sp>
      <p:pic>
        <p:nvPicPr>
          <p:cNvPr id="17" name="Picture 16">
            <a:extLst>
              <a:ext uri="{FF2B5EF4-FFF2-40B4-BE49-F238E27FC236}">
                <a16:creationId xmlns:a16="http://schemas.microsoft.com/office/drawing/2014/main" id="{2605CA00-36D2-E3AA-8BE8-1E472C3C45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274" t="-1316" r="-5903" b="1316"/>
          <a:stretch/>
        </p:blipFill>
        <p:spPr>
          <a:xfrm>
            <a:off x="6672064" y="1484783"/>
            <a:ext cx="2591760" cy="4652492"/>
          </a:xfrm>
          <a:prstGeom prst="rect">
            <a:avLst/>
          </a:prstGeom>
          <a:effectLst>
            <a:reflection blurRad="39573" stA="28000" endPos="4000" dist="50800" dir="5400000" sy="-100000" algn="bl" rotWithShape="0"/>
          </a:effectLst>
        </p:spPr>
      </p:pic>
    </p:spTree>
    <p:extLst>
      <p:ext uri="{BB962C8B-B14F-4D97-AF65-F5344CB8AC3E}">
        <p14:creationId xmlns:p14="http://schemas.microsoft.com/office/powerpoint/2010/main" val="3956424635"/>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9147874-D641-36E1-03C9-5414641E949D}"/>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
        <p:nvSpPr>
          <p:cNvPr id="11" name="Picture Placeholder 9">
            <a:extLst>
              <a:ext uri="{FF2B5EF4-FFF2-40B4-BE49-F238E27FC236}">
                <a16:creationId xmlns:a16="http://schemas.microsoft.com/office/drawing/2014/main" id="{CEB65B4F-7599-74DF-EBA5-202E26CEB3A0}"/>
              </a:ext>
            </a:extLst>
          </p:cNvPr>
          <p:cNvSpPr>
            <a:spLocks noGrp="1" noChangeAspect="1"/>
          </p:cNvSpPr>
          <p:nvPr>
            <p:ph type="pic" sz="quarter" idx="13"/>
          </p:nvPr>
        </p:nvSpPr>
        <p:spPr>
          <a:xfrm>
            <a:off x="5210176" y="2034000"/>
            <a:ext cx="5608678" cy="3341275"/>
          </a:xfrm>
          <a:solidFill>
            <a:schemeClr val="accent6"/>
          </a:solidFill>
        </p:spPr>
        <p:txBody>
          <a:bodyPr tIns="648000" anchor="ctr" anchorCtr="0"/>
          <a:lstStyle>
            <a:lvl1pPr algn="ctr">
              <a:defRPr/>
            </a:lvl1pPr>
          </a:lstStyle>
          <a:p>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4270375"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4274200"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Picture Placeholder 9">
            <a:extLst>
              <a:ext uri="{FF2B5EF4-FFF2-40B4-BE49-F238E27FC236}">
                <a16:creationId xmlns:a16="http://schemas.microsoft.com/office/drawing/2014/main" id="{D1D222DE-C8E6-D25C-E6F2-0624A2B9EC69}"/>
              </a:ext>
            </a:extLst>
          </p:cNvPr>
          <p:cNvSpPr>
            <a:spLocks noGrp="1" noChangeAspect="1"/>
          </p:cNvSpPr>
          <p:nvPr>
            <p:ph type="pic" sz="quarter" idx="25"/>
          </p:nvPr>
        </p:nvSpPr>
        <p:spPr>
          <a:xfrm>
            <a:off x="10220325" y="3143249"/>
            <a:ext cx="1355726" cy="2936875"/>
          </a:xfrm>
          <a:solidFill>
            <a:schemeClr val="accent6"/>
          </a:solidFill>
        </p:spPr>
        <p:txBody>
          <a:bodyPr tIns="648000" anchor="ctr" anchorCtr="0"/>
          <a:lstStyle>
            <a:lvl1pPr algn="ctr">
              <a:defRPr/>
            </a:lvl1pPr>
          </a:lstStyle>
          <a:p>
            <a:endParaRPr lang="en-GB"/>
          </a:p>
        </p:txBody>
      </p:sp>
      <p:pic>
        <p:nvPicPr>
          <p:cNvPr id="8" name="Picture 7">
            <a:extLst>
              <a:ext uri="{FF2B5EF4-FFF2-40B4-BE49-F238E27FC236}">
                <a16:creationId xmlns:a16="http://schemas.microsoft.com/office/drawing/2014/main" id="{4AB84BED-AAA1-1FE1-26B0-C3711E7D650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74" t="-1316" r="-5903" b="1316"/>
          <a:stretch/>
        </p:blipFill>
        <p:spPr>
          <a:xfrm>
            <a:off x="9980535" y="2869499"/>
            <a:ext cx="1876105" cy="3367813"/>
          </a:xfrm>
          <a:prstGeom prst="rect">
            <a:avLst/>
          </a:prstGeom>
          <a:effectLst>
            <a:reflection blurRad="39573" stA="28000" endPos="4000" dist="50800" dir="5400000" sy="-100000" algn="bl" rotWithShape="0"/>
          </a:effectLst>
        </p:spPr>
      </p:pic>
      <p:pic>
        <p:nvPicPr>
          <p:cNvPr id="3" name="Picture 2" descr="{&quot;templafy&quot;:{&quot;id&quot;:&quot;750e8dcb-66f1-4725-bf95-e41d2ec6edf3&quot;}}">
            <a:extLst>
              <a:ext uri="{FF2B5EF4-FFF2-40B4-BE49-F238E27FC236}">
                <a16:creationId xmlns:a16="http://schemas.microsoft.com/office/drawing/2014/main" id="{460B2B13-E69E-08BD-1DEB-85981624BF1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12" name="Footers" descr="{&quot;templafy&quot;:{&quot;id&quot;:&quot;868d748a-f892-4134-b40a-fed205f242f8&quot;}}">
            <a:extLst>
              <a:ext uri="{FF2B5EF4-FFF2-40B4-BE49-F238E27FC236}">
                <a16:creationId xmlns:a16="http://schemas.microsoft.com/office/drawing/2014/main" id="{659BA62A-A8BE-FA03-5F36-97B41E501250}"/>
              </a:ext>
            </a:extLst>
          </p:cNvPr>
          <p:cNvSpPr/>
          <p:nvPr userDrawn="1"/>
        </p:nvSpPr>
        <p:spPr>
          <a:xfrm>
            <a:off x="493669" y="6439469"/>
            <a:ext cx="5417531"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245357417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39BC6B9-FA66-9AE8-AABC-E48AC4352009}"/>
              </a:ext>
            </a:extLst>
          </p:cNvPr>
          <p:cNvSpPr>
            <a:spLocks noGrp="1"/>
          </p:cNvSpPr>
          <p:nvPr>
            <p:ph type="pic" sz="quarter" idx="13"/>
          </p:nvPr>
        </p:nvSpPr>
        <p:spPr>
          <a:xfrm>
            <a:off x="5200650" y="2041524"/>
            <a:ext cx="5591175" cy="3343275"/>
          </a:xfrm>
          <a:solidFill>
            <a:schemeClr val="accent6"/>
          </a:solidFill>
        </p:spPr>
        <p:txBody>
          <a:bodyPr tIns="648000" anchor="ctr" anchorCtr="0"/>
          <a:lstStyle>
            <a:lvl1pPr algn="ctr">
              <a:defRPr/>
            </a:lvl1pPr>
          </a:lstStyle>
          <a:p>
            <a:endParaRPr lang="en-GB"/>
          </a:p>
        </p:txBody>
      </p:sp>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3344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a:extLst>
              <a:ext uri="{FF2B5EF4-FFF2-40B4-BE49-F238E27FC236}">
                <a16:creationId xmlns:a16="http://schemas.microsoft.com/office/drawing/2014/main" id="{535D7C6D-AFB7-4703-6ED0-E0A861DE5654}"/>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spTree>
    <p:extLst>
      <p:ext uri="{BB962C8B-B14F-4D97-AF65-F5344CB8AC3E}">
        <p14:creationId xmlns:p14="http://schemas.microsoft.com/office/powerpoint/2010/main" val="311625861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idebar Laptop">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A4BFA0-E5C7-13E3-03EC-DC785E3CB148}"/>
              </a:ext>
            </a:extLst>
          </p:cNvPr>
          <p:cNvSpPr>
            <a:spLocks noGrp="1" noRot="1" noMove="1" noResize="1" noEditPoints="1" noAdjustHandles="1" noChangeArrowheads="1" noChangeShapeType="1"/>
          </p:cNvSpPr>
          <p:nvPr userDrawn="1"/>
        </p:nvSpPr>
        <p:spPr>
          <a:xfrm>
            <a:off x="6097200" y="16200"/>
            <a:ext cx="6094800" cy="68728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8" y="720000"/>
            <a:ext cx="3345689"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33486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9">
            <a:extLst>
              <a:ext uri="{FF2B5EF4-FFF2-40B4-BE49-F238E27FC236}">
                <a16:creationId xmlns:a16="http://schemas.microsoft.com/office/drawing/2014/main" id="{8D819A63-FF9D-A3D7-5D19-99428A5AB4F1}"/>
              </a:ext>
            </a:extLst>
          </p:cNvPr>
          <p:cNvSpPr>
            <a:spLocks noGrp="1"/>
          </p:cNvSpPr>
          <p:nvPr>
            <p:ph type="pic" sz="quarter" idx="13"/>
          </p:nvPr>
        </p:nvSpPr>
        <p:spPr>
          <a:xfrm>
            <a:off x="5214938" y="2034000"/>
            <a:ext cx="5572125" cy="3347625"/>
          </a:xfrm>
          <a:solidFill>
            <a:schemeClr val="accent6"/>
          </a:solidFill>
        </p:spPr>
        <p:txBody>
          <a:bodyPr tIns="648000" anchor="ctr" anchorCtr="0"/>
          <a:lstStyle>
            <a:lvl1pPr algn="ctr">
              <a:defRPr/>
            </a:lvl1pPr>
          </a:lstStyle>
          <a:p>
            <a:endParaRPr lang="en-GB"/>
          </a:p>
        </p:txBody>
      </p:sp>
      <p:pic>
        <p:nvPicPr>
          <p:cNvPr id="12" name="Picture 11">
            <a:extLst>
              <a:ext uri="{FF2B5EF4-FFF2-40B4-BE49-F238E27FC236}">
                <a16:creationId xmlns:a16="http://schemas.microsoft.com/office/drawing/2014/main" id="{F39E2188-EF07-418A-877E-B5F25E893A69}"/>
              </a:ext>
            </a:extLst>
          </p:cNvPr>
          <p:cNvPicPr>
            <a:picLocks noChangeAspect="1"/>
          </p:cNvPicPr>
          <p:nvPr userDrawn="1"/>
        </p:nvPicPr>
        <p:blipFill>
          <a:blip r:embed="rId3">
            <a:extLst>
              <a:ext uri="{28A0092B-C50C-407E-A947-70E740481C1C}">
                <a14:useLocalDpi xmlns:a14="http://schemas.microsoft.com/office/drawing/2010/main" val="0"/>
              </a:ext>
            </a:extLst>
          </a:blip>
          <a:srcRect t="2096" b="2096"/>
          <a:stretch/>
        </p:blipFill>
        <p:spPr>
          <a:xfrm>
            <a:off x="4351531" y="1764050"/>
            <a:ext cx="7251700" cy="4077222"/>
          </a:xfrm>
          <a:prstGeom prst="rect">
            <a:avLst/>
          </a:prstGeom>
          <a:effectLst>
            <a:reflection blurRad="6350" stA="50000" endA="300" endPos="7000" dir="5400000" sy="-100000" algn="bl" rotWithShape="0"/>
          </a:effectLst>
        </p:spPr>
      </p:pic>
      <p:pic>
        <p:nvPicPr>
          <p:cNvPr id="10" name="Picture 9" descr="{&quot;templafy&quot;:{&quot;id&quot;:&quot;50187bb8-1654-4851-ab38-10d15b1a8706&quot;}}">
            <a:extLst>
              <a:ext uri="{FF2B5EF4-FFF2-40B4-BE49-F238E27FC236}">
                <a16:creationId xmlns:a16="http://schemas.microsoft.com/office/drawing/2014/main" id="{370B13EF-D1EE-AF4A-7258-CCD767700C6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3" name="Footers" descr="{&quot;templafy&quot;:{&quot;id&quot;:&quot;4c9d7823-aaf1-4578-9203-5b9ac2bfc9d3&quot;}}">
            <a:extLst>
              <a:ext uri="{FF2B5EF4-FFF2-40B4-BE49-F238E27FC236}">
                <a16:creationId xmlns:a16="http://schemas.microsoft.com/office/drawing/2014/main" id="{A8E3D4F8-4824-4C0A-18D2-867C9C52094C}"/>
              </a:ext>
            </a:extLst>
          </p:cNvPr>
          <p:cNvSpPr/>
          <p:nvPr userDrawn="1"/>
        </p:nvSpPr>
        <p:spPr>
          <a:xfrm>
            <a:off x="493669" y="6439469"/>
            <a:ext cx="5417531"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93120835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lvl1pPr>
          </a:lstStyle>
          <a:p>
            <a:r>
              <a:rPr lang="en-US" dirty="0"/>
              <a:t>Click to add Agenda title</a:t>
            </a:r>
            <a:endParaRPr lang="en-GB" dirty="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1pPr>
            <a:lvl2pPr marL="0" indent="0">
              <a:lnSpc>
                <a:spcPct val="180000"/>
              </a:lnSpc>
              <a:spcBef>
                <a:spcPts val="250"/>
              </a:spcBef>
              <a:spcAft>
                <a:spcPts val="0"/>
              </a:spcAft>
              <a:buNone/>
              <a:defRPr sz="1800" b="1" cap="none">
                <a:solidFill>
                  <a:schemeClr val="accent3"/>
                </a:solidFill>
                <a:latin typeface="+mj-lt"/>
              </a:defRPr>
            </a:lvl2pPr>
            <a:lvl3pPr marL="0" indent="0">
              <a:lnSpc>
                <a:spcPct val="180000"/>
              </a:lnSpc>
              <a:spcBef>
                <a:spcPts val="250"/>
              </a:spcBef>
              <a:spcAft>
                <a:spcPts val="0"/>
              </a:spcAft>
              <a:buNone/>
              <a:defRPr sz="1800" b="1" cap="none">
                <a:solidFill>
                  <a:schemeClr val="accent3"/>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1pPr>
            <a:lvl2pPr marL="0" indent="0">
              <a:lnSpc>
                <a:spcPct val="180000"/>
              </a:lnSpc>
              <a:spcBef>
                <a:spcPts val="250"/>
              </a:spcBef>
              <a:spcAft>
                <a:spcPts val="0"/>
              </a:spcAft>
              <a:buNone/>
              <a:defRPr sz="1800" b="0" cap="all">
                <a:solidFill>
                  <a:schemeClr val="accent1"/>
                </a:solidFill>
                <a:latin typeface="+mj-lt"/>
              </a:defRPr>
            </a:lvl2pPr>
            <a:lvl3pPr marL="0" indent="0">
              <a:lnSpc>
                <a:spcPct val="180000"/>
              </a:lnSpc>
              <a:spcBef>
                <a:spcPts val="250"/>
              </a:spcBef>
              <a:spcAft>
                <a:spcPts val="0"/>
              </a:spcAft>
              <a:buNone/>
              <a:defRPr sz="1800" b="0" cap="all">
                <a:solidFill>
                  <a:schemeClr val="accent1"/>
                </a:solidFill>
                <a:latin typeface="+mj-lt"/>
              </a:defRPr>
            </a:lvl3pPr>
            <a:lvl4pPr marL="0" indent="0">
              <a:lnSpc>
                <a:spcPct val="180000"/>
              </a:lnSpc>
              <a:spcBef>
                <a:spcPts val="250"/>
              </a:spcBef>
              <a:spcAft>
                <a:spcPts val="0"/>
              </a:spcAft>
              <a:buNone/>
              <a:defRPr sz="1800" b="0" cap="all">
                <a:solidFill>
                  <a:schemeClr val="accent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accent1"/>
                </a:solidFill>
                <a:latin typeface="+mj-lt"/>
              </a:defRPr>
            </a:lvl9pPr>
          </a:lstStyle>
          <a:p>
            <a:pPr lvl="0"/>
            <a:r>
              <a:rPr lang="en-GB" dirty="0"/>
              <a:t>Click to add agenda point, one line</a:t>
            </a:r>
          </a:p>
        </p:txBody>
      </p:sp>
      <p:sp>
        <p:nvSpPr>
          <p:cNvPr id="6" name="Guides" hidden="1">
            <a:extLst>
              <a:ext uri="{FF2B5EF4-FFF2-40B4-BE49-F238E27FC236}">
                <a16:creationId xmlns:a16="http://schemas.microsoft.com/office/drawing/2014/main" id="{3638FD4C-1242-FA12-1AE1-9624BF414B2F}"/>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1902783745"/>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debar Billboard">
    <p:bg>
      <p:bgPr>
        <a:gradFill>
          <a:gsLst>
            <a:gs pos="60000">
              <a:schemeClr val="accent1"/>
            </a:gs>
            <a:gs pos="86000">
              <a:srgbClr val="1F538F"/>
            </a:gs>
            <a:gs pos="100000">
              <a:schemeClr val="accent3"/>
            </a:gs>
          </a:gsLst>
          <a:lin ang="81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1E9437-E9FE-CAAE-4F68-755791724105}"/>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r="6612"/>
          <a:stretch/>
        </p:blipFill>
        <p:spPr>
          <a:xfrm>
            <a:off x="2597949" y="4554"/>
            <a:ext cx="9594051" cy="6848892"/>
          </a:xfrm>
          <a:prstGeom prst="rect">
            <a:avLst/>
          </a:prstGeom>
        </p:spPr>
      </p:pic>
      <p:sp>
        <p:nvSpPr>
          <p:cNvPr id="17" name="Rectangle 16">
            <a:extLst>
              <a:ext uri="{FF2B5EF4-FFF2-40B4-BE49-F238E27FC236}">
                <a16:creationId xmlns:a16="http://schemas.microsoft.com/office/drawing/2014/main" id="{698F3588-281E-71E0-698D-DE2EFA5D7E6E}"/>
              </a:ext>
            </a:extLst>
          </p:cNvPr>
          <p:cNvSpPr/>
          <p:nvPr userDrawn="1"/>
        </p:nvSpPr>
        <p:spPr>
          <a:xfrm>
            <a:off x="0" y="1"/>
            <a:ext cx="3503778" cy="6858000"/>
          </a:xfrm>
          <a:prstGeom prst="rect">
            <a:avLst/>
          </a:prstGeom>
          <a:gradFill flip="none" rotWithShape="1">
            <a:gsLst>
              <a:gs pos="86000">
                <a:srgbClr val="1F538F"/>
              </a:gs>
              <a:gs pos="60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 name="Slide Number Placeholder 3">
            <a:extLst>
              <a:ext uri="{FF2B5EF4-FFF2-40B4-BE49-F238E27FC236}">
                <a16:creationId xmlns:a16="http://schemas.microsoft.com/office/drawing/2014/main" id="{398CAD62-B326-A257-86A5-C40BD738812A}"/>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7" name="Line top Placeholder 20">
            <a:extLst>
              <a:ext uri="{FF2B5EF4-FFF2-40B4-BE49-F238E27FC236}">
                <a16:creationId xmlns:a16="http://schemas.microsoft.com/office/drawing/2014/main" id="{72D36FB3-7B4E-797E-A42C-8E78112DC05B}"/>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Guides" hidden="1">
            <a:extLst>
              <a:ext uri="{FF2B5EF4-FFF2-40B4-BE49-F238E27FC236}">
                <a16:creationId xmlns:a16="http://schemas.microsoft.com/office/drawing/2014/main" id="{17BB443B-C055-B914-A2EB-F51E8E95226E}"/>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Title 1">
            <a:extLst>
              <a:ext uri="{FF2B5EF4-FFF2-40B4-BE49-F238E27FC236}">
                <a16:creationId xmlns:a16="http://schemas.microsoft.com/office/drawing/2014/main" id="{27FEF4BC-6E95-E773-0639-620E420EBE1F}"/>
              </a:ext>
            </a:extLst>
          </p:cNvPr>
          <p:cNvSpPr>
            <a:spLocks noGrp="1"/>
          </p:cNvSpPr>
          <p:nvPr>
            <p:ph type="title"/>
          </p:nvPr>
        </p:nvSpPr>
        <p:spPr>
          <a:xfrm>
            <a:off x="719139" y="720000"/>
            <a:ext cx="2417761" cy="907188"/>
          </a:xfrm>
        </p:spPr>
        <p:txBody>
          <a:bodyPr/>
          <a:lstStyle>
            <a:lvl1pPr>
              <a:defRPr b="1">
                <a:solidFill>
                  <a:schemeClr val="bg1"/>
                </a:solidFill>
              </a:defRPr>
            </a:lvl1pPr>
          </a:lstStyle>
          <a:p>
            <a:endParaRPr lang="en-GB" dirty="0"/>
          </a:p>
        </p:txBody>
      </p:sp>
      <p:sp>
        <p:nvSpPr>
          <p:cNvPr id="14" name="Content Placeholder 5">
            <a:extLst>
              <a:ext uri="{FF2B5EF4-FFF2-40B4-BE49-F238E27FC236}">
                <a16:creationId xmlns:a16="http://schemas.microsoft.com/office/drawing/2014/main" id="{2D123BC9-B849-5E02-3DDF-B103F55291D8}"/>
              </a:ext>
            </a:extLst>
          </p:cNvPr>
          <p:cNvSpPr>
            <a:spLocks noGrp="1"/>
          </p:cNvSpPr>
          <p:nvPr>
            <p:ph sz="quarter" idx="12"/>
          </p:nvPr>
        </p:nvSpPr>
        <p:spPr>
          <a:xfrm>
            <a:off x="715314" y="2034000"/>
            <a:ext cx="2421586" cy="4104000"/>
          </a:xfrm>
        </p:spPr>
        <p:txBody>
          <a:bodyPr/>
          <a:lstStyle>
            <a:lvl1pPr>
              <a:defRPr>
                <a:solidFill>
                  <a:schemeClr val="bg1"/>
                </a:solidFill>
              </a:defRPr>
            </a:lvl1pPr>
            <a:lvl2pPr>
              <a:buClr>
                <a:srgbClr val="9EC3E1"/>
              </a:buClr>
              <a:defRPr>
                <a:solidFill>
                  <a:schemeClr val="bg1"/>
                </a:solidFill>
              </a:defRPr>
            </a:lvl2pPr>
            <a:lvl3pPr>
              <a:buClr>
                <a:srgbClr val="9EC3E1"/>
              </a:buClr>
              <a:defRPr>
                <a:solidFill>
                  <a:schemeClr val="bg1"/>
                </a:solidFill>
              </a:defRPr>
            </a:lvl3pPr>
            <a:lvl4pPr>
              <a:defRPr>
                <a:solidFill>
                  <a:schemeClr val="bg1"/>
                </a:solidFill>
              </a:defRPr>
            </a:lvl4pPr>
            <a:lvl5pPr>
              <a:defRPr>
                <a:solidFill>
                  <a:schemeClr val="bg1"/>
                </a:solidFill>
              </a:defRPr>
            </a:lvl5pPr>
            <a:lvl6pPr>
              <a:defRPr>
                <a:solidFill>
                  <a:schemeClr val="accent3"/>
                </a:solidFill>
              </a:defRPr>
            </a:lvl6pPr>
            <a:lvl7pPr>
              <a:defRPr>
                <a:solidFill>
                  <a:srgbClr val="9EC3E1"/>
                </a:solidFill>
              </a:defRPr>
            </a:lvl7pPr>
            <a:lvl8pPr>
              <a:defRPr>
                <a:solidFill>
                  <a:schemeClr val="bg1"/>
                </a:solidFill>
              </a:defRPr>
            </a:lvl8pPr>
            <a:lvl9pPr>
              <a:defRPr>
                <a:solidFill>
                  <a:srgbClr val="9EC3E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Picture Placeholder 19">
            <a:extLst>
              <a:ext uri="{FF2B5EF4-FFF2-40B4-BE49-F238E27FC236}">
                <a16:creationId xmlns:a16="http://schemas.microsoft.com/office/drawing/2014/main" id="{43DD438D-2CD1-72E2-C5C5-E3BE4E453233}"/>
              </a:ext>
            </a:extLst>
          </p:cNvPr>
          <p:cNvSpPr>
            <a:spLocks noGrp="1"/>
          </p:cNvSpPr>
          <p:nvPr>
            <p:ph type="pic" sz="quarter" idx="25"/>
          </p:nvPr>
        </p:nvSpPr>
        <p:spPr>
          <a:xfrm>
            <a:off x="4127500" y="2048399"/>
            <a:ext cx="7082900" cy="2622025"/>
          </a:xfrm>
          <a:solidFill>
            <a:schemeClr val="bg1"/>
          </a:solidFill>
        </p:spPr>
        <p:txBody>
          <a:bodyPr tIns="648000" anchor="ctr" anchorCtr="0"/>
          <a:lstStyle>
            <a:lvl1pPr algn="ctr">
              <a:defRPr/>
            </a:lvl1pPr>
          </a:lstStyle>
          <a:p>
            <a:r>
              <a:rPr lang="en-GB" dirty="0"/>
              <a:t>Click icon to add picture</a:t>
            </a:r>
          </a:p>
        </p:txBody>
      </p:sp>
      <p:pic>
        <p:nvPicPr>
          <p:cNvPr id="6" name="Picture 5" descr="{&quot;templafy&quot;:{&quot;id&quot;:&quot;788cdd0b-28cf-4657-8781-1c1d325e8bc5&quot;}}">
            <a:extLst>
              <a:ext uri="{FF2B5EF4-FFF2-40B4-BE49-F238E27FC236}">
                <a16:creationId xmlns:a16="http://schemas.microsoft.com/office/drawing/2014/main" id="{DF07889E-C362-E03E-B3DC-509150D9373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5" name="Footers" descr="{&quot;templafy&quot;:{&quot;id&quot;:&quot;bd999438-2b14-4189-a70d-33bb53608ddd&quot;}}">
            <a:extLst>
              <a:ext uri="{FF2B5EF4-FFF2-40B4-BE49-F238E27FC236}">
                <a16:creationId xmlns:a16="http://schemas.microsoft.com/office/drawing/2014/main" id="{5FF96054-72DE-8601-1E1E-8784184272B8}"/>
              </a:ext>
            </a:extLst>
          </p:cNvPr>
          <p:cNvSpPr/>
          <p:nvPr userDrawn="1"/>
        </p:nvSpPr>
        <p:spPr>
          <a:xfrm>
            <a:off x="493669" y="6439469"/>
            <a:ext cx="2643231"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95995080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gazin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D521-54AE-CE7E-18FE-2D6C7C07D625}"/>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EE973881-E9DC-02D7-5B94-370C41863061}"/>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5" name="Guides" hidden="1">
            <a:extLst>
              <a:ext uri="{FF2B5EF4-FFF2-40B4-BE49-F238E27FC236}">
                <a16:creationId xmlns:a16="http://schemas.microsoft.com/office/drawing/2014/main" id="{95AE1F39-3E8B-13F8-1D88-1282DD9F4188}"/>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7" name="Content Placeholder 6">
            <a:extLst>
              <a:ext uri="{FF2B5EF4-FFF2-40B4-BE49-F238E27FC236}">
                <a16:creationId xmlns:a16="http://schemas.microsoft.com/office/drawing/2014/main" id="{D6E9A944-309A-4232-553F-22C9A93B0B47}"/>
              </a:ext>
            </a:extLst>
          </p:cNvPr>
          <p:cNvSpPr>
            <a:spLocks noGrp="1"/>
          </p:cNvSpPr>
          <p:nvPr>
            <p:ph sz="quarter" idx="12"/>
          </p:nvPr>
        </p:nvSpPr>
        <p:spPr>
          <a:xfrm>
            <a:off x="720000" y="1713599"/>
            <a:ext cx="6122000" cy="44243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B42367BA-8F05-446D-84E4-1D4A251DEF07}"/>
              </a:ext>
            </a:extLst>
          </p:cNvPr>
          <p:cNvPicPr>
            <a:picLocks noChangeAspect="1"/>
          </p:cNvPicPr>
          <p:nvPr userDrawn="1"/>
        </p:nvPicPr>
        <p:blipFill>
          <a:blip r:embed="rId3"/>
          <a:stretch>
            <a:fillRect/>
          </a:stretch>
        </p:blipFill>
        <p:spPr>
          <a:xfrm>
            <a:off x="7651822" y="1628880"/>
            <a:ext cx="3751231" cy="4509120"/>
          </a:xfrm>
          <a:prstGeom prst="rect">
            <a:avLst/>
          </a:prstGeom>
          <a:effectLst>
            <a:outerShdw blurRad="193495" dist="146531" dir="3540000" sx="99000" sy="99000" algn="t" rotWithShape="0">
              <a:prstClr val="black">
                <a:alpha val="40000"/>
              </a:prstClr>
            </a:outerShdw>
          </a:effectLst>
        </p:spPr>
      </p:pic>
      <p:sp>
        <p:nvSpPr>
          <p:cNvPr id="9" name="Picture Placeholder 7">
            <a:extLst>
              <a:ext uri="{FF2B5EF4-FFF2-40B4-BE49-F238E27FC236}">
                <a16:creationId xmlns:a16="http://schemas.microsoft.com/office/drawing/2014/main" id="{8218A61B-6F4F-B694-869D-DF3F3E7BF0FD}"/>
              </a:ext>
            </a:extLst>
          </p:cNvPr>
          <p:cNvSpPr>
            <a:spLocks noGrp="1"/>
          </p:cNvSpPr>
          <p:nvPr>
            <p:ph type="pic" sz="quarter" idx="13"/>
          </p:nvPr>
        </p:nvSpPr>
        <p:spPr>
          <a:xfrm>
            <a:off x="8328248" y="1627430"/>
            <a:ext cx="3074765" cy="4509225"/>
          </a:xfrm>
          <a:solidFill>
            <a:schemeClr val="bg1"/>
          </a:solidFill>
        </p:spPr>
        <p:txBody>
          <a:bodyPr tIns="648000" anchor="ctr" anchorCtr="1"/>
          <a:lstStyle/>
          <a:p>
            <a:r>
              <a:rPr lang="en-US" dirty="0"/>
              <a:t>Click icon to add picture</a:t>
            </a:r>
          </a:p>
        </p:txBody>
      </p:sp>
      <p:sp>
        <p:nvSpPr>
          <p:cNvPr id="11" name="Rectangle 10">
            <a:extLst>
              <a:ext uri="{FF2B5EF4-FFF2-40B4-BE49-F238E27FC236}">
                <a16:creationId xmlns:a16="http://schemas.microsoft.com/office/drawing/2014/main" id="{0752E313-28CB-8D27-CE72-0374CF6A9254}"/>
              </a:ext>
            </a:extLst>
          </p:cNvPr>
          <p:cNvSpPr/>
          <p:nvPr userDrawn="1"/>
        </p:nvSpPr>
        <p:spPr>
          <a:xfrm>
            <a:off x="8328248" y="1628155"/>
            <a:ext cx="725265" cy="4509120"/>
          </a:xfrm>
          <a:prstGeom prst="rect">
            <a:avLst/>
          </a:prstGeom>
          <a:gradFill flip="none" rotWithShape="1">
            <a:gsLst>
              <a:gs pos="0">
                <a:schemeClr val="accent4">
                  <a:lumMod val="5000"/>
                  <a:lumOff val="95000"/>
                  <a:alpha val="0"/>
                </a:schemeClr>
              </a:gs>
              <a:gs pos="63000">
                <a:schemeClr val="accent4">
                  <a:lumMod val="45000"/>
                  <a:lumOff val="55000"/>
                  <a:alpha val="66000"/>
                </a:schemeClr>
              </a:gs>
              <a:gs pos="100000">
                <a:schemeClr val="tx1">
                  <a:lumMod val="50000"/>
                  <a:lumOff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90000"/>
              </a:lnSpc>
            </a:pPr>
            <a:endParaRPr lang="en-US" sz="1600" noProof="0" dirty="0" err="1">
              <a:latin typeface="+mj-lt"/>
            </a:endParaRPr>
          </a:p>
        </p:txBody>
      </p:sp>
    </p:spTree>
    <p:extLst>
      <p:ext uri="{BB962C8B-B14F-4D97-AF65-F5344CB8AC3E}">
        <p14:creationId xmlns:p14="http://schemas.microsoft.com/office/powerpoint/2010/main" val="24424311"/>
      </p:ext>
    </p:extLst>
  </p:cSld>
  <p:clrMapOvr>
    <a:masterClrMapping/>
  </p:clrMapOvr>
  <p:extLst>
    <p:ext uri="{DCECCB84-F9BA-43D5-87BE-67443E8EF086}">
      <p15:sldGuideLst xmlns:p15="http://schemas.microsoft.com/office/powerpoint/2012/main">
        <p15:guide id="1" orient="horz" pos="453">
          <p15:clr>
            <a:srgbClr val="8F8F8F"/>
          </p15:clr>
        </p15:guide>
        <p15:guide id="2" orient="horz" pos="1025">
          <p15:clr>
            <a:srgbClr val="8F8F8F"/>
          </p15:clr>
        </p15:guide>
        <p15:guide id="3" orient="horz" pos="107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ith Footer in Blu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p>
            <a:fld id="{2DDEA8E7-5F55-4A60-8EF9-470692FC5635}" type="slidenum">
              <a:rPr lang="en-US" noProof="0" smtClean="0"/>
              <a:pPr/>
              <a:t>‹#›</a:t>
            </a:fld>
            <a:endParaRPr lang="en-US" noProof="0"/>
          </a:p>
        </p:txBody>
      </p:sp>
      <p:sp>
        <p:nvSpPr>
          <p:cNvPr id="2" name="Guides" hidden="1">
            <a:extLst>
              <a:ext uri="{FF2B5EF4-FFF2-40B4-BE49-F238E27FC236}">
                <a16:creationId xmlns:a16="http://schemas.microsoft.com/office/drawing/2014/main" id="{701F89E3-1860-5814-889C-8F8203A4F6D4}"/>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42166036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with Footer in Whit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3" name="Picture 2" descr="{&quot;templafy&quot;:{&quot;id&quot;:&quot;b40bcc84-b0f4-4b83-b1a5-229992a8954e&quot;}}">
            <a:extLst>
              <a:ext uri="{FF2B5EF4-FFF2-40B4-BE49-F238E27FC236}">
                <a16:creationId xmlns:a16="http://schemas.microsoft.com/office/drawing/2014/main" id="{6CA5DCA7-8567-AE77-0577-F6F61ED6A4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2" name="Footers" descr="{&quot;templafy&quot;:{&quot;id&quot;:&quot;60d1fd0c-d930-43c0-8432-27146c77a5a2&quot;}}">
            <a:extLst>
              <a:ext uri="{FF2B5EF4-FFF2-40B4-BE49-F238E27FC236}">
                <a16:creationId xmlns:a16="http://schemas.microsoft.com/office/drawing/2014/main" id="{671FF6C4-2E7B-8812-247C-481E08287004}"/>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419314201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Blue BKG with Footer in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DA99DF-29E6-9194-487B-0815EC833FA2}"/>
              </a:ext>
            </a:extLst>
          </p:cNvPr>
          <p:cNvSpPr/>
          <p:nvPr userDrawn="1"/>
        </p:nvSpPr>
        <p:spPr>
          <a:xfrm>
            <a:off x="0" y="1"/>
            <a:ext cx="12192000" cy="6858000"/>
          </a:xfrm>
          <a:prstGeom prst="rect">
            <a:avLst/>
          </a:prstGeom>
          <a:gradFill flip="none" rotWithShape="1">
            <a:gsLst>
              <a:gs pos="100000">
                <a:srgbClr val="1F538F"/>
              </a:gs>
              <a:gs pos="39000">
                <a:schemeClr val="accent1"/>
              </a:gs>
              <a:gs pos="100000">
                <a:schemeClr val="accent3"/>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err="1"/>
          </a:p>
        </p:txBody>
      </p:sp>
      <p:sp>
        <p:nvSpPr>
          <p:cNvPr id="4" name="Slide Number Placeholder 3">
            <a:extLst>
              <a:ext uri="{FF2B5EF4-FFF2-40B4-BE49-F238E27FC236}">
                <a16:creationId xmlns:a16="http://schemas.microsoft.com/office/drawing/2014/main" id="{E295A234-FFCB-0330-7A76-CE07764E0D16}"/>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sp>
        <p:nvSpPr>
          <p:cNvPr id="5" name="Guides" hidden="1">
            <a:extLst>
              <a:ext uri="{FF2B5EF4-FFF2-40B4-BE49-F238E27FC236}">
                <a16:creationId xmlns:a16="http://schemas.microsoft.com/office/drawing/2014/main" id="{946AE6E0-28DF-FE32-2A53-3D57FC7ED2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6" name="Picture 5" descr="{&quot;templafy&quot;:{&quot;id&quot;:&quot;13f600e6-d71a-42e5-babf-e4d358da702e&quot;}}">
            <a:extLst>
              <a:ext uri="{FF2B5EF4-FFF2-40B4-BE49-F238E27FC236}">
                <a16:creationId xmlns:a16="http://schemas.microsoft.com/office/drawing/2014/main" id="{6D806B77-2F88-8165-D000-CD5853815CA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3" name="Footers" descr="{&quot;templafy&quot;:{&quot;id&quot;:&quot;781b8281-da66-4ce8-b258-b6cd3c9c4463&quot;}}">
            <a:extLst>
              <a:ext uri="{FF2B5EF4-FFF2-40B4-BE49-F238E27FC236}">
                <a16:creationId xmlns:a16="http://schemas.microsoft.com/office/drawing/2014/main" id="{882B42BA-3646-F146-CA01-0321063D76A1}"/>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349925102"/>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Guides" hidden="1">
            <a:extLst>
              <a:ext uri="{FF2B5EF4-FFF2-40B4-BE49-F238E27FC236}">
                <a16:creationId xmlns:a16="http://schemas.microsoft.com/office/drawing/2014/main" id="{8CBDB7B0-4561-2F0F-FCA3-EB062B658535}"/>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4054449737"/>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losing A">
    <p:bg>
      <p:bgPr>
        <a:gradFill>
          <a:gsLst>
            <a:gs pos="22000">
              <a:schemeClr val="bg1"/>
            </a:gs>
            <a:gs pos="100000">
              <a:schemeClr val="accent6"/>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38615178-D3EF-0351-B14B-847E20DE72E5}"/>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descr="{&quot;templafy&quot;:{&quot;id&quot;:&quot;047b866d-4617-47b9-bdff-89d6248363d6&quot;}}">
            <a:extLst>
              <a:ext uri="{FF2B5EF4-FFF2-40B4-BE49-F238E27FC236}">
                <a16:creationId xmlns:a16="http://schemas.microsoft.com/office/drawing/2014/main" id="{F13F3B12-4D78-D84E-FA4F-B2BA6577F0E9}"/>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p:blipFill>
        <p:spPr>
          <a:xfrm>
            <a:off x="3556000" y="2794000"/>
            <a:ext cx="5080000" cy="1270000"/>
          </a:xfrm>
          <a:prstGeom prst="rect">
            <a:avLst/>
          </a:prstGeom>
        </p:spPr>
      </p:pic>
    </p:spTree>
    <p:extLst>
      <p:ext uri="{BB962C8B-B14F-4D97-AF65-F5344CB8AC3E}">
        <p14:creationId xmlns:p14="http://schemas.microsoft.com/office/powerpoint/2010/main" val="1070108314"/>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7">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48" userDrawn="1">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losing B">
    <p:bg>
      <p:bgPr>
        <a:gradFill>
          <a:gsLst>
            <a:gs pos="87000">
              <a:srgbClr val="1F538F"/>
            </a:gs>
            <a:gs pos="52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13" name="Guides" hidden="1">
            <a:extLst>
              <a:ext uri="{FF2B5EF4-FFF2-40B4-BE49-F238E27FC236}">
                <a16:creationId xmlns:a16="http://schemas.microsoft.com/office/drawing/2014/main" id="{768174D0-A75B-3CA3-FFC4-1ED1D5AE03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2" name="Line top Placeholder 20">
            <a:extLst>
              <a:ext uri="{FF2B5EF4-FFF2-40B4-BE49-F238E27FC236}">
                <a16:creationId xmlns:a16="http://schemas.microsoft.com/office/drawing/2014/main" id="{07792B4C-F919-7FC6-37AC-1AC9B390E5FE}"/>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pic>
        <p:nvPicPr>
          <p:cNvPr id="3" name="Picture 2" descr="{&quot;templafy&quot;:{&quot;id&quot;:&quot;a9bd589b-5edd-4978-b78e-7b2f1253f188&quot;}}">
            <a:extLst>
              <a:ext uri="{FF2B5EF4-FFF2-40B4-BE49-F238E27FC236}">
                <a16:creationId xmlns:a16="http://schemas.microsoft.com/office/drawing/2014/main" id="{92217D94-72CE-F983-4841-BDD30C44FD03}"/>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rcRect/>
          <a:stretch/>
        </p:blipFill>
        <p:spPr>
          <a:xfrm>
            <a:off x="3556000" y="2794000"/>
            <a:ext cx="5080000" cy="1270000"/>
          </a:xfrm>
          <a:prstGeom prst="rect">
            <a:avLst/>
          </a:prstGeom>
        </p:spPr>
      </p:pic>
    </p:spTree>
    <p:extLst>
      <p:ext uri="{BB962C8B-B14F-4D97-AF65-F5344CB8AC3E}">
        <p14:creationId xmlns:p14="http://schemas.microsoft.com/office/powerpoint/2010/main" val="1088513578"/>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5" name="Guides" hidden="1">
            <a:extLst>
              <a:ext uri="{FF2B5EF4-FFF2-40B4-BE49-F238E27FC236}">
                <a16:creationId xmlns:a16="http://schemas.microsoft.com/office/drawing/2014/main" id="{34F4D84D-8B38-E9C5-1868-7F61784FF06C}"/>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
        <p:nvSpPr>
          <p:cNvPr id="6" name="TextBox 5">
            <a:extLst>
              <a:ext uri="{FF2B5EF4-FFF2-40B4-BE49-F238E27FC236}">
                <a16:creationId xmlns:a16="http://schemas.microsoft.com/office/drawing/2014/main" id="{D7F0FCFE-6765-0832-0840-9CF39F36BB4B}"/>
              </a:ext>
            </a:extLst>
          </p:cNvPr>
          <p:cNvSpPr txBox="1"/>
          <p:nvPr userDrawn="1"/>
        </p:nvSpPr>
        <p:spPr>
          <a:xfrm>
            <a:off x="719138" y="719138"/>
            <a:ext cx="10752137" cy="2123658"/>
          </a:xfrm>
          <a:prstGeom prst="rect">
            <a:avLst/>
          </a:prstGeom>
          <a:noFill/>
        </p:spPr>
        <p:txBody>
          <a:bodyPr wrap="square" rtlCol="0">
            <a:spAutoFit/>
          </a:bodyPr>
          <a:lstStyle/>
          <a:p>
            <a:pPr algn="ctr"/>
            <a:r>
              <a:rPr lang="en-GB" sz="4400" dirty="0">
                <a:solidFill>
                  <a:schemeClr val="bg1"/>
                </a:solidFill>
              </a:rPr>
              <a:t>If you see any </a:t>
            </a:r>
            <a:r>
              <a:rPr lang="en-GB" sz="4400" b="1" i="1" dirty="0">
                <a:solidFill>
                  <a:schemeClr val="bg1"/>
                </a:solidFill>
              </a:rPr>
              <a:t>layouts after this </a:t>
            </a:r>
            <a:r>
              <a:rPr lang="en-GB" sz="4400" dirty="0">
                <a:solidFill>
                  <a:schemeClr val="bg1"/>
                </a:solidFill>
              </a:rPr>
              <a:t>one,</a:t>
            </a:r>
            <a:br>
              <a:rPr lang="en-GB" sz="4400" dirty="0">
                <a:solidFill>
                  <a:schemeClr val="bg1"/>
                </a:solidFill>
              </a:rPr>
            </a:br>
            <a:r>
              <a:rPr lang="en-GB" sz="4400" dirty="0">
                <a:solidFill>
                  <a:schemeClr val="bg1"/>
                </a:solidFill>
              </a:rPr>
              <a:t>do not use them. These layouts are not part of our corporate template.</a:t>
            </a:r>
          </a:p>
        </p:txBody>
      </p:sp>
      <p:sp>
        <p:nvSpPr>
          <p:cNvPr id="7" name="TextBox 6">
            <a:extLst>
              <a:ext uri="{FF2B5EF4-FFF2-40B4-BE49-F238E27FC236}">
                <a16:creationId xmlns:a16="http://schemas.microsoft.com/office/drawing/2014/main" id="{9E66478E-CC82-DDC4-E285-44F5186FA8EF}"/>
              </a:ext>
            </a:extLst>
          </p:cNvPr>
          <p:cNvSpPr txBox="1"/>
          <p:nvPr userDrawn="1"/>
        </p:nvSpPr>
        <p:spPr>
          <a:xfrm>
            <a:off x="719138" y="2552651"/>
            <a:ext cx="9826625" cy="2246769"/>
          </a:xfrm>
          <a:prstGeom prst="rect">
            <a:avLst/>
          </a:prstGeom>
          <a:noFill/>
        </p:spPr>
        <p:txBody>
          <a:bodyPr wrap="square" rtlCol="0">
            <a:spAutoFit/>
          </a:bodyPr>
          <a:lstStyle/>
          <a:p>
            <a:pPr algn="ctr"/>
            <a:r>
              <a:rPr lang="en-GB" sz="14000" b="1" i="1" dirty="0">
                <a:solidFill>
                  <a:schemeClr val="bg1"/>
                </a:solidFill>
              </a:rPr>
              <a:t>Do not use</a:t>
            </a:r>
          </a:p>
        </p:txBody>
      </p:sp>
      <p:grpSp>
        <p:nvGrpSpPr>
          <p:cNvPr id="8" name="Group 7">
            <a:extLst>
              <a:ext uri="{FF2B5EF4-FFF2-40B4-BE49-F238E27FC236}">
                <a16:creationId xmlns:a16="http://schemas.microsoft.com/office/drawing/2014/main" id="{A5D99491-12E6-F691-C3B6-1E56D3E5BEA5}"/>
              </a:ext>
            </a:extLst>
          </p:cNvPr>
          <p:cNvGrpSpPr/>
          <p:nvPr userDrawn="1"/>
        </p:nvGrpSpPr>
        <p:grpSpPr bwMode="black">
          <a:xfrm rot="8100000">
            <a:off x="10404874" y="3325226"/>
            <a:ext cx="1036788" cy="1036788"/>
            <a:chOff x="6096000" y="4963130"/>
            <a:chExt cx="1456719" cy="1456719"/>
          </a:xfrm>
          <a:solidFill>
            <a:schemeClr val="bg1"/>
          </a:solidFill>
        </p:grpSpPr>
        <p:sp>
          <p:nvSpPr>
            <p:cNvPr id="9" name="Rectangle 8">
              <a:extLst>
                <a:ext uri="{FF2B5EF4-FFF2-40B4-BE49-F238E27FC236}">
                  <a16:creationId xmlns:a16="http://schemas.microsoft.com/office/drawing/2014/main" id="{0CE8E280-940A-9CA6-05EF-30988A74A821}"/>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sp>
          <p:nvSpPr>
            <p:cNvPr id="10" name="Rectangle 9">
              <a:extLst>
                <a:ext uri="{FF2B5EF4-FFF2-40B4-BE49-F238E27FC236}">
                  <a16:creationId xmlns:a16="http://schemas.microsoft.com/office/drawing/2014/main" id="{9D0B93E5-EC9B-1CC2-0E61-75FEB63B4820}"/>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a:solidFill>
                  <a:schemeClr val="tx1"/>
                </a:solidFill>
              </a:endParaRPr>
            </a:p>
          </p:txBody>
        </p:sp>
      </p:grpSp>
      <p:sp>
        <p:nvSpPr>
          <p:cNvPr id="11" name="TextBox 10">
            <a:extLst>
              <a:ext uri="{FF2B5EF4-FFF2-40B4-BE49-F238E27FC236}">
                <a16:creationId xmlns:a16="http://schemas.microsoft.com/office/drawing/2014/main" id="{101A1C46-3C4F-8189-EA0E-23635248B2F4}"/>
              </a:ext>
            </a:extLst>
          </p:cNvPr>
          <p:cNvSpPr txBox="1"/>
          <p:nvPr userDrawn="1"/>
        </p:nvSpPr>
        <p:spPr>
          <a:xfrm>
            <a:off x="719138" y="5142277"/>
            <a:ext cx="10752137" cy="784830"/>
          </a:xfrm>
          <a:prstGeom prst="rect">
            <a:avLst/>
          </a:prstGeom>
          <a:noFill/>
        </p:spPr>
        <p:txBody>
          <a:bodyPr wrap="square" rtlCol="0">
            <a:spAutoFit/>
          </a:bodyPr>
          <a:lstStyle/>
          <a:p>
            <a:pPr algn="ctr">
              <a:spcAft>
                <a:spcPts val="600"/>
              </a:spcAft>
            </a:pPr>
            <a:r>
              <a:rPr lang="en-GB" sz="2000" dirty="0">
                <a:solidFill>
                  <a:schemeClr val="bg1"/>
                </a:solidFill>
              </a:rPr>
              <a:t>Due to PowerPoint’s standard Copy/Paste functionality extra undesirable layouts can appear.</a:t>
            </a:r>
          </a:p>
          <a:p>
            <a:pPr algn="ctr">
              <a:spcAft>
                <a:spcPts val="600"/>
              </a:spcAft>
            </a:pPr>
            <a:r>
              <a:rPr lang="en-GB" sz="2000" dirty="0">
                <a:solidFill>
                  <a:schemeClr val="bg1"/>
                </a:solidFill>
              </a:rPr>
              <a:t>Also notice: Layouts after this might contain potential confidential information.</a:t>
            </a:r>
          </a:p>
        </p:txBody>
      </p:sp>
    </p:spTree>
    <p:extLst>
      <p:ext uri="{BB962C8B-B14F-4D97-AF65-F5344CB8AC3E}">
        <p14:creationId xmlns:p14="http://schemas.microsoft.com/office/powerpoint/2010/main" val="2577398980"/>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1D420-908F-5B61-4A62-D08775D7B2B2}"/>
              </a:ext>
            </a:extLst>
          </p:cNvPr>
          <p:cNvSpPr>
            <a:spLocks noGrp="1"/>
          </p:cNvSpPr>
          <p:nvPr>
            <p:ph type="title" hasCustomPrompt="1"/>
          </p:nvPr>
        </p:nvSpPr>
        <p:spPr>
          <a:xfrm>
            <a:off x="719138" y="720000"/>
            <a:ext cx="3344400" cy="5414400"/>
          </a:xfrm>
        </p:spPr>
        <p:txBody>
          <a:bodyPr anchor="ctr" anchorCtr="0">
            <a:noAutofit/>
          </a:bodyPr>
          <a:lstStyle>
            <a:lvl1pPr>
              <a:lnSpc>
                <a:spcPct val="80000"/>
              </a:lnSpc>
              <a:defRPr sz="6000">
                <a:solidFill>
                  <a:schemeClr val="accent2">
                    <a:lumMod val="20000"/>
                    <a:lumOff val="80000"/>
                  </a:schemeClr>
                </a:solidFill>
              </a:defRPr>
            </a:lvl1pPr>
          </a:lstStyle>
          <a:p>
            <a:r>
              <a:rPr lang="en-US" dirty="0"/>
              <a:t>Click to add Agenda title</a:t>
            </a:r>
            <a:endParaRPr lang="en-GB" dirty="0"/>
          </a:p>
        </p:txBody>
      </p:sp>
      <p:sp>
        <p:nvSpPr>
          <p:cNvPr id="4" name="Slide Number Placeholder 3">
            <a:extLst>
              <a:ext uri="{FF2B5EF4-FFF2-40B4-BE49-F238E27FC236}">
                <a16:creationId xmlns:a16="http://schemas.microsoft.com/office/drawing/2014/main" id="{18FA4E47-E74D-FD10-F0BD-556D34D4EAB2}"/>
              </a:ext>
            </a:extLst>
          </p:cNvPr>
          <p:cNvSpPr>
            <a:spLocks noGrp="1"/>
          </p:cNvSpPr>
          <p:nvPr>
            <p:ph type="sldNum" sz="quarter" idx="11"/>
          </p:nvPr>
        </p:nvSpPr>
        <p:spPr/>
        <p:txBody>
          <a:bodyPr/>
          <a:lstStyle>
            <a:lvl1pPr>
              <a:defRPr>
                <a:solidFill>
                  <a:schemeClr val="bg1"/>
                </a:solidFill>
              </a:defRPr>
            </a:lvl1pPr>
          </a:lstStyle>
          <a:p>
            <a:fld id="{2DDEA8E7-5F55-4A60-8EF9-470692FC5635}" type="slidenum">
              <a:rPr lang="en-US" smtClean="0"/>
              <a:pPr/>
              <a:t>‹#›</a:t>
            </a:fld>
            <a:endParaRPr lang="en-US"/>
          </a:p>
        </p:txBody>
      </p:sp>
      <p:cxnSp>
        <p:nvCxnSpPr>
          <p:cNvPr id="5" name="Straight Connector 4">
            <a:extLst>
              <a:ext uri="{FF2B5EF4-FFF2-40B4-BE49-F238E27FC236}">
                <a16:creationId xmlns:a16="http://schemas.microsoft.com/office/drawing/2014/main" id="{510091B6-D998-5867-4730-E29A7BBC327C}"/>
              </a:ext>
            </a:extLst>
          </p:cNvPr>
          <p:cNvCxnSpPr>
            <a:cxnSpLocks/>
          </p:cNvCxnSpPr>
          <p:nvPr userDrawn="1"/>
        </p:nvCxnSpPr>
        <p:spPr>
          <a:xfrm>
            <a:off x="4254919" y="719138"/>
            <a:ext cx="0" cy="5418137"/>
          </a:xfrm>
          <a:prstGeom prst="line">
            <a:avLst/>
          </a:prstGeom>
          <a:ln w="25400">
            <a:solidFill>
              <a:srgbClr val="990000"/>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23FDBB6-507E-07B9-8F7A-2FF96DCC7248}"/>
              </a:ext>
            </a:extLst>
          </p:cNvPr>
          <p:cNvSpPr>
            <a:spLocks noGrp="1"/>
          </p:cNvSpPr>
          <p:nvPr>
            <p:ph type="body" sz="quarter" idx="12" hasCustomPrompt="1"/>
          </p:nvPr>
        </p:nvSpPr>
        <p:spPr>
          <a:xfrm>
            <a:off x="4993200" y="720000"/>
            <a:ext cx="5040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1pPr>
            <a:lvl2pPr marL="0" indent="0">
              <a:lnSpc>
                <a:spcPct val="180000"/>
              </a:lnSpc>
              <a:spcBef>
                <a:spcPts val="250"/>
              </a:spcBef>
              <a:spcAft>
                <a:spcPts val="0"/>
              </a:spcAft>
              <a:buNone/>
              <a:defRPr sz="1800" b="1" cap="none">
                <a:solidFill>
                  <a:srgbClr val="9EC3E1"/>
                </a:solidFill>
                <a:latin typeface="+mj-lt"/>
              </a:defRPr>
            </a:lvl2pPr>
            <a:lvl3pPr marL="0" indent="0">
              <a:lnSpc>
                <a:spcPct val="180000"/>
              </a:lnSpc>
              <a:spcBef>
                <a:spcPts val="250"/>
              </a:spcBef>
              <a:spcAft>
                <a:spcPts val="0"/>
              </a:spcAft>
              <a:buNone/>
              <a:defRPr sz="1800" b="1" cap="none">
                <a:solidFill>
                  <a:srgbClr val="9EC3E1"/>
                </a:solidFill>
                <a:latin typeface="+mj-lt"/>
              </a:defRPr>
            </a:lvl3pPr>
            <a:lvl4pPr marL="0" indent="0">
              <a:lnSpc>
                <a:spcPct val="180000"/>
              </a:lnSpc>
              <a:spcBef>
                <a:spcPts val="250"/>
              </a:spcBef>
              <a:spcAft>
                <a:spcPts val="0"/>
              </a:spcAft>
              <a:buNone/>
              <a:defRPr sz="1800" b="1" cap="none">
                <a:solidFill>
                  <a:schemeClr val="accent3"/>
                </a:solidFill>
                <a:latin typeface="+mj-lt"/>
              </a:defRPr>
            </a:lvl4pPr>
            <a:lvl5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5pPr>
            <a:lvl6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6pPr>
            <a:lvl7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7pPr>
            <a:lvl8pPr marL="0" indent="0">
              <a:lnSpc>
                <a:spcPct val="180000"/>
              </a:lnSpc>
              <a:spcBef>
                <a:spcPts val="250"/>
              </a:spcBef>
              <a:spcAft>
                <a:spcPts val="0"/>
              </a:spcAft>
              <a:buFont typeface="Arial" panose="020B0604020202020204" pitchFamily="34" charset="0"/>
              <a:buNone/>
              <a:defRPr sz="1800" b="1" cap="none">
                <a:solidFill>
                  <a:schemeClr val="accent3"/>
                </a:solidFill>
                <a:latin typeface="+mj-lt"/>
              </a:defRPr>
            </a:lvl8pPr>
            <a:lvl9pPr marL="0" indent="0">
              <a:lnSpc>
                <a:spcPct val="180000"/>
              </a:lnSpc>
              <a:spcBef>
                <a:spcPts val="250"/>
              </a:spcBef>
              <a:spcAft>
                <a:spcPts val="0"/>
              </a:spcAft>
              <a:buFont typeface="Arial" panose="020B0604020202020204" pitchFamily="34" charset="0"/>
              <a:buNone/>
              <a:defRPr sz="1800" b="1" cap="none">
                <a:solidFill>
                  <a:srgbClr val="9EC3E1"/>
                </a:solidFill>
                <a:latin typeface="+mj-lt"/>
              </a:defRPr>
            </a:lvl9pPr>
          </a:lstStyle>
          <a:p>
            <a:pPr lvl="0"/>
            <a:r>
              <a:rPr lang="en-US" dirty="0"/>
              <a:t>01</a:t>
            </a:r>
          </a:p>
        </p:txBody>
      </p:sp>
      <p:sp>
        <p:nvSpPr>
          <p:cNvPr id="8" name="Text Placeholder 6">
            <a:extLst>
              <a:ext uri="{FF2B5EF4-FFF2-40B4-BE49-F238E27FC236}">
                <a16:creationId xmlns:a16="http://schemas.microsoft.com/office/drawing/2014/main" id="{20BD2689-42EB-47E4-CA47-227CF851A5BE}"/>
              </a:ext>
            </a:extLst>
          </p:cNvPr>
          <p:cNvSpPr>
            <a:spLocks noGrp="1"/>
          </p:cNvSpPr>
          <p:nvPr>
            <p:ph type="body" sz="quarter" idx="13" hasCustomPrompt="1"/>
          </p:nvPr>
        </p:nvSpPr>
        <p:spPr>
          <a:xfrm>
            <a:off x="5500800" y="720000"/>
            <a:ext cx="5968800" cy="5414400"/>
          </a:xfrm>
        </p:spPr>
        <p:txBody>
          <a:bodyPr anchor="ctr" anchorCtr="0">
            <a:noAutofit/>
          </a:bodyPr>
          <a:lstStyle>
            <a:lvl1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1pPr>
            <a:lvl2pPr marL="0" indent="0">
              <a:lnSpc>
                <a:spcPct val="180000"/>
              </a:lnSpc>
              <a:spcBef>
                <a:spcPts val="250"/>
              </a:spcBef>
              <a:spcAft>
                <a:spcPts val="0"/>
              </a:spcAft>
              <a:buNone/>
              <a:defRPr sz="1800" b="0" cap="all">
                <a:solidFill>
                  <a:schemeClr val="bg1"/>
                </a:solidFill>
                <a:latin typeface="+mj-lt"/>
              </a:defRPr>
            </a:lvl2pPr>
            <a:lvl3pPr marL="0" indent="0">
              <a:lnSpc>
                <a:spcPct val="180000"/>
              </a:lnSpc>
              <a:spcBef>
                <a:spcPts val="250"/>
              </a:spcBef>
              <a:spcAft>
                <a:spcPts val="0"/>
              </a:spcAft>
              <a:buNone/>
              <a:defRPr sz="1800" b="0" cap="all">
                <a:solidFill>
                  <a:schemeClr val="bg1"/>
                </a:solidFill>
                <a:latin typeface="+mj-lt"/>
              </a:defRPr>
            </a:lvl3pPr>
            <a:lvl4pPr marL="0" indent="0">
              <a:lnSpc>
                <a:spcPct val="180000"/>
              </a:lnSpc>
              <a:spcBef>
                <a:spcPts val="250"/>
              </a:spcBef>
              <a:spcAft>
                <a:spcPts val="0"/>
              </a:spcAft>
              <a:buNone/>
              <a:defRPr sz="1800" b="0" cap="all">
                <a:solidFill>
                  <a:schemeClr val="bg1"/>
                </a:solidFill>
                <a:latin typeface="+mj-lt"/>
              </a:defRPr>
            </a:lvl4pPr>
            <a:lvl5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5pPr>
            <a:lvl6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6pPr>
            <a:lvl7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7pPr>
            <a:lvl8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8pPr>
            <a:lvl9pPr marL="0" indent="0">
              <a:lnSpc>
                <a:spcPct val="180000"/>
              </a:lnSpc>
              <a:spcBef>
                <a:spcPts val="250"/>
              </a:spcBef>
              <a:spcAft>
                <a:spcPts val="0"/>
              </a:spcAft>
              <a:buFont typeface="Arial" panose="020B0604020202020204" pitchFamily="34" charset="0"/>
              <a:buNone/>
              <a:defRPr sz="1800" b="0" cap="all">
                <a:solidFill>
                  <a:schemeClr val="bg1"/>
                </a:solidFill>
                <a:latin typeface="+mj-lt"/>
              </a:defRPr>
            </a:lvl9pPr>
          </a:lstStyle>
          <a:p>
            <a:pPr lvl="0"/>
            <a:r>
              <a:rPr lang="en-GB" dirty="0"/>
              <a:t>Click to add agenda point, one line</a:t>
            </a:r>
          </a:p>
        </p:txBody>
      </p:sp>
      <p:sp>
        <p:nvSpPr>
          <p:cNvPr id="9" name="Guides" hidden="1">
            <a:extLst>
              <a:ext uri="{FF2B5EF4-FFF2-40B4-BE49-F238E27FC236}">
                <a16:creationId xmlns:a16="http://schemas.microsoft.com/office/drawing/2014/main" id="{F71C5786-03E4-BADA-2C63-BC735E4C49CD}"/>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3" name="Picture 2" descr="{&quot;templafy&quot;:{&quot;id&quot;:&quot;ed109bd6-7edd-416f-9272-9b40191e81d9&quot;}}">
            <a:extLst>
              <a:ext uri="{FF2B5EF4-FFF2-40B4-BE49-F238E27FC236}">
                <a16:creationId xmlns:a16="http://schemas.microsoft.com/office/drawing/2014/main" id="{C2458A8D-3365-E8D8-3E62-1250B4119A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10" name="Footers" descr="{&quot;templafy&quot;:{&quot;id&quot;:&quot;dc65b0ec-38e1-49a4-a6ff-52b4b4bdcf1e&quot;}}">
            <a:extLst>
              <a:ext uri="{FF2B5EF4-FFF2-40B4-BE49-F238E27FC236}">
                <a16:creationId xmlns:a16="http://schemas.microsoft.com/office/drawing/2014/main" id="{EEF98E8D-99B9-1350-CE5D-F9AA9BE7E2C5}"/>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829798525"/>
      </p:ext>
    </p:extLst>
  </p:cSld>
  <p:clrMapOvr>
    <a:masterClrMapping/>
  </p:clrMapOvr>
  <p:extLst>
    <p:ext uri="{DCECCB84-F9BA-43D5-87BE-67443E8EF086}">
      <p15:sldGuideLst xmlns:p15="http://schemas.microsoft.com/office/powerpoint/2012/main">
        <p15:guide id="3" orient="horz" pos="459">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accent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3"/>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5" name="Line top Placeholder 20">
            <a:extLst>
              <a:ext uri="{FF2B5EF4-FFF2-40B4-BE49-F238E27FC236}">
                <a16:creationId xmlns:a16="http://schemas.microsoft.com/office/drawing/2014/main" id="{A191D59F-2E4F-9DFD-FEAC-7FF6480D86BF}"/>
              </a:ext>
            </a:extLst>
          </p:cNvPr>
          <p:cNvSpPr>
            <a:spLocks noGrp="1"/>
          </p:cNvSpPr>
          <p:nvPr>
            <p:ph type="body" sz="quarter" idx="24" hasCustomPrompt="1"/>
          </p:nvPr>
        </p:nvSpPr>
        <p:spPr>
          <a:xfrm>
            <a:off x="0" y="0"/>
            <a:ext cx="12193200" cy="36000"/>
          </a:xfrm>
          <a:solidFill>
            <a:srgbClr val="990000"/>
          </a:solidFill>
          <a:ln>
            <a:solidFill>
              <a:srgbClr val="990000">
                <a:alpha val="0"/>
              </a:srgbClr>
            </a:solidFill>
          </a:ln>
        </p:spPr>
        <p:txBody>
          <a:bodyPr/>
          <a:lstStyle>
            <a:lvl1pPr marL="0" indent="0">
              <a:buNone/>
              <a:defRPr sz="600">
                <a:noFill/>
              </a:defRPr>
            </a:lvl1pPr>
            <a:lvl2pPr marL="0" indent="0">
              <a:defRPr sz="600">
                <a:noFill/>
              </a:defRPr>
            </a:lvl2pPr>
            <a:lvl3pPr marL="0" indent="0">
              <a:defRPr sz="600">
                <a:noFill/>
              </a:defRPr>
            </a:lvl3pPr>
            <a:lvl4pPr marL="0" indent="0">
              <a:defRPr sz="600">
                <a:noFill/>
              </a:defRPr>
            </a:lvl4pPr>
            <a:lvl5pPr marL="0" indent="0">
              <a:defRPr sz="600">
                <a:noFill/>
              </a:defRPr>
            </a:lvl5pPr>
          </a:lstStyle>
          <a:p>
            <a:pPr lvl="0"/>
            <a:r>
              <a:rPr lang="en-US" dirty="0"/>
              <a:t>.</a:t>
            </a:r>
          </a:p>
        </p:txBody>
      </p:sp>
      <p:sp>
        <p:nvSpPr>
          <p:cNvPr id="9" name="Slide Number Placeholder 8">
            <a:extLst>
              <a:ext uri="{FF2B5EF4-FFF2-40B4-BE49-F238E27FC236}">
                <a16:creationId xmlns:a16="http://schemas.microsoft.com/office/drawing/2014/main" id="{153F47F8-2FA5-B3C4-62D6-146B019264A1}"/>
              </a:ext>
            </a:extLst>
          </p:cNvPr>
          <p:cNvSpPr>
            <a:spLocks noGrp="1"/>
          </p:cNvSpPr>
          <p:nvPr>
            <p:ph type="sldNum" sz="quarter" idx="26"/>
          </p:nvPr>
        </p:nvSpPr>
        <p:spPr/>
        <p:txBody>
          <a:bodyPr/>
          <a:lstStyle/>
          <a:p>
            <a:fld id="{2DDEA8E7-5F55-4A60-8EF9-470692FC5635}" type="slidenum">
              <a:rPr lang="en-US" noProof="0" smtClean="0"/>
              <a:pPr/>
              <a:t>‹#›</a:t>
            </a:fld>
            <a:endParaRPr lang="en-US" noProof="0"/>
          </a:p>
        </p:txBody>
      </p:sp>
      <p:sp>
        <p:nvSpPr>
          <p:cNvPr id="4" name="Guides" hidden="1">
            <a:extLst>
              <a:ext uri="{FF2B5EF4-FFF2-40B4-BE49-F238E27FC236}">
                <a16:creationId xmlns:a16="http://schemas.microsoft.com/office/drawing/2014/main" id="{7C09ABE0-4AC7-DE98-E246-798BA0911476}"/>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spTree>
    <p:extLst>
      <p:ext uri="{BB962C8B-B14F-4D97-AF65-F5344CB8AC3E}">
        <p14:creationId xmlns:p14="http://schemas.microsoft.com/office/powerpoint/2010/main" val="3728435722"/>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4">
          <p15:clr>
            <a:srgbClr val="FF96FF"/>
          </p15:clr>
        </p15:guide>
        <p15:guide id="28" pos="7226">
          <p15:clr>
            <a:srgbClr val="FF96FF"/>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Breaker B">
    <p:bg>
      <p:bgPr>
        <a:gradFill>
          <a:gsLst>
            <a:gs pos="86000">
              <a:srgbClr val="1F538F"/>
            </a:gs>
            <a:gs pos="60000">
              <a:schemeClr val="accent1"/>
            </a:gs>
            <a:gs pos="100000">
              <a:schemeClr val="accent3"/>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hasCustomPrompt="1"/>
          </p:nvPr>
        </p:nvSpPr>
        <p:spPr>
          <a:xfrm>
            <a:off x="720000" y="2070000"/>
            <a:ext cx="7408800" cy="4068000"/>
          </a:xfrm>
        </p:spPr>
        <p:txBody>
          <a:bodyPr anchor="t" anchorCtr="0">
            <a:noAutofit/>
          </a:bodyPr>
          <a:lstStyle>
            <a:lvl1pPr algn="l">
              <a:lnSpc>
                <a:spcPct val="70000"/>
              </a:lnSpc>
              <a:defRPr sz="8800" spc="200" baseline="0">
                <a:solidFill>
                  <a:schemeClr val="bg1"/>
                </a:solidFill>
              </a:defRPr>
            </a:lvl1pPr>
          </a:lstStyle>
          <a:p>
            <a:r>
              <a:rPr lang="en-US" dirty="0"/>
              <a:t>Click to add title</a:t>
            </a:r>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720000"/>
            <a:ext cx="7408800" cy="990000"/>
          </a:xfrm>
        </p:spPr>
        <p:txBody>
          <a:bodyPr anchor="t" anchorCtr="0">
            <a:noAutofit/>
          </a:bodyPr>
          <a:lstStyle>
            <a:lvl1pPr marL="0" indent="0" algn="l">
              <a:lnSpc>
                <a:spcPct val="70000"/>
              </a:lnSpc>
              <a:spcBef>
                <a:spcPts val="0"/>
              </a:spcBef>
              <a:spcAft>
                <a:spcPts val="0"/>
              </a:spcAft>
              <a:buNone/>
              <a:defRPr sz="8800" b="1" cap="none" baseline="0">
                <a:solidFill>
                  <a:schemeClr val="accent2">
                    <a:lumMod val="20000"/>
                    <a:lumOff val="80000"/>
                  </a:schemeClr>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97AE78B8-0EB3-C024-37F4-F5098822352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06bb5334-d861-4106-8f2e-7ca228b4bf0a&quot;}}">
            <a:extLst>
              <a:ext uri="{FF2B5EF4-FFF2-40B4-BE49-F238E27FC236}">
                <a16:creationId xmlns:a16="http://schemas.microsoft.com/office/drawing/2014/main" id="{C5B8B0C6-994F-7C0E-79D0-C761283267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ac7ba202-8a60-43a8-9ec8-1191dbd77d3d&quot;}}">
            <a:extLst>
              <a:ext uri="{FF2B5EF4-FFF2-40B4-BE49-F238E27FC236}">
                <a16:creationId xmlns:a16="http://schemas.microsoft.com/office/drawing/2014/main" id="{EF2D8E63-A6AE-C7A6-2735-88585060CB06}"/>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358241490"/>
      </p:ext>
    </p:extLst>
  </p:cSld>
  <p:clrMapOvr>
    <a:masterClrMapping/>
  </p:clrMapOvr>
  <p:extLst>
    <p:ext uri="{DCECCB84-F9BA-43D5-87BE-67443E8EF086}">
      <p15:sldGuideLst xmlns:p15="http://schemas.microsoft.com/office/powerpoint/2012/main">
        <p15:guide id="3" orient="horz" pos="436">
          <p15:clr>
            <a:srgbClr val="FF96F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reaker C">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18E4D93D-2A45-24EA-FE18-43B286D00ED0}"/>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f0baf64d-ea86-4325-a22f-af6e3381444e&quot;}}">
            <a:extLst>
              <a:ext uri="{FF2B5EF4-FFF2-40B4-BE49-F238E27FC236}">
                <a16:creationId xmlns:a16="http://schemas.microsoft.com/office/drawing/2014/main" id="{4199ED61-B101-A6BB-A964-7A12C320DA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e9aaa1b0-f462-423c-a4e3-147eb03bc110&quot;}}">
            <a:extLst>
              <a:ext uri="{FF2B5EF4-FFF2-40B4-BE49-F238E27FC236}">
                <a16:creationId xmlns:a16="http://schemas.microsoft.com/office/drawing/2014/main" id="{9CED20F5-CDB5-9F99-6A6F-CD0A0B138E9D}"/>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2641436803"/>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Breaker 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54E8-F7AC-6010-B143-0AF26AA62EE3}"/>
              </a:ext>
            </a:extLst>
          </p:cNvPr>
          <p:cNvSpPr>
            <a:spLocks noGrp="1"/>
          </p:cNvSpPr>
          <p:nvPr>
            <p:ph type="title"/>
          </p:nvPr>
        </p:nvSpPr>
        <p:spPr>
          <a:xfrm>
            <a:off x="720000" y="2854800"/>
            <a:ext cx="10749600" cy="1108800"/>
          </a:xfrm>
        </p:spPr>
        <p:txBody>
          <a:bodyPr anchor="b">
            <a:noAutofit/>
          </a:bodyPr>
          <a:lstStyle>
            <a:lvl1pPr algn="ctr">
              <a:defRPr sz="7200">
                <a:solidFill>
                  <a:schemeClr val="bg1"/>
                </a:solidFill>
              </a:defRPr>
            </a:lvl1pPr>
          </a:lstStyle>
          <a:p>
            <a:endParaRPr lang="en-GB" dirty="0"/>
          </a:p>
        </p:txBody>
      </p:sp>
      <p:sp>
        <p:nvSpPr>
          <p:cNvPr id="3" name="Text Placeholder 2">
            <a:extLst>
              <a:ext uri="{FF2B5EF4-FFF2-40B4-BE49-F238E27FC236}">
                <a16:creationId xmlns:a16="http://schemas.microsoft.com/office/drawing/2014/main" id="{5279866B-9EF4-2877-CDF5-309DBB741F56}"/>
              </a:ext>
            </a:extLst>
          </p:cNvPr>
          <p:cNvSpPr>
            <a:spLocks noGrp="1"/>
          </p:cNvSpPr>
          <p:nvPr>
            <p:ph type="body" idx="1" hasCustomPrompt="1"/>
          </p:nvPr>
        </p:nvSpPr>
        <p:spPr>
          <a:xfrm>
            <a:off x="720000" y="3960000"/>
            <a:ext cx="10749600" cy="295200"/>
          </a:xfrm>
        </p:spPr>
        <p:txBody>
          <a:bodyPr anchor="b" anchorCtr="0">
            <a:noAutofit/>
          </a:bodyPr>
          <a:lstStyle>
            <a:lvl1pPr marL="0" indent="0" algn="ctr">
              <a:spcBef>
                <a:spcPts val="0"/>
              </a:spcBef>
              <a:spcAft>
                <a:spcPts val="0"/>
              </a:spcAft>
              <a:buNone/>
              <a:defRPr sz="1400" b="1" cap="all" spc="200" baseline="0">
                <a:solidFill>
                  <a:schemeClr val="accent3">
                    <a:lumMod val="60000"/>
                    <a:lumOff val="40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sp>
        <p:nvSpPr>
          <p:cNvPr id="6" name="Slide Number Placeholder 5">
            <a:extLst>
              <a:ext uri="{FF2B5EF4-FFF2-40B4-BE49-F238E27FC236}">
                <a16:creationId xmlns:a16="http://schemas.microsoft.com/office/drawing/2014/main" id="{D58925D9-28BB-62F0-6672-3F2C04588546}"/>
              </a:ext>
            </a:extLst>
          </p:cNvPr>
          <p:cNvSpPr>
            <a:spLocks noGrp="1"/>
          </p:cNvSpPr>
          <p:nvPr>
            <p:ph type="sldNum" sz="quarter" idx="12"/>
          </p:nvPr>
        </p:nvSpPr>
        <p:spPr/>
        <p:txBody>
          <a:bodyPr/>
          <a:lstStyle>
            <a:lvl1pPr>
              <a:defRPr>
                <a:solidFill>
                  <a:schemeClr val="bg1"/>
                </a:solidFill>
              </a:defRPr>
            </a:lvl1pPr>
          </a:lstStyle>
          <a:p>
            <a:fld id="{B7048EB2-ABBB-452B-B43B-31E8A7DFB90B}" type="slidenum">
              <a:rPr lang="en-GB" smtClean="0"/>
              <a:pPr/>
              <a:t>‹#›</a:t>
            </a:fld>
            <a:endParaRPr lang="en-GB"/>
          </a:p>
        </p:txBody>
      </p:sp>
      <p:sp>
        <p:nvSpPr>
          <p:cNvPr id="5" name="Guides" hidden="1">
            <a:extLst>
              <a:ext uri="{FF2B5EF4-FFF2-40B4-BE49-F238E27FC236}">
                <a16:creationId xmlns:a16="http://schemas.microsoft.com/office/drawing/2014/main" id="{EEFCB10F-81AA-2405-D116-45EC58877181}"/>
              </a:ext>
            </a:extLst>
          </p:cNvPr>
          <p:cNvSpPr/>
          <p:nvPr userDrawn="1">
            <p:custDataLst>
              <p:tags r:id="rId1"/>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8" name="Picture 7" descr="{&quot;templafy&quot;:{&quot;id&quot;:&quot;83fcce97-0bc7-486b-9a2a-e60cd92f1688&quot;}}">
            <a:extLst>
              <a:ext uri="{FF2B5EF4-FFF2-40B4-BE49-F238E27FC236}">
                <a16:creationId xmlns:a16="http://schemas.microsoft.com/office/drawing/2014/main" id="{1990E970-1158-B61B-2A85-E39E01A335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
        <p:nvSpPr>
          <p:cNvPr id="4" name="Footers" descr="{&quot;templafy&quot;:{&quot;id&quot;:&quot;e47af57d-3a10-4d62-95fa-ba4fec80bdf6&quot;}}">
            <a:extLst>
              <a:ext uri="{FF2B5EF4-FFF2-40B4-BE49-F238E27FC236}">
                <a16:creationId xmlns:a16="http://schemas.microsoft.com/office/drawing/2014/main" id="{41C55638-69C1-B0E6-A8A8-64BCE701C9F2}"/>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bg1"/>
              </a:solidFill>
            </a:endParaRPr>
          </a:p>
        </p:txBody>
      </p:sp>
    </p:spTree>
    <p:extLst>
      <p:ext uri="{BB962C8B-B14F-4D97-AF65-F5344CB8AC3E}">
        <p14:creationId xmlns:p14="http://schemas.microsoft.com/office/powerpoint/2010/main" val="3336679741"/>
      </p:ext>
    </p:extLst>
  </p:cSld>
  <p:clrMapOvr>
    <a:masterClrMapping/>
  </p:clrMapOvr>
  <p:extLst>
    <p:ext uri="{DCECCB84-F9BA-43D5-87BE-67443E8EF086}">
      <p15:sldGuideLst xmlns:p15="http://schemas.microsoft.com/office/powerpoint/2012/main">
        <p15:guide id="1" orient="horz" pos="453">
          <p15:clr>
            <a:srgbClr val="8F8F8F"/>
          </p15:clr>
        </p15:guide>
        <p15:guide id="4" orient="horz" pos="3866">
          <p15:clr>
            <a:srgbClr val="FF96FF"/>
          </p15:clr>
        </p15:guide>
        <p15:guide id="5" pos="453">
          <p15:clr>
            <a:srgbClr val="FF96FF"/>
          </p15:clr>
        </p15:guide>
        <p15:guide id="6" pos="810">
          <p15:clr>
            <a:srgbClr val="FF96FF"/>
          </p15:clr>
        </p15:guide>
        <p15:guide id="7" pos="1036">
          <p15:clr>
            <a:srgbClr val="FF96FF"/>
          </p15:clr>
        </p15:guide>
        <p15:guide id="8" pos="1393">
          <p15:clr>
            <a:srgbClr val="FF96FF"/>
          </p15:clr>
        </p15:guide>
        <p15:guide id="9" pos="1620">
          <p15:clr>
            <a:srgbClr val="FF96FF"/>
          </p15:clr>
        </p15:guide>
        <p15:guide id="10" pos="1976">
          <p15:clr>
            <a:srgbClr val="FF96FF"/>
          </p15:clr>
        </p15:guide>
        <p15:guide id="11" pos="2203">
          <p15:clr>
            <a:srgbClr val="FF96FF"/>
          </p15:clr>
        </p15:guide>
        <p15:guide id="12" pos="2560">
          <p15:clr>
            <a:srgbClr val="FF96FF"/>
          </p15:clr>
        </p15:guide>
        <p15:guide id="13" pos="2786">
          <p15:clr>
            <a:srgbClr val="FF96FF"/>
          </p15:clr>
        </p15:guide>
        <p15:guide id="14" pos="3143">
          <p15:clr>
            <a:srgbClr val="FF96FF"/>
          </p15:clr>
        </p15:guide>
        <p15:guide id="15" pos="3370">
          <p15:clr>
            <a:srgbClr val="FF96FF"/>
          </p15:clr>
        </p15:guide>
        <p15:guide id="16" pos="3726">
          <p15:clr>
            <a:srgbClr val="FF96FF"/>
          </p15:clr>
        </p15:guide>
        <p15:guide id="17" pos="3953">
          <p15:clr>
            <a:srgbClr val="FF96FF"/>
          </p15:clr>
        </p15:guide>
        <p15:guide id="18" pos="4309">
          <p15:clr>
            <a:srgbClr val="FF96FF"/>
          </p15:clr>
        </p15:guide>
        <p15:guide id="19" pos="4536">
          <p15:clr>
            <a:srgbClr val="FF96FF"/>
          </p15:clr>
        </p15:guide>
        <p15:guide id="20" pos="4893">
          <p15:clr>
            <a:srgbClr val="FF96FF"/>
          </p15:clr>
        </p15:guide>
        <p15:guide id="21" pos="5120">
          <p15:clr>
            <a:srgbClr val="FF96FF"/>
          </p15:clr>
        </p15:guide>
        <p15:guide id="22" pos="5476">
          <p15:clr>
            <a:srgbClr val="FF96FF"/>
          </p15:clr>
        </p15:guide>
        <p15:guide id="23" pos="5703">
          <p15:clr>
            <a:srgbClr val="FF96FF"/>
          </p15:clr>
        </p15:guide>
        <p15:guide id="24" pos="6059">
          <p15:clr>
            <a:srgbClr val="FF96FF"/>
          </p15:clr>
        </p15:guide>
        <p15:guide id="25" pos="6286">
          <p15:clr>
            <a:srgbClr val="FF96FF"/>
          </p15:clr>
        </p15:guide>
        <p15:guide id="26" pos="6643">
          <p15:clr>
            <a:srgbClr val="FF96FF"/>
          </p15:clr>
        </p15:guide>
        <p15:guide id="27" pos="6869">
          <p15:clr>
            <a:srgbClr val="FF96FF"/>
          </p15:clr>
        </p15:guide>
        <p15:guide id="28" pos="7226">
          <p15:clr>
            <a:srgbClr val="FF96FF"/>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3.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653DF-2095-1798-1D71-96071517C202}"/>
              </a:ext>
            </a:extLst>
          </p:cNvPr>
          <p:cNvSpPr>
            <a:spLocks noGrp="1"/>
          </p:cNvSpPr>
          <p:nvPr>
            <p:ph type="title"/>
            <p:custDataLst>
              <p:tags r:id="rId50"/>
            </p:custDataLst>
          </p:nvPr>
        </p:nvSpPr>
        <p:spPr>
          <a:xfrm>
            <a:off x="719138" y="720000"/>
            <a:ext cx="10753724" cy="907200"/>
          </a:xfrm>
          <a:prstGeom prst="rect">
            <a:avLst/>
          </a:prstGeom>
        </p:spPr>
        <p:txBody>
          <a:bodyPr vert="horz" lIns="0" tIns="0" rIns="0" bIns="0" rtlCol="0" anchor="t" anchorCtr="0">
            <a:noAutofit/>
          </a:bodyPr>
          <a:lstStyle/>
          <a:p>
            <a:endParaRPr lang="en-US" noProof="0" dirty="0"/>
          </a:p>
        </p:txBody>
      </p:sp>
      <p:sp>
        <p:nvSpPr>
          <p:cNvPr id="3" name="Text Placeholder 2">
            <a:extLst>
              <a:ext uri="{FF2B5EF4-FFF2-40B4-BE49-F238E27FC236}">
                <a16:creationId xmlns:a16="http://schemas.microsoft.com/office/drawing/2014/main" id="{E5B3B6BD-6FE3-BE4B-16AE-1D8275ECAA77}"/>
              </a:ext>
            </a:extLst>
          </p:cNvPr>
          <p:cNvSpPr>
            <a:spLocks noGrp="1"/>
          </p:cNvSpPr>
          <p:nvPr>
            <p:ph type="body" idx="1"/>
            <p:custDataLst>
              <p:tags r:id="rId51"/>
            </p:custDataLst>
          </p:nvPr>
        </p:nvSpPr>
        <p:spPr>
          <a:xfrm>
            <a:off x="720000" y="1713599"/>
            <a:ext cx="10752000" cy="4424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Nineth level</a:t>
            </a:r>
          </a:p>
        </p:txBody>
      </p:sp>
      <p:sp>
        <p:nvSpPr>
          <p:cNvPr id="6" name="Slide Number Placeholder 5">
            <a:extLst>
              <a:ext uri="{FF2B5EF4-FFF2-40B4-BE49-F238E27FC236}">
                <a16:creationId xmlns:a16="http://schemas.microsoft.com/office/drawing/2014/main" id="{A6BFCFEF-8B6A-152F-1EE7-29B8B4C5E8D6}"/>
              </a:ext>
            </a:extLst>
          </p:cNvPr>
          <p:cNvSpPr>
            <a:spLocks noGrp="1"/>
          </p:cNvSpPr>
          <p:nvPr>
            <p:ph type="sldNum" sz="quarter" idx="4"/>
          </p:nvPr>
        </p:nvSpPr>
        <p:spPr>
          <a:xfrm>
            <a:off x="232417" y="6441068"/>
            <a:ext cx="261251" cy="180000"/>
          </a:xfrm>
          <a:prstGeom prst="rect">
            <a:avLst/>
          </a:prstGeom>
        </p:spPr>
        <p:txBody>
          <a:bodyPr vert="horz" lIns="0" tIns="0" rIns="0" bIns="0" rtlCol="0" anchor="b" anchorCtr="0"/>
          <a:lstStyle>
            <a:lvl1pPr algn="l">
              <a:defRPr sz="800">
                <a:solidFill>
                  <a:schemeClr val="accent1"/>
                </a:solidFill>
              </a:defRPr>
            </a:lvl1pPr>
          </a:lstStyle>
          <a:p>
            <a:r>
              <a:rPr lang="en-US" noProof="0" dirty="0"/>
              <a:t>25</a:t>
            </a:r>
          </a:p>
        </p:txBody>
      </p:sp>
      <p:sp>
        <p:nvSpPr>
          <p:cNvPr id="14" name="Footers" descr="{&quot;templafy&quot;:{&quot;id&quot;:&quot;f9f90e7e-4f83-4105-baa8-73dfa8ba25fe&quot;}}">
            <a:extLst>
              <a:ext uri="{FF2B5EF4-FFF2-40B4-BE49-F238E27FC236}">
                <a16:creationId xmlns:a16="http://schemas.microsoft.com/office/drawing/2014/main" id="{C9D8BBB8-64ED-CEAF-3B7D-CCE7CC4C4579}"/>
              </a:ext>
            </a:extLst>
          </p:cNvPr>
          <p:cNvSpPr/>
          <p:nvPr userDrawn="1"/>
        </p:nvSpPr>
        <p:spPr>
          <a:xfrm>
            <a:off x="493669" y="6439469"/>
            <a:ext cx="7429599" cy="180000"/>
          </a:xfrm>
          <a:prstGeom prst="rect">
            <a:avLst/>
          </a:prstGeom>
          <a:ln>
            <a:noFill/>
          </a:ln>
        </p:spPr>
        <p:txBody>
          <a:bodyPr vert="horz" lIns="0" tIns="0" rIns="0" bIns="0" rtlCol="0" anchor="b" anchorCtr="0"/>
          <a:lstStyle/>
          <a:p>
            <a:pPr lvl="0" algn="l"/>
            <a:endParaRPr lang="en-GB" sz="800" noProof="0" dirty="0">
              <a:solidFill>
                <a:schemeClr val="accent1"/>
              </a:solidFill>
            </a:endParaRPr>
          </a:p>
        </p:txBody>
      </p:sp>
      <p:sp>
        <p:nvSpPr>
          <p:cNvPr id="19" name="Guides" hidden="1">
            <a:extLst>
              <a:ext uri="{FF2B5EF4-FFF2-40B4-BE49-F238E27FC236}">
                <a16:creationId xmlns:a16="http://schemas.microsoft.com/office/drawing/2014/main" id="{0D073D88-5C5F-430B-DE0F-D1CD684A6AE8}"/>
              </a:ext>
            </a:extLst>
          </p:cNvPr>
          <p:cNvSpPr/>
          <p:nvPr userDrawn="1">
            <p:custDataLst>
              <p:tags r:id="rId52"/>
            </p:custDataLst>
          </p:nvPr>
        </p:nvSpPr>
        <p:spPr>
          <a:xfrm>
            <a:off x="0" y="0"/>
            <a:ext cx="635000" cy="254000"/>
          </a:xfrm>
          <a:prstGeom prst="rect">
            <a:avLst/>
          </a:prstGeom>
          <a:solidFill>
            <a:srgbClr val="FFFFFF">
              <a:alpha val="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rgbClr val="FFFFFF"/>
              </a:solidFill>
            </a:endParaRPr>
          </a:p>
        </p:txBody>
      </p:sp>
      <p:pic>
        <p:nvPicPr>
          <p:cNvPr id="4" name="Picture 3" descr="{&quot;templafy&quot;:{&quot;id&quot;:&quot;56bd0bdb-a2d2-4058-acd6-1582d5eb5e5a&quot;}}">
            <a:extLst>
              <a:ext uri="{FF2B5EF4-FFF2-40B4-BE49-F238E27FC236}">
                <a16:creationId xmlns:a16="http://schemas.microsoft.com/office/drawing/2014/main" id="{8059816C-D3A3-3BFA-69EF-D71F3A10EB31}"/>
              </a:ext>
            </a:extLst>
          </p:cNvPr>
          <p:cNvPicPr>
            <a:picLocks noChangeAspect="1"/>
          </p:cNvPicPr>
          <p:nvPr userDrawn="1"/>
        </p:nvPicPr>
        <p:blipFill>
          <a:blip r:embed="rId53">
            <a:extLst>
              <a:ext uri="{28A0092B-C50C-407E-A947-70E740481C1C}">
                <a14:useLocalDpi xmlns:a14="http://schemas.microsoft.com/office/drawing/2010/main" val="0"/>
              </a:ext>
            </a:extLst>
          </a:blip>
          <a:srcRect/>
          <a:stretch/>
        </p:blipFill>
        <p:spPr>
          <a:xfrm>
            <a:off x="8864600" y="6142849"/>
            <a:ext cx="3327400" cy="711200"/>
          </a:xfrm>
          <a:prstGeom prst="rect">
            <a:avLst/>
          </a:prstGeom>
        </p:spPr>
      </p:pic>
    </p:spTree>
    <p:extLst>
      <p:ext uri="{BB962C8B-B14F-4D97-AF65-F5344CB8AC3E}">
        <p14:creationId xmlns:p14="http://schemas.microsoft.com/office/powerpoint/2010/main" val="2425448671"/>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5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43"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 id="2147483723" r:id="rId29"/>
    <p:sldLayoutId id="2147483724" r:id="rId30"/>
    <p:sldLayoutId id="2147483725" r:id="rId31"/>
    <p:sldLayoutId id="2147483726" r:id="rId32"/>
    <p:sldLayoutId id="2147483727" r:id="rId33"/>
    <p:sldLayoutId id="2147483728" r:id="rId34"/>
    <p:sldLayoutId id="2147483729" r:id="rId35"/>
    <p:sldLayoutId id="2147483730" r:id="rId36"/>
    <p:sldLayoutId id="2147483731" r:id="rId37"/>
    <p:sldLayoutId id="2147483732" r:id="rId38"/>
    <p:sldLayoutId id="2147483733" r:id="rId39"/>
    <p:sldLayoutId id="2147483734" r:id="rId40"/>
    <p:sldLayoutId id="2147483735" r:id="rId41"/>
    <p:sldLayoutId id="2147483736" r:id="rId42"/>
    <p:sldLayoutId id="2147483737" r:id="rId43"/>
    <p:sldLayoutId id="2147483738" r:id="rId44"/>
    <p:sldLayoutId id="2147483739" r:id="rId45"/>
    <p:sldLayoutId id="2147483740" r:id="rId46"/>
    <p:sldLayoutId id="2147483741" r:id="rId47"/>
    <p:sldLayoutId id="2147483742" r:id="rId48"/>
  </p:sldLayoutIdLst>
  <p:hf hdr="0" ftr="0" dt="0"/>
  <p:txStyles>
    <p:titleStyle>
      <a:lvl1pPr algn="l" defTabSz="914400" rtl="0" eaLnBrk="1" latinLnBrk="0" hangingPunct="1">
        <a:lnSpc>
          <a:spcPct val="90000"/>
        </a:lnSpc>
        <a:spcBef>
          <a:spcPct val="0"/>
        </a:spcBef>
        <a:buNone/>
        <a:defRPr sz="4000" b="1" kern="1200">
          <a:solidFill>
            <a:schemeClr val="accent1"/>
          </a:solidFill>
          <a:latin typeface="+mn-lt"/>
          <a:ea typeface="+mj-ea"/>
          <a:cs typeface="+mj-cs"/>
        </a:defRPr>
      </a:lvl1pPr>
    </p:titleStyle>
    <p:bodyStyle>
      <a:lvl1pPr marL="0" indent="0" algn="l" defTabSz="914400" rtl="0" eaLnBrk="1" latinLnBrk="0" hangingPunct="1">
        <a:lnSpc>
          <a:spcPct val="100000"/>
        </a:lnSpc>
        <a:spcBef>
          <a:spcPts val="250"/>
        </a:spcBef>
        <a:spcAft>
          <a:spcPts val="600"/>
        </a:spcAft>
        <a:buFont typeface="Arial" panose="020B0604020202020204" pitchFamily="34" charset="0"/>
        <a:buNone/>
        <a:defRPr sz="18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8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6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4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20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8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6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6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200" i="1"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5.xml"/><Relationship Id="rId1" Type="http://schemas.openxmlformats.org/officeDocument/2006/relationships/customXml" Target="../../customXml/item1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customXml" Target="../../customXml/item2.xml"/><Relationship Id="rId1" Type="http://schemas.openxmlformats.org/officeDocument/2006/relationships/customXml" Target="../../customXml/item3.xml"/><Relationship Id="rId5" Type="http://schemas.openxmlformats.org/officeDocument/2006/relationships/image" Target="../media/image18.png"/><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customXml" Target="../../customXml/item1.xml"/><Relationship Id="rId1" Type="http://schemas.openxmlformats.org/officeDocument/2006/relationships/customXml" Target="../../customXml/item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customXml" Target="../../customXml/item9.xml"/><Relationship Id="rId1" Type="http://schemas.openxmlformats.org/officeDocument/2006/relationships/customXml" Target="../../customXml/item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BFF94B-6EC6-1AE5-2EA6-2DD12DE20F18}"/>
              </a:ext>
            </a:extLst>
          </p:cNvPr>
          <p:cNvSpPr>
            <a:spLocks noGrp="1"/>
          </p:cNvSpPr>
          <p:nvPr>
            <p:ph type="body" sz="quarter" idx="24"/>
          </p:nvPr>
        </p:nvSpPr>
        <p:spPr/>
        <p:txBody>
          <a:bodyPr/>
          <a:lstStyle/>
          <a:p>
            <a:endParaRPr lang="en-US" dirty="0"/>
          </a:p>
        </p:txBody>
      </p:sp>
      <p:sp>
        <p:nvSpPr>
          <p:cNvPr id="3" name="Title 2">
            <a:extLst>
              <a:ext uri="{FF2B5EF4-FFF2-40B4-BE49-F238E27FC236}">
                <a16:creationId xmlns:a16="http://schemas.microsoft.com/office/drawing/2014/main" id="{1381D047-19B8-7AD1-7088-87D7B9B26884}"/>
              </a:ext>
            </a:extLst>
          </p:cNvPr>
          <p:cNvSpPr>
            <a:spLocks noGrp="1"/>
          </p:cNvSpPr>
          <p:nvPr>
            <p:ph type="ctrTitle"/>
          </p:nvPr>
        </p:nvSpPr>
        <p:spPr/>
        <p:txBody>
          <a:bodyPr/>
          <a:lstStyle/>
          <a:p>
            <a:r>
              <a:rPr lang="en-US" dirty="0"/>
              <a:t>Disparities in the Peripheral Artery Disease Population</a:t>
            </a:r>
          </a:p>
        </p:txBody>
      </p:sp>
      <p:sp>
        <p:nvSpPr>
          <p:cNvPr id="4" name="Subtitle 3">
            <a:extLst>
              <a:ext uri="{FF2B5EF4-FFF2-40B4-BE49-F238E27FC236}">
                <a16:creationId xmlns:a16="http://schemas.microsoft.com/office/drawing/2014/main" id="{026CC385-AE54-DE4C-DC87-5D20E5E27EC7}"/>
              </a:ext>
            </a:extLst>
          </p:cNvPr>
          <p:cNvSpPr>
            <a:spLocks noGrp="1"/>
          </p:cNvSpPr>
          <p:nvPr>
            <p:ph type="subTitle" idx="1"/>
          </p:nvPr>
        </p:nvSpPr>
        <p:spPr/>
        <p:txBody>
          <a:bodyPr/>
          <a:lstStyle/>
          <a:p>
            <a:r>
              <a:rPr lang="en-US" dirty="0"/>
              <a:t>55</a:t>
            </a:r>
            <a:r>
              <a:rPr lang="en-US" baseline="30000" dirty="0"/>
              <a:t>th</a:t>
            </a:r>
            <a:r>
              <a:rPr lang="en-US" dirty="0"/>
              <a:t> Annual Robert d. conn heart conference</a:t>
            </a:r>
          </a:p>
        </p:txBody>
      </p:sp>
      <p:sp>
        <p:nvSpPr>
          <p:cNvPr id="5" name="Text Placeholder 4">
            <a:extLst>
              <a:ext uri="{FF2B5EF4-FFF2-40B4-BE49-F238E27FC236}">
                <a16:creationId xmlns:a16="http://schemas.microsoft.com/office/drawing/2014/main" id="{2E52BC8D-92AF-9784-8DFD-8E255CF4D8E1}"/>
              </a:ext>
            </a:extLst>
          </p:cNvPr>
          <p:cNvSpPr>
            <a:spLocks noGrp="1"/>
          </p:cNvSpPr>
          <p:nvPr>
            <p:ph type="body" sz="quarter" idx="25"/>
          </p:nvPr>
        </p:nvSpPr>
        <p:spPr/>
        <p:txBody>
          <a:bodyPr/>
          <a:lstStyle/>
          <a:p>
            <a:r>
              <a:rPr lang="en-US" dirty="0"/>
              <a:t>Alexander Fanaroff, MD, MHS</a:t>
            </a:r>
          </a:p>
        </p:txBody>
      </p:sp>
      <p:sp>
        <p:nvSpPr>
          <p:cNvPr id="6" name="Text Placeholder 5">
            <a:extLst>
              <a:ext uri="{FF2B5EF4-FFF2-40B4-BE49-F238E27FC236}">
                <a16:creationId xmlns:a16="http://schemas.microsoft.com/office/drawing/2014/main" id="{958BDF13-250B-5A70-4CD4-62324E4E9778}"/>
              </a:ext>
            </a:extLst>
          </p:cNvPr>
          <p:cNvSpPr>
            <a:spLocks noGrp="1"/>
          </p:cNvSpPr>
          <p:nvPr>
            <p:ph type="body" sz="quarter" idx="26"/>
          </p:nvPr>
        </p:nvSpPr>
        <p:spPr>
          <a:xfrm>
            <a:off x="720000" y="5695950"/>
            <a:ext cx="5194300" cy="399873"/>
          </a:xfrm>
        </p:spPr>
        <p:txBody>
          <a:bodyPr/>
          <a:lstStyle/>
          <a:p>
            <a:pPr>
              <a:spcBef>
                <a:spcPts val="0"/>
              </a:spcBef>
              <a:spcAft>
                <a:spcPts val="0"/>
              </a:spcAft>
            </a:pPr>
            <a:r>
              <a:rPr lang="en-US" dirty="0"/>
              <a:t>Assistant Professor of Medicine</a:t>
            </a:r>
          </a:p>
          <a:p>
            <a:pPr>
              <a:spcBef>
                <a:spcPts val="0"/>
              </a:spcBef>
              <a:spcAft>
                <a:spcPts val="0"/>
              </a:spcAft>
            </a:pPr>
            <a:r>
              <a:rPr lang="en-US" dirty="0"/>
              <a:t>University of Pennsylvania Perelman School of Medicine</a:t>
            </a:r>
          </a:p>
        </p:txBody>
      </p:sp>
      <p:sp>
        <p:nvSpPr>
          <p:cNvPr id="7" name="Text Placeholder 6">
            <a:extLst>
              <a:ext uri="{FF2B5EF4-FFF2-40B4-BE49-F238E27FC236}">
                <a16:creationId xmlns:a16="http://schemas.microsoft.com/office/drawing/2014/main" id="{EA44A3C9-9AE8-9AAC-0940-5C80217098C0}"/>
              </a:ext>
            </a:extLst>
          </p:cNvPr>
          <p:cNvSpPr>
            <a:spLocks noGrp="1"/>
          </p:cNvSpPr>
          <p:nvPr>
            <p:ph type="body" sz="quarter" idx="27"/>
          </p:nvPr>
        </p:nvSpPr>
        <p:spPr>
          <a:xfrm>
            <a:off x="720000" y="6135075"/>
            <a:ext cx="5194300" cy="180000"/>
          </a:xfrm>
        </p:spPr>
        <p:txBody>
          <a:bodyPr/>
          <a:lstStyle/>
          <a:p>
            <a:r>
              <a:rPr lang="en-US" dirty="0"/>
              <a:t>December 4, 2025</a:t>
            </a:r>
          </a:p>
        </p:txBody>
      </p:sp>
    </p:spTree>
    <p:custDataLst>
      <p:custData r:id="rId1"/>
      <p:custData r:id="rId2"/>
    </p:custDataLst>
    <p:extLst>
      <p:ext uri="{BB962C8B-B14F-4D97-AF65-F5344CB8AC3E}">
        <p14:creationId xmlns:p14="http://schemas.microsoft.com/office/powerpoint/2010/main" val="1636439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1F3A1-DD0C-A60E-8B69-215CE3BB0C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C8203C-8FA7-9DAB-A981-04EAFF2C0194}"/>
              </a:ext>
            </a:extLst>
          </p:cNvPr>
          <p:cNvSpPr>
            <a:spLocks noGrp="1"/>
          </p:cNvSpPr>
          <p:nvPr>
            <p:ph type="title"/>
          </p:nvPr>
        </p:nvSpPr>
        <p:spPr/>
        <p:txBody>
          <a:bodyPr/>
          <a:lstStyle/>
          <a:p>
            <a:r>
              <a:rPr lang="en-US" dirty="0"/>
              <a:t>An amputation is a long-term failure</a:t>
            </a:r>
          </a:p>
        </p:txBody>
      </p:sp>
      <p:sp>
        <p:nvSpPr>
          <p:cNvPr id="4" name="Date Placeholder 3">
            <a:extLst>
              <a:ext uri="{FF2B5EF4-FFF2-40B4-BE49-F238E27FC236}">
                <a16:creationId xmlns:a16="http://schemas.microsoft.com/office/drawing/2014/main" id="{44A0D891-CA49-C86E-8444-E49F675315A0}"/>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735F7C15-F8AF-151E-929D-FB00A61E9936}"/>
              </a:ext>
            </a:extLst>
          </p:cNvPr>
          <p:cNvSpPr>
            <a:spLocks noGrp="1"/>
          </p:cNvSpPr>
          <p:nvPr>
            <p:ph type="sldNum" sz="quarter" idx="11"/>
          </p:nvPr>
        </p:nvSpPr>
        <p:spPr/>
        <p:txBody>
          <a:bodyPr/>
          <a:lstStyle/>
          <a:p>
            <a:fld id="{2DDEA8E7-5F55-4A60-8EF9-470692FC5635}" type="slidenum">
              <a:rPr lang="en-US" noProof="0" smtClean="0"/>
              <a:pPr/>
              <a:t>10</a:t>
            </a:fld>
            <a:endParaRPr lang="en-US" noProof="0"/>
          </a:p>
        </p:txBody>
      </p:sp>
      <p:sp>
        <p:nvSpPr>
          <p:cNvPr id="8" name="Right Arrow 7">
            <a:extLst>
              <a:ext uri="{FF2B5EF4-FFF2-40B4-BE49-F238E27FC236}">
                <a16:creationId xmlns:a16="http://schemas.microsoft.com/office/drawing/2014/main" id="{EAA5AC4C-6524-6A82-85BF-EE419AF091E8}"/>
              </a:ext>
            </a:extLst>
          </p:cNvPr>
          <p:cNvSpPr/>
          <p:nvPr/>
        </p:nvSpPr>
        <p:spPr>
          <a:xfrm>
            <a:off x="411848" y="3935727"/>
            <a:ext cx="11569960" cy="23405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519113" algn="ctr"/>
                <a:tab pos="2547938" algn="ctr"/>
                <a:tab pos="4973638" algn="ctr"/>
                <a:tab pos="7450138" algn="ctr"/>
                <a:tab pos="10058400" algn="ctr"/>
              </a:tabLst>
            </a:pPr>
            <a:r>
              <a:rPr lang="en-US" sz="2000" dirty="0"/>
              <a:t>A</a:t>
            </a:r>
            <a:r>
              <a:rPr lang="en-US" sz="2000" dirty="0">
                <a:solidFill>
                  <a:schemeClr val="tx1"/>
                </a:solidFill>
              </a:rPr>
              <a:t>		Asymptomatic	Intermittent	Critical 	Major		ASCVD	claudication	Limb Ischemia	Amputation</a:t>
            </a:r>
            <a:endParaRPr lang="en-US" sz="2000" dirty="0"/>
          </a:p>
        </p:txBody>
      </p:sp>
      <p:sp>
        <p:nvSpPr>
          <p:cNvPr id="9" name="Lightning Bolt 8">
            <a:extLst>
              <a:ext uri="{FF2B5EF4-FFF2-40B4-BE49-F238E27FC236}">
                <a16:creationId xmlns:a16="http://schemas.microsoft.com/office/drawing/2014/main" id="{A5C82EBA-85CD-75CE-EDED-E35286A41EC0}"/>
              </a:ext>
            </a:extLst>
          </p:cNvPr>
          <p:cNvSpPr/>
          <p:nvPr/>
        </p:nvSpPr>
        <p:spPr>
          <a:xfrm>
            <a:off x="1212371" y="3353835"/>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B4409B6-2EC4-1A6F-355D-49A6E545DC3D}"/>
              </a:ext>
            </a:extLst>
          </p:cNvPr>
          <p:cNvSpPr txBox="1"/>
          <p:nvPr/>
        </p:nvSpPr>
        <p:spPr>
          <a:xfrm>
            <a:off x="603048" y="2075592"/>
            <a:ext cx="2296391" cy="1138773"/>
          </a:xfrm>
          <a:prstGeom prst="rect">
            <a:avLst/>
          </a:prstGeom>
          <a:noFill/>
        </p:spPr>
        <p:txBody>
          <a:bodyPr wrap="square" rtlCol="0">
            <a:spAutoFit/>
          </a:bodyPr>
          <a:lstStyle/>
          <a:p>
            <a:r>
              <a:rPr lang="en-US" sz="1800" b="1" dirty="0">
                <a:solidFill>
                  <a:schemeClr val="tx1"/>
                </a:solidFill>
              </a:rPr>
              <a:t>Primordial prevention</a:t>
            </a:r>
          </a:p>
          <a:p>
            <a:pPr marL="176213" indent="-176213">
              <a:buFont typeface="Arial" panose="020B0604020202020204" pitchFamily="34" charset="0"/>
              <a:buChar char="•"/>
            </a:pPr>
            <a:r>
              <a:rPr lang="en-US" sz="1600" dirty="0">
                <a:solidFill>
                  <a:schemeClr val="tx1"/>
                </a:solidFill>
              </a:rPr>
              <a:t>Exercise</a:t>
            </a:r>
          </a:p>
          <a:p>
            <a:pPr marL="176213" indent="-176213">
              <a:buFont typeface="Arial" panose="020B0604020202020204" pitchFamily="34" charset="0"/>
              <a:buChar char="•"/>
            </a:pPr>
            <a:r>
              <a:rPr lang="en-US" sz="1600" dirty="0">
                <a:solidFill>
                  <a:schemeClr val="tx1"/>
                </a:solidFill>
              </a:rPr>
              <a:t>Healthy diet</a:t>
            </a:r>
          </a:p>
        </p:txBody>
      </p:sp>
      <p:sp>
        <p:nvSpPr>
          <p:cNvPr id="11" name="Lightning Bolt 10">
            <a:extLst>
              <a:ext uri="{FF2B5EF4-FFF2-40B4-BE49-F238E27FC236}">
                <a16:creationId xmlns:a16="http://schemas.microsoft.com/office/drawing/2014/main" id="{5DF67491-1BFA-C889-6DB1-5A428D258C8F}"/>
              </a:ext>
            </a:extLst>
          </p:cNvPr>
          <p:cNvSpPr/>
          <p:nvPr/>
        </p:nvSpPr>
        <p:spPr>
          <a:xfrm>
            <a:off x="3792047" y="3339979"/>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ACF2011-3EF1-EC72-721A-D2300D8590DA}"/>
              </a:ext>
            </a:extLst>
          </p:cNvPr>
          <p:cNvSpPr txBox="1"/>
          <p:nvPr/>
        </p:nvSpPr>
        <p:spPr>
          <a:xfrm>
            <a:off x="2981556" y="1728915"/>
            <a:ext cx="2296391" cy="1600438"/>
          </a:xfrm>
          <a:prstGeom prst="rect">
            <a:avLst/>
          </a:prstGeom>
          <a:noFill/>
        </p:spPr>
        <p:txBody>
          <a:bodyPr wrap="square" rtlCol="0">
            <a:spAutoFit/>
          </a:bodyPr>
          <a:lstStyle/>
          <a:p>
            <a:r>
              <a:rPr lang="en-US" sz="1800" b="1" dirty="0">
                <a:solidFill>
                  <a:schemeClr val="tx1"/>
                </a:solidFill>
              </a:rPr>
              <a:t>Primary prevention</a:t>
            </a:r>
          </a:p>
          <a:p>
            <a:pPr marL="176213" indent="-176213">
              <a:buFont typeface="Arial" panose="020B0604020202020204" pitchFamily="34" charset="0"/>
              <a:buChar char="•"/>
            </a:pPr>
            <a:r>
              <a:rPr lang="en-US" sz="1600" dirty="0">
                <a:solidFill>
                  <a:schemeClr val="tx1"/>
                </a:solidFill>
              </a:rPr>
              <a:t>BP control</a:t>
            </a:r>
          </a:p>
          <a:p>
            <a:pPr marL="176213" indent="-176213">
              <a:buFont typeface="Arial" panose="020B0604020202020204" pitchFamily="34" charset="0"/>
              <a:buChar char="•"/>
            </a:pPr>
            <a:r>
              <a:rPr lang="en-US" sz="1600" dirty="0">
                <a:solidFill>
                  <a:schemeClr val="tx1"/>
                </a:solidFill>
              </a:rPr>
              <a:t>Statin</a:t>
            </a:r>
          </a:p>
          <a:p>
            <a:pPr marL="176213" indent="-176213">
              <a:buFont typeface="Arial" panose="020B0604020202020204" pitchFamily="34" charset="0"/>
              <a:buChar char="•"/>
            </a:pPr>
            <a:r>
              <a:rPr lang="en-US" sz="1600" dirty="0">
                <a:solidFill>
                  <a:schemeClr val="tx1"/>
                </a:solidFill>
              </a:rPr>
              <a:t>Antiplatelet</a:t>
            </a:r>
          </a:p>
          <a:p>
            <a:pPr marL="176213" indent="-176213">
              <a:buFont typeface="Arial" panose="020B0604020202020204" pitchFamily="34" charset="0"/>
              <a:buChar char="•"/>
            </a:pPr>
            <a:r>
              <a:rPr lang="en-US" sz="1600" dirty="0">
                <a:solidFill>
                  <a:schemeClr val="tx1"/>
                </a:solidFill>
              </a:rPr>
              <a:t>Diabetes control</a:t>
            </a:r>
          </a:p>
          <a:p>
            <a:pPr marL="176213" indent="-176213">
              <a:buFont typeface="Arial" panose="020B0604020202020204" pitchFamily="34" charset="0"/>
              <a:buChar char="•"/>
            </a:pPr>
            <a:r>
              <a:rPr lang="en-US" sz="1600" dirty="0">
                <a:solidFill>
                  <a:schemeClr val="tx1"/>
                </a:solidFill>
              </a:rPr>
              <a:t>Smoking cessation</a:t>
            </a:r>
          </a:p>
        </p:txBody>
      </p:sp>
      <p:sp>
        <p:nvSpPr>
          <p:cNvPr id="13" name="TextBox 12">
            <a:extLst>
              <a:ext uri="{FF2B5EF4-FFF2-40B4-BE49-F238E27FC236}">
                <a16:creationId xmlns:a16="http://schemas.microsoft.com/office/drawing/2014/main" id="{A3B710E1-2E21-97D1-E4AA-ACA13171241B}"/>
              </a:ext>
            </a:extLst>
          </p:cNvPr>
          <p:cNvSpPr txBox="1"/>
          <p:nvPr/>
        </p:nvSpPr>
        <p:spPr>
          <a:xfrm>
            <a:off x="5618503" y="1946252"/>
            <a:ext cx="2757401" cy="1354217"/>
          </a:xfrm>
          <a:prstGeom prst="rect">
            <a:avLst/>
          </a:prstGeom>
          <a:noFill/>
        </p:spPr>
        <p:txBody>
          <a:bodyPr wrap="square" rtlCol="0">
            <a:spAutoFit/>
          </a:bodyPr>
          <a:lstStyle/>
          <a:p>
            <a:r>
              <a:rPr lang="en-US" sz="1800" b="1" dirty="0">
                <a:solidFill>
                  <a:schemeClr val="tx1"/>
                </a:solidFill>
              </a:rPr>
              <a:t>Secondary prevention</a:t>
            </a:r>
          </a:p>
          <a:p>
            <a:pPr marL="176213" indent="-176213">
              <a:buFont typeface="Arial" panose="020B0604020202020204" pitchFamily="34" charset="0"/>
              <a:buChar char="•"/>
            </a:pPr>
            <a:r>
              <a:rPr lang="en-US" sz="1600" dirty="0">
                <a:solidFill>
                  <a:schemeClr val="tx1"/>
                </a:solidFill>
              </a:rPr>
              <a:t>Primary prevention plus</a:t>
            </a:r>
          </a:p>
          <a:p>
            <a:pPr marL="176213" indent="-176213">
              <a:buFont typeface="Arial" panose="020B0604020202020204" pitchFamily="34" charset="0"/>
              <a:buChar char="•"/>
            </a:pPr>
            <a:r>
              <a:rPr lang="en-US" sz="1600" dirty="0">
                <a:solidFill>
                  <a:schemeClr val="tx1"/>
                </a:solidFill>
              </a:rPr>
              <a:t>Supervised exercise</a:t>
            </a:r>
          </a:p>
          <a:p>
            <a:pPr marL="176213" indent="-176213">
              <a:buFont typeface="Arial" panose="020B0604020202020204" pitchFamily="34" charset="0"/>
              <a:buChar char="•"/>
            </a:pPr>
            <a:r>
              <a:rPr lang="en-US" sz="1600" dirty="0">
                <a:solidFill>
                  <a:schemeClr val="tx1"/>
                </a:solidFill>
              </a:rPr>
              <a:t>Aggressive antithrombotic</a:t>
            </a:r>
          </a:p>
          <a:p>
            <a:pPr marL="176213" indent="-176213">
              <a:buFont typeface="Arial" panose="020B0604020202020204" pitchFamily="34" charset="0"/>
              <a:buChar char="•"/>
            </a:pPr>
            <a:r>
              <a:rPr lang="en-US" sz="1600" dirty="0">
                <a:solidFill>
                  <a:schemeClr val="tx1"/>
                </a:solidFill>
              </a:rPr>
              <a:t>PCSK9 inhibitor</a:t>
            </a:r>
          </a:p>
        </p:txBody>
      </p:sp>
      <p:sp>
        <p:nvSpPr>
          <p:cNvPr id="14" name="Lightning Bolt 13">
            <a:extLst>
              <a:ext uri="{FF2B5EF4-FFF2-40B4-BE49-F238E27FC236}">
                <a16:creationId xmlns:a16="http://schemas.microsoft.com/office/drawing/2014/main" id="{73713D27-7EA9-CDFC-EDBD-E331416E1928}"/>
              </a:ext>
            </a:extLst>
          </p:cNvPr>
          <p:cNvSpPr/>
          <p:nvPr/>
        </p:nvSpPr>
        <p:spPr>
          <a:xfrm>
            <a:off x="6546758" y="3346905"/>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a:extLst>
              <a:ext uri="{FF2B5EF4-FFF2-40B4-BE49-F238E27FC236}">
                <a16:creationId xmlns:a16="http://schemas.microsoft.com/office/drawing/2014/main" id="{2BA84E70-C406-FEA6-77F9-FACEDC966492}"/>
              </a:ext>
            </a:extLst>
          </p:cNvPr>
          <p:cNvSpPr/>
          <p:nvPr/>
        </p:nvSpPr>
        <p:spPr>
          <a:xfrm>
            <a:off x="9170922" y="3364222"/>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ADB58D9-D661-36BB-A903-26C1D1F9392D}"/>
              </a:ext>
            </a:extLst>
          </p:cNvPr>
          <p:cNvSpPr txBox="1"/>
          <p:nvPr/>
        </p:nvSpPr>
        <p:spPr>
          <a:xfrm>
            <a:off x="8533615" y="1716194"/>
            <a:ext cx="2531919" cy="1631216"/>
          </a:xfrm>
          <a:prstGeom prst="rect">
            <a:avLst/>
          </a:prstGeom>
          <a:noFill/>
        </p:spPr>
        <p:txBody>
          <a:bodyPr wrap="square" rtlCol="0">
            <a:spAutoFit/>
          </a:bodyPr>
          <a:lstStyle/>
          <a:p>
            <a:r>
              <a:rPr lang="en-US" sz="1800" b="1" dirty="0">
                <a:solidFill>
                  <a:schemeClr val="tx1"/>
                </a:solidFill>
              </a:rPr>
              <a:t>Amputation prevention</a:t>
            </a:r>
          </a:p>
          <a:p>
            <a:pPr marL="176213" indent="-176213">
              <a:buFont typeface="Arial" panose="020B0604020202020204" pitchFamily="34" charset="0"/>
              <a:buChar char="•"/>
            </a:pPr>
            <a:r>
              <a:rPr lang="en-US" sz="1600" dirty="0">
                <a:solidFill>
                  <a:schemeClr val="tx1"/>
                </a:solidFill>
              </a:rPr>
              <a:t>Surgical or percutaneous revascularization</a:t>
            </a:r>
          </a:p>
          <a:p>
            <a:pPr marL="176213" indent="-176213">
              <a:buFont typeface="Arial" panose="020B0604020202020204" pitchFamily="34" charset="0"/>
              <a:buChar char="•"/>
            </a:pPr>
            <a:r>
              <a:rPr lang="en-US" sz="1600" dirty="0">
                <a:solidFill>
                  <a:schemeClr val="tx1"/>
                </a:solidFill>
              </a:rPr>
              <a:t>Wound care</a:t>
            </a:r>
          </a:p>
        </p:txBody>
      </p:sp>
      <p:sp>
        <p:nvSpPr>
          <p:cNvPr id="3" name="Text Placeholder 5">
            <a:extLst>
              <a:ext uri="{FF2B5EF4-FFF2-40B4-BE49-F238E27FC236}">
                <a16:creationId xmlns:a16="http://schemas.microsoft.com/office/drawing/2014/main" id="{2886DEBF-1466-6AE0-ECDA-C02B5A1933EE}"/>
              </a:ext>
            </a:extLst>
          </p:cNvPr>
          <p:cNvSpPr>
            <a:spLocks noGrp="1"/>
          </p:cNvSpPr>
          <p:nvPr>
            <p:ph type="body" sz="quarter" idx="13"/>
          </p:nvPr>
        </p:nvSpPr>
        <p:spPr>
          <a:xfrm>
            <a:off x="720000" y="1279218"/>
            <a:ext cx="10752000" cy="347020"/>
          </a:xfrm>
        </p:spPr>
        <p:txBody>
          <a:bodyPr/>
          <a:lstStyle/>
          <a:p>
            <a:r>
              <a:rPr lang="en-US" dirty="0"/>
              <a:t>the system fails the most vulnerable</a:t>
            </a:r>
          </a:p>
        </p:txBody>
      </p:sp>
    </p:spTree>
    <p:extLst>
      <p:ext uri="{BB962C8B-B14F-4D97-AF65-F5344CB8AC3E}">
        <p14:creationId xmlns:p14="http://schemas.microsoft.com/office/powerpoint/2010/main" val="351514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6023-1E6A-5085-D970-0FF9B18F5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D24FD-4A7D-A00B-8E87-F77684C00F62}"/>
              </a:ext>
            </a:extLst>
          </p:cNvPr>
          <p:cNvSpPr>
            <a:spLocks noGrp="1"/>
          </p:cNvSpPr>
          <p:nvPr>
            <p:ph type="title"/>
          </p:nvPr>
        </p:nvSpPr>
        <p:spPr/>
        <p:txBody>
          <a:bodyPr/>
          <a:lstStyle/>
          <a:p>
            <a:r>
              <a:rPr lang="en-US" dirty="0"/>
              <a:t>An amputation is a long-term failure</a:t>
            </a:r>
          </a:p>
        </p:txBody>
      </p:sp>
      <p:sp>
        <p:nvSpPr>
          <p:cNvPr id="4" name="Date Placeholder 3">
            <a:extLst>
              <a:ext uri="{FF2B5EF4-FFF2-40B4-BE49-F238E27FC236}">
                <a16:creationId xmlns:a16="http://schemas.microsoft.com/office/drawing/2014/main" id="{B258CA20-9F45-1EDC-9B1E-2A16939B7FC7}"/>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C6989AF2-6246-6F99-06BE-39A0C6AC340D}"/>
              </a:ext>
            </a:extLst>
          </p:cNvPr>
          <p:cNvSpPr>
            <a:spLocks noGrp="1"/>
          </p:cNvSpPr>
          <p:nvPr>
            <p:ph type="sldNum" sz="quarter" idx="11"/>
          </p:nvPr>
        </p:nvSpPr>
        <p:spPr/>
        <p:txBody>
          <a:bodyPr/>
          <a:lstStyle/>
          <a:p>
            <a:fld id="{2DDEA8E7-5F55-4A60-8EF9-470692FC5635}" type="slidenum">
              <a:rPr lang="en-US" noProof="0" smtClean="0"/>
              <a:pPr/>
              <a:t>11</a:t>
            </a:fld>
            <a:endParaRPr lang="en-US" noProof="0"/>
          </a:p>
        </p:txBody>
      </p:sp>
      <p:sp>
        <p:nvSpPr>
          <p:cNvPr id="8" name="Right Arrow 7">
            <a:extLst>
              <a:ext uri="{FF2B5EF4-FFF2-40B4-BE49-F238E27FC236}">
                <a16:creationId xmlns:a16="http://schemas.microsoft.com/office/drawing/2014/main" id="{F7DC5F70-F1F7-EC80-BE44-08EB0A08E1AA}"/>
              </a:ext>
            </a:extLst>
          </p:cNvPr>
          <p:cNvSpPr/>
          <p:nvPr/>
        </p:nvSpPr>
        <p:spPr>
          <a:xfrm>
            <a:off x="411848" y="3935727"/>
            <a:ext cx="11569960" cy="23405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519113" algn="ctr"/>
                <a:tab pos="2547938" algn="ctr"/>
                <a:tab pos="4973638" algn="ctr"/>
                <a:tab pos="7450138" algn="ctr"/>
                <a:tab pos="10058400" algn="ctr"/>
              </a:tabLst>
            </a:pPr>
            <a:r>
              <a:rPr lang="en-US" sz="2000" dirty="0"/>
              <a:t>A</a:t>
            </a:r>
            <a:r>
              <a:rPr lang="en-US" sz="2000" dirty="0">
                <a:solidFill>
                  <a:schemeClr val="tx1"/>
                </a:solidFill>
              </a:rPr>
              <a:t>		Asymptomatic	Intermittent	Critical 	Major		ASCVD	claudication	Limb Ischemia	Amputation</a:t>
            </a:r>
            <a:endParaRPr lang="en-US" sz="2000" dirty="0"/>
          </a:p>
        </p:txBody>
      </p:sp>
      <p:sp>
        <p:nvSpPr>
          <p:cNvPr id="9" name="Lightning Bolt 8">
            <a:extLst>
              <a:ext uri="{FF2B5EF4-FFF2-40B4-BE49-F238E27FC236}">
                <a16:creationId xmlns:a16="http://schemas.microsoft.com/office/drawing/2014/main" id="{A502FBF2-9C42-AC39-9F8B-612129989E24}"/>
              </a:ext>
            </a:extLst>
          </p:cNvPr>
          <p:cNvSpPr/>
          <p:nvPr/>
        </p:nvSpPr>
        <p:spPr>
          <a:xfrm>
            <a:off x="1212371" y="3353835"/>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593A06-8BAC-E86F-C317-53E4C747E59A}"/>
              </a:ext>
            </a:extLst>
          </p:cNvPr>
          <p:cNvSpPr txBox="1"/>
          <p:nvPr/>
        </p:nvSpPr>
        <p:spPr>
          <a:xfrm>
            <a:off x="603048" y="2075592"/>
            <a:ext cx="2296391" cy="1138773"/>
          </a:xfrm>
          <a:prstGeom prst="rect">
            <a:avLst/>
          </a:prstGeom>
          <a:noFill/>
        </p:spPr>
        <p:txBody>
          <a:bodyPr wrap="square" rtlCol="0">
            <a:spAutoFit/>
          </a:bodyPr>
          <a:lstStyle/>
          <a:p>
            <a:r>
              <a:rPr lang="en-US" sz="1800" b="1" dirty="0">
                <a:solidFill>
                  <a:schemeClr val="tx1"/>
                </a:solidFill>
              </a:rPr>
              <a:t>Primordial prevention</a:t>
            </a:r>
          </a:p>
          <a:p>
            <a:pPr marL="176213" indent="-176213">
              <a:buFont typeface="Arial" panose="020B0604020202020204" pitchFamily="34" charset="0"/>
              <a:buChar char="•"/>
            </a:pPr>
            <a:r>
              <a:rPr lang="en-US" sz="1600" dirty="0">
                <a:solidFill>
                  <a:schemeClr val="tx1"/>
                </a:solidFill>
              </a:rPr>
              <a:t>Exercise</a:t>
            </a:r>
          </a:p>
          <a:p>
            <a:pPr marL="176213" indent="-176213">
              <a:buFont typeface="Arial" panose="020B0604020202020204" pitchFamily="34" charset="0"/>
              <a:buChar char="•"/>
            </a:pPr>
            <a:r>
              <a:rPr lang="en-US" sz="1600" dirty="0">
                <a:solidFill>
                  <a:schemeClr val="tx1"/>
                </a:solidFill>
              </a:rPr>
              <a:t>Healthy diet</a:t>
            </a:r>
          </a:p>
        </p:txBody>
      </p:sp>
      <p:sp>
        <p:nvSpPr>
          <p:cNvPr id="11" name="Lightning Bolt 10">
            <a:extLst>
              <a:ext uri="{FF2B5EF4-FFF2-40B4-BE49-F238E27FC236}">
                <a16:creationId xmlns:a16="http://schemas.microsoft.com/office/drawing/2014/main" id="{4FA83964-2829-021E-A8DE-1FBECAB7DC5E}"/>
              </a:ext>
            </a:extLst>
          </p:cNvPr>
          <p:cNvSpPr/>
          <p:nvPr/>
        </p:nvSpPr>
        <p:spPr>
          <a:xfrm>
            <a:off x="3792047" y="3339979"/>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89C798D-72C5-1ECD-2A73-5144C84E7E95}"/>
              </a:ext>
            </a:extLst>
          </p:cNvPr>
          <p:cNvSpPr txBox="1"/>
          <p:nvPr/>
        </p:nvSpPr>
        <p:spPr>
          <a:xfrm>
            <a:off x="2981556" y="1728915"/>
            <a:ext cx="2296391" cy="1600438"/>
          </a:xfrm>
          <a:prstGeom prst="rect">
            <a:avLst/>
          </a:prstGeom>
          <a:noFill/>
        </p:spPr>
        <p:txBody>
          <a:bodyPr wrap="square" rtlCol="0">
            <a:spAutoFit/>
          </a:bodyPr>
          <a:lstStyle/>
          <a:p>
            <a:r>
              <a:rPr lang="en-US" sz="1800" b="1" dirty="0">
                <a:solidFill>
                  <a:schemeClr val="tx1"/>
                </a:solidFill>
              </a:rPr>
              <a:t>Primary prevention</a:t>
            </a:r>
          </a:p>
          <a:p>
            <a:pPr marL="176213" indent="-176213">
              <a:buFont typeface="Arial" panose="020B0604020202020204" pitchFamily="34" charset="0"/>
              <a:buChar char="•"/>
            </a:pPr>
            <a:r>
              <a:rPr lang="en-US" sz="1600" dirty="0">
                <a:solidFill>
                  <a:schemeClr val="tx1"/>
                </a:solidFill>
              </a:rPr>
              <a:t>BP control</a:t>
            </a:r>
          </a:p>
          <a:p>
            <a:pPr marL="176213" indent="-176213">
              <a:buFont typeface="Arial" panose="020B0604020202020204" pitchFamily="34" charset="0"/>
              <a:buChar char="•"/>
            </a:pPr>
            <a:r>
              <a:rPr lang="en-US" sz="1600" dirty="0">
                <a:solidFill>
                  <a:schemeClr val="tx1"/>
                </a:solidFill>
              </a:rPr>
              <a:t>Statin</a:t>
            </a:r>
          </a:p>
          <a:p>
            <a:pPr marL="176213" indent="-176213">
              <a:buFont typeface="Arial" panose="020B0604020202020204" pitchFamily="34" charset="0"/>
              <a:buChar char="•"/>
            </a:pPr>
            <a:r>
              <a:rPr lang="en-US" sz="1600" dirty="0">
                <a:solidFill>
                  <a:schemeClr val="tx1"/>
                </a:solidFill>
              </a:rPr>
              <a:t>Antiplatelet</a:t>
            </a:r>
          </a:p>
          <a:p>
            <a:pPr marL="176213" indent="-176213">
              <a:buFont typeface="Arial" panose="020B0604020202020204" pitchFamily="34" charset="0"/>
              <a:buChar char="•"/>
            </a:pPr>
            <a:r>
              <a:rPr lang="en-US" sz="1600" dirty="0">
                <a:solidFill>
                  <a:schemeClr val="tx1"/>
                </a:solidFill>
              </a:rPr>
              <a:t>Diabetes control</a:t>
            </a:r>
          </a:p>
          <a:p>
            <a:pPr marL="176213" indent="-176213">
              <a:buFont typeface="Arial" panose="020B0604020202020204" pitchFamily="34" charset="0"/>
              <a:buChar char="•"/>
            </a:pPr>
            <a:r>
              <a:rPr lang="en-US" sz="1600" dirty="0">
                <a:solidFill>
                  <a:schemeClr val="tx1"/>
                </a:solidFill>
              </a:rPr>
              <a:t>Smoking cessation</a:t>
            </a:r>
          </a:p>
        </p:txBody>
      </p:sp>
      <p:sp>
        <p:nvSpPr>
          <p:cNvPr id="13" name="TextBox 12">
            <a:extLst>
              <a:ext uri="{FF2B5EF4-FFF2-40B4-BE49-F238E27FC236}">
                <a16:creationId xmlns:a16="http://schemas.microsoft.com/office/drawing/2014/main" id="{A7B4FE6C-BDC0-4A44-521E-CF7FFE74AF3C}"/>
              </a:ext>
            </a:extLst>
          </p:cNvPr>
          <p:cNvSpPr txBox="1"/>
          <p:nvPr/>
        </p:nvSpPr>
        <p:spPr>
          <a:xfrm>
            <a:off x="5618503" y="1946252"/>
            <a:ext cx="2757401" cy="1354217"/>
          </a:xfrm>
          <a:prstGeom prst="rect">
            <a:avLst/>
          </a:prstGeom>
          <a:noFill/>
        </p:spPr>
        <p:txBody>
          <a:bodyPr wrap="square" rtlCol="0">
            <a:spAutoFit/>
          </a:bodyPr>
          <a:lstStyle/>
          <a:p>
            <a:r>
              <a:rPr lang="en-US" sz="1800" b="1" dirty="0">
                <a:solidFill>
                  <a:schemeClr val="tx1"/>
                </a:solidFill>
              </a:rPr>
              <a:t>Secondary prevention</a:t>
            </a:r>
          </a:p>
          <a:p>
            <a:pPr marL="176213" indent="-176213">
              <a:buFont typeface="Arial" panose="020B0604020202020204" pitchFamily="34" charset="0"/>
              <a:buChar char="•"/>
            </a:pPr>
            <a:r>
              <a:rPr lang="en-US" sz="1600" dirty="0">
                <a:solidFill>
                  <a:schemeClr val="tx1"/>
                </a:solidFill>
              </a:rPr>
              <a:t>Primary prevention plus</a:t>
            </a:r>
          </a:p>
          <a:p>
            <a:pPr marL="176213" indent="-176213">
              <a:buFont typeface="Arial" panose="020B0604020202020204" pitchFamily="34" charset="0"/>
              <a:buChar char="•"/>
            </a:pPr>
            <a:r>
              <a:rPr lang="en-US" sz="1600" dirty="0">
                <a:solidFill>
                  <a:schemeClr val="tx1"/>
                </a:solidFill>
              </a:rPr>
              <a:t>Supervised exercise</a:t>
            </a:r>
          </a:p>
          <a:p>
            <a:pPr marL="176213" indent="-176213">
              <a:buFont typeface="Arial" panose="020B0604020202020204" pitchFamily="34" charset="0"/>
              <a:buChar char="•"/>
            </a:pPr>
            <a:r>
              <a:rPr lang="en-US" sz="1600" dirty="0">
                <a:solidFill>
                  <a:schemeClr val="tx1"/>
                </a:solidFill>
              </a:rPr>
              <a:t>Aggressive antithrombotic</a:t>
            </a:r>
          </a:p>
          <a:p>
            <a:pPr marL="176213" indent="-176213">
              <a:buFont typeface="Arial" panose="020B0604020202020204" pitchFamily="34" charset="0"/>
              <a:buChar char="•"/>
            </a:pPr>
            <a:r>
              <a:rPr lang="en-US" sz="1600" dirty="0">
                <a:solidFill>
                  <a:schemeClr val="tx1"/>
                </a:solidFill>
              </a:rPr>
              <a:t>PCSK9 inhibitor</a:t>
            </a:r>
          </a:p>
        </p:txBody>
      </p:sp>
      <p:sp>
        <p:nvSpPr>
          <p:cNvPr id="14" name="Lightning Bolt 13">
            <a:extLst>
              <a:ext uri="{FF2B5EF4-FFF2-40B4-BE49-F238E27FC236}">
                <a16:creationId xmlns:a16="http://schemas.microsoft.com/office/drawing/2014/main" id="{7ABA5EF7-53A2-B0EB-5E0D-0A0DC308AC77}"/>
              </a:ext>
            </a:extLst>
          </p:cNvPr>
          <p:cNvSpPr/>
          <p:nvPr/>
        </p:nvSpPr>
        <p:spPr>
          <a:xfrm>
            <a:off x="6546758" y="3346905"/>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a:extLst>
              <a:ext uri="{FF2B5EF4-FFF2-40B4-BE49-F238E27FC236}">
                <a16:creationId xmlns:a16="http://schemas.microsoft.com/office/drawing/2014/main" id="{462F4168-E777-AEB2-3104-8384618D3663}"/>
              </a:ext>
            </a:extLst>
          </p:cNvPr>
          <p:cNvSpPr/>
          <p:nvPr/>
        </p:nvSpPr>
        <p:spPr>
          <a:xfrm>
            <a:off x="9170922" y="3364222"/>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2D2BA93-0FD1-D2C6-D762-0DEB003BAFE3}"/>
              </a:ext>
            </a:extLst>
          </p:cNvPr>
          <p:cNvSpPr txBox="1"/>
          <p:nvPr/>
        </p:nvSpPr>
        <p:spPr>
          <a:xfrm>
            <a:off x="8533615" y="1716194"/>
            <a:ext cx="2531919" cy="1631216"/>
          </a:xfrm>
          <a:prstGeom prst="rect">
            <a:avLst/>
          </a:prstGeom>
          <a:noFill/>
        </p:spPr>
        <p:txBody>
          <a:bodyPr wrap="square" rtlCol="0">
            <a:spAutoFit/>
          </a:bodyPr>
          <a:lstStyle/>
          <a:p>
            <a:r>
              <a:rPr lang="en-US" sz="1800" b="1" dirty="0">
                <a:solidFill>
                  <a:schemeClr val="tx1"/>
                </a:solidFill>
              </a:rPr>
              <a:t>Amputation prevention</a:t>
            </a:r>
          </a:p>
          <a:p>
            <a:pPr marL="176213" indent="-176213">
              <a:buFont typeface="Arial" panose="020B0604020202020204" pitchFamily="34" charset="0"/>
              <a:buChar char="•"/>
            </a:pPr>
            <a:r>
              <a:rPr lang="en-US" sz="1600" dirty="0">
                <a:solidFill>
                  <a:schemeClr val="tx1"/>
                </a:solidFill>
              </a:rPr>
              <a:t>Surgical or percutaneous revascularization</a:t>
            </a:r>
          </a:p>
          <a:p>
            <a:pPr marL="176213" indent="-176213">
              <a:buFont typeface="Arial" panose="020B0604020202020204" pitchFamily="34" charset="0"/>
              <a:buChar char="•"/>
            </a:pPr>
            <a:r>
              <a:rPr lang="en-US" sz="1600" dirty="0">
                <a:solidFill>
                  <a:schemeClr val="tx1"/>
                </a:solidFill>
              </a:rPr>
              <a:t>Wound care</a:t>
            </a:r>
          </a:p>
        </p:txBody>
      </p:sp>
      <p:sp>
        <p:nvSpPr>
          <p:cNvPr id="3" name="Text Placeholder 5">
            <a:extLst>
              <a:ext uri="{FF2B5EF4-FFF2-40B4-BE49-F238E27FC236}">
                <a16:creationId xmlns:a16="http://schemas.microsoft.com/office/drawing/2014/main" id="{06F49F22-8044-797E-F19A-AFAF096F25F3}"/>
              </a:ext>
            </a:extLst>
          </p:cNvPr>
          <p:cNvSpPr>
            <a:spLocks noGrp="1"/>
          </p:cNvSpPr>
          <p:nvPr>
            <p:ph type="body" sz="quarter" idx="13"/>
          </p:nvPr>
        </p:nvSpPr>
        <p:spPr>
          <a:xfrm>
            <a:off x="720000" y="1279218"/>
            <a:ext cx="10752000" cy="347020"/>
          </a:xfrm>
        </p:spPr>
        <p:txBody>
          <a:bodyPr/>
          <a:lstStyle/>
          <a:p>
            <a:r>
              <a:rPr lang="en-US" dirty="0"/>
              <a:t>the system fails the most vulnerable</a:t>
            </a:r>
          </a:p>
        </p:txBody>
      </p:sp>
      <p:sp>
        <p:nvSpPr>
          <p:cNvPr id="6" name="Rectangle 5">
            <a:extLst>
              <a:ext uri="{FF2B5EF4-FFF2-40B4-BE49-F238E27FC236}">
                <a16:creationId xmlns:a16="http://schemas.microsoft.com/office/drawing/2014/main" id="{0CC392CE-36C2-5432-E2F9-3CDEF9547F5D}"/>
              </a:ext>
            </a:extLst>
          </p:cNvPr>
          <p:cNvSpPr/>
          <p:nvPr/>
        </p:nvSpPr>
        <p:spPr>
          <a:xfrm>
            <a:off x="493668" y="1716195"/>
            <a:ext cx="4784280" cy="269789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Tree>
    <p:extLst>
      <p:ext uri="{BB962C8B-B14F-4D97-AF65-F5344CB8AC3E}">
        <p14:creationId xmlns:p14="http://schemas.microsoft.com/office/powerpoint/2010/main" val="2416637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PAD awareness among vulnerable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1323456"/>
              </p:ext>
            </p:extLst>
          </p:nvPr>
        </p:nvGraphicFramePr>
        <p:xfrm>
          <a:off x="401637" y="1290857"/>
          <a:ext cx="11071225" cy="2665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376106467"/>
              </p:ext>
            </p:extLst>
          </p:nvPr>
        </p:nvGraphicFramePr>
        <p:xfrm>
          <a:off x="-409718" y="3619610"/>
          <a:ext cx="4746752" cy="27855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761619352"/>
              </p:ext>
            </p:extLst>
          </p:nvPr>
        </p:nvGraphicFramePr>
        <p:xfrm>
          <a:off x="2257417" y="3619609"/>
          <a:ext cx="4746752" cy="27855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p:nvPr>
            <p:extLst>
              <p:ext uri="{D42A27DB-BD31-4B8C-83A1-F6EECF244321}">
                <p14:modId xmlns:p14="http://schemas.microsoft.com/office/powerpoint/2010/main" val="4172553589"/>
              </p:ext>
            </p:extLst>
          </p:nvPr>
        </p:nvGraphicFramePr>
        <p:xfrm>
          <a:off x="4996331" y="3566493"/>
          <a:ext cx="4746752" cy="278553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p:nvPr>
            <p:extLst>
              <p:ext uri="{D42A27DB-BD31-4B8C-83A1-F6EECF244321}">
                <p14:modId xmlns:p14="http://schemas.microsoft.com/office/powerpoint/2010/main" val="2527456467"/>
              </p:ext>
            </p:extLst>
          </p:nvPr>
        </p:nvGraphicFramePr>
        <p:xfrm>
          <a:off x="7561207" y="3566493"/>
          <a:ext cx="4746752" cy="2785533"/>
        </p:xfrm>
        <a:graphic>
          <a:graphicData uri="http://schemas.openxmlformats.org/drawingml/2006/chart">
            <c:chart xmlns:c="http://schemas.openxmlformats.org/drawingml/2006/chart" xmlns:r="http://schemas.openxmlformats.org/officeDocument/2006/relationships" r:id="rId7"/>
          </a:graphicData>
        </a:graphic>
      </p:graphicFrame>
      <p:sp>
        <p:nvSpPr>
          <p:cNvPr id="13" name="Rectangle 12"/>
          <p:cNvSpPr/>
          <p:nvPr/>
        </p:nvSpPr>
        <p:spPr bwMode="auto">
          <a:xfrm>
            <a:off x="8851392" y="1886716"/>
            <a:ext cx="292608" cy="329184"/>
          </a:xfrm>
          <a:prstGeom prst="rect">
            <a:avLst/>
          </a:prstGeom>
          <a:solidFill>
            <a:srgbClr val="99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4" name="Rectangle 13"/>
          <p:cNvSpPr/>
          <p:nvPr/>
        </p:nvSpPr>
        <p:spPr bwMode="auto">
          <a:xfrm>
            <a:off x="8851392" y="2481940"/>
            <a:ext cx="292608" cy="329184"/>
          </a:xfrm>
          <a:prstGeom prst="rect">
            <a:avLst/>
          </a:prstGeom>
          <a:solidFill>
            <a:srgbClr val="9EC3E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panose="020B0604020202020204" pitchFamily="34" charset="0"/>
            </a:endParaRPr>
          </a:p>
        </p:txBody>
      </p:sp>
      <p:sp>
        <p:nvSpPr>
          <p:cNvPr id="15" name="TextBox 14"/>
          <p:cNvSpPr txBox="1"/>
          <p:nvPr/>
        </p:nvSpPr>
        <p:spPr bwMode="auto">
          <a:xfrm>
            <a:off x="9270380" y="1866642"/>
            <a:ext cx="9193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400" b="1" dirty="0">
                <a:solidFill>
                  <a:schemeClr val="tx1"/>
                </a:solidFill>
              </a:rPr>
              <a:t>Aware</a:t>
            </a:r>
          </a:p>
        </p:txBody>
      </p:sp>
      <p:sp>
        <p:nvSpPr>
          <p:cNvPr id="16" name="TextBox 15"/>
          <p:cNvSpPr txBox="1"/>
          <p:nvPr/>
        </p:nvSpPr>
        <p:spPr bwMode="auto">
          <a:xfrm>
            <a:off x="9270380" y="2441792"/>
            <a:ext cx="150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2400" b="1" dirty="0">
                <a:solidFill>
                  <a:schemeClr val="tx1"/>
                </a:solidFill>
              </a:rPr>
              <a:t>Not aware</a:t>
            </a:r>
          </a:p>
        </p:txBody>
      </p:sp>
      <p:sp>
        <p:nvSpPr>
          <p:cNvPr id="17" name="TextBox 16"/>
          <p:cNvSpPr txBox="1"/>
          <p:nvPr/>
        </p:nvSpPr>
        <p:spPr bwMode="auto">
          <a:xfrm>
            <a:off x="7791930" y="6596799"/>
            <a:ext cx="22313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r"/>
            <a:r>
              <a:rPr lang="en-US" sz="1000" dirty="0"/>
              <a:t>Hirsch et al. Circulation. 2007;116:2086</a:t>
            </a:r>
            <a:endParaRPr lang="en-US" sz="800" dirty="0"/>
          </a:p>
        </p:txBody>
      </p:sp>
    </p:spTree>
    <p:extLst>
      <p:ext uri="{BB962C8B-B14F-4D97-AF65-F5344CB8AC3E}">
        <p14:creationId xmlns:p14="http://schemas.microsoft.com/office/powerpoint/2010/main" val="1838919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920D-7AED-4F1D-8C11-9AC8617525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4C9D9A-E2FF-9667-43B5-58C7D20304CA}"/>
              </a:ext>
            </a:extLst>
          </p:cNvPr>
          <p:cNvSpPr>
            <a:spLocks noGrp="1"/>
          </p:cNvSpPr>
          <p:nvPr>
            <p:ph type="title"/>
          </p:nvPr>
        </p:nvSpPr>
        <p:spPr/>
        <p:txBody>
          <a:bodyPr/>
          <a:lstStyle/>
          <a:p>
            <a:r>
              <a:rPr lang="en-US" dirty="0"/>
              <a:t>Lack of PAD awareness among vulnerable</a:t>
            </a:r>
          </a:p>
        </p:txBody>
      </p:sp>
      <p:sp>
        <p:nvSpPr>
          <p:cNvPr id="3" name="Content Placeholder 2">
            <a:extLst>
              <a:ext uri="{FF2B5EF4-FFF2-40B4-BE49-F238E27FC236}">
                <a16:creationId xmlns:a16="http://schemas.microsoft.com/office/drawing/2014/main" id="{23CE883A-8361-DBA9-9EEA-86D5B9D79B26}"/>
              </a:ext>
            </a:extLst>
          </p:cNvPr>
          <p:cNvSpPr>
            <a:spLocks noGrp="1"/>
          </p:cNvSpPr>
          <p:nvPr>
            <p:ph idx="1"/>
          </p:nvPr>
        </p:nvSpPr>
        <p:spPr>
          <a:xfrm>
            <a:off x="607997" y="1751270"/>
            <a:ext cx="11071946" cy="3690467"/>
          </a:xfrm>
        </p:spPr>
        <p:txBody>
          <a:bodyPr/>
          <a:lstStyle/>
          <a:p>
            <a:pPr marL="0" indent="0">
              <a:buNone/>
            </a:pPr>
            <a:r>
              <a:rPr lang="en-US" sz="2800" dirty="0"/>
              <a:t>Do these conditions increase the risk of getting PAD?</a:t>
            </a:r>
          </a:p>
          <a:p>
            <a:pPr marL="0" indent="0">
              <a:buNone/>
            </a:pPr>
            <a:endParaRPr lang="en-US" sz="2000" dirty="0"/>
          </a:p>
          <a:p>
            <a:pPr marL="0" indent="0">
              <a:buNone/>
              <a:tabLst>
                <a:tab pos="3713163" algn="ctr"/>
                <a:tab pos="5029200" algn="ctr"/>
                <a:tab pos="6565900" algn="ctr"/>
                <a:tab pos="8577263" algn="ctr"/>
                <a:tab pos="10223500" algn="ctr"/>
              </a:tabLst>
            </a:pPr>
            <a:r>
              <a:rPr lang="en-US" sz="2000" dirty="0"/>
              <a:t>	</a:t>
            </a:r>
            <a:r>
              <a:rPr lang="en-US" sz="2400" dirty="0"/>
              <a:t>White	Black	Hispanic	Low Income	 No HS</a:t>
            </a:r>
          </a:p>
          <a:p>
            <a:pPr marL="0" indent="0">
              <a:buNone/>
              <a:tabLst>
                <a:tab pos="3713163" algn="ctr"/>
                <a:tab pos="5029200" algn="ctr"/>
                <a:tab pos="6565900" algn="ctr"/>
                <a:tab pos="8577263" algn="ctr"/>
                <a:tab pos="10223500" algn="ctr"/>
              </a:tabLst>
            </a:pPr>
            <a:r>
              <a:rPr lang="en-US" sz="2400" dirty="0"/>
              <a:t>Smoking	59%	</a:t>
            </a:r>
            <a:r>
              <a:rPr lang="en-US" sz="2400" dirty="0">
                <a:solidFill>
                  <a:srgbClr val="0D1D37"/>
                </a:solidFill>
              </a:rPr>
              <a:t>46%	40%</a:t>
            </a:r>
            <a:r>
              <a:rPr lang="en-US" sz="2400" dirty="0"/>
              <a:t>	51%	43%</a:t>
            </a:r>
          </a:p>
          <a:p>
            <a:pPr marL="0" indent="0">
              <a:buNone/>
              <a:tabLst>
                <a:tab pos="3713163" algn="ctr"/>
                <a:tab pos="5029200" algn="ctr"/>
                <a:tab pos="6565900" algn="ctr"/>
                <a:tab pos="8577263" algn="ctr"/>
                <a:tab pos="10223500" algn="ctr"/>
              </a:tabLst>
            </a:pPr>
            <a:r>
              <a:rPr lang="en-US" sz="2400" dirty="0"/>
              <a:t>No exercise	55%	</a:t>
            </a:r>
            <a:r>
              <a:rPr lang="en-US" sz="2400" dirty="0">
                <a:solidFill>
                  <a:srgbClr val="0D1D37"/>
                </a:solidFill>
              </a:rPr>
              <a:t>45%	43%</a:t>
            </a:r>
            <a:r>
              <a:rPr lang="en-US" sz="2400" dirty="0"/>
              <a:t>	49%	39%</a:t>
            </a:r>
          </a:p>
          <a:p>
            <a:pPr marL="0" indent="0">
              <a:buNone/>
              <a:tabLst>
                <a:tab pos="3713163" algn="ctr"/>
                <a:tab pos="5029200" algn="ctr"/>
                <a:tab pos="6565900" algn="ctr"/>
                <a:tab pos="8577263" algn="ctr"/>
                <a:tab pos="10223500" algn="ctr"/>
              </a:tabLst>
            </a:pPr>
            <a:r>
              <a:rPr lang="en-US" sz="2400" dirty="0"/>
              <a:t>Diabetes	53%	</a:t>
            </a:r>
            <a:r>
              <a:rPr lang="en-US" sz="2400" dirty="0">
                <a:solidFill>
                  <a:srgbClr val="0D1D37"/>
                </a:solidFill>
              </a:rPr>
              <a:t>43%	35%</a:t>
            </a:r>
            <a:r>
              <a:rPr lang="en-US" sz="2400" dirty="0"/>
              <a:t>	46%	37%</a:t>
            </a:r>
          </a:p>
          <a:p>
            <a:pPr marL="0" indent="0">
              <a:buNone/>
              <a:tabLst>
                <a:tab pos="3713163" algn="ctr"/>
                <a:tab pos="5029200" algn="ctr"/>
                <a:tab pos="6565900" algn="ctr"/>
                <a:tab pos="8577263" algn="ctr"/>
                <a:tab pos="10223500" algn="ctr"/>
              </a:tabLst>
            </a:pPr>
            <a:r>
              <a:rPr lang="en-US" sz="2400" dirty="0"/>
              <a:t>High blood pressure	50%	</a:t>
            </a:r>
            <a:r>
              <a:rPr lang="en-US" sz="2400" dirty="0">
                <a:solidFill>
                  <a:srgbClr val="0D1D37"/>
                </a:solidFill>
              </a:rPr>
              <a:t>42%	38%</a:t>
            </a:r>
            <a:r>
              <a:rPr lang="en-US" sz="2400" dirty="0"/>
              <a:t>	44%	34%	</a:t>
            </a:r>
          </a:p>
          <a:p>
            <a:pPr marL="0" indent="0">
              <a:buNone/>
              <a:tabLst>
                <a:tab pos="3713163" algn="ctr"/>
                <a:tab pos="5029200" algn="ctr"/>
                <a:tab pos="6565900" algn="ctr"/>
                <a:tab pos="8577263" algn="ctr"/>
                <a:tab pos="10223500" algn="ctr"/>
              </a:tabLst>
            </a:pPr>
            <a:r>
              <a:rPr lang="en-US" sz="2400" dirty="0"/>
              <a:t>High cholesterol	50%	</a:t>
            </a:r>
            <a:r>
              <a:rPr lang="en-US" sz="2400" dirty="0">
                <a:solidFill>
                  <a:srgbClr val="0D1D37"/>
                </a:solidFill>
              </a:rPr>
              <a:t>37%	31%</a:t>
            </a:r>
            <a:r>
              <a:rPr lang="en-US" sz="2400" dirty="0"/>
              <a:t>	43%	33%	</a:t>
            </a:r>
            <a:endParaRPr lang="en-US" sz="2000" dirty="0"/>
          </a:p>
        </p:txBody>
      </p:sp>
      <p:cxnSp>
        <p:nvCxnSpPr>
          <p:cNvPr id="8" name="Straight Connector 7">
            <a:extLst>
              <a:ext uri="{FF2B5EF4-FFF2-40B4-BE49-F238E27FC236}">
                <a16:creationId xmlns:a16="http://schemas.microsoft.com/office/drawing/2014/main" id="{929F8853-94F1-080D-3EA4-1B6070C33C39}"/>
              </a:ext>
            </a:extLst>
          </p:cNvPr>
          <p:cNvCxnSpPr/>
          <p:nvPr/>
        </p:nvCxnSpPr>
        <p:spPr bwMode="auto">
          <a:xfrm>
            <a:off x="8034528" y="2574758"/>
            <a:ext cx="0" cy="344103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35BA19C1-AA9C-01C7-257C-BF518B419880}"/>
              </a:ext>
            </a:extLst>
          </p:cNvPr>
          <p:cNvCxnSpPr/>
          <p:nvPr/>
        </p:nvCxnSpPr>
        <p:spPr bwMode="auto">
          <a:xfrm>
            <a:off x="10259568" y="2574758"/>
            <a:ext cx="0" cy="344103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E5195BFC-F011-49D3-8255-A64E7D71408D}"/>
              </a:ext>
            </a:extLst>
          </p:cNvPr>
          <p:cNvCxnSpPr/>
          <p:nvPr/>
        </p:nvCxnSpPr>
        <p:spPr bwMode="auto">
          <a:xfrm>
            <a:off x="377952" y="3148747"/>
            <a:ext cx="1130199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36FBB3F6-3395-CC8F-1EB0-17145C9269BE}"/>
              </a:ext>
            </a:extLst>
          </p:cNvPr>
          <p:cNvCxnSpPr/>
          <p:nvPr/>
        </p:nvCxnSpPr>
        <p:spPr bwMode="auto">
          <a:xfrm>
            <a:off x="3663696" y="2574758"/>
            <a:ext cx="0" cy="344103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37933C18-D0EE-F392-6629-B0EE5F1B7700}"/>
              </a:ext>
            </a:extLst>
          </p:cNvPr>
          <p:cNvSpPr txBox="1"/>
          <p:nvPr/>
        </p:nvSpPr>
        <p:spPr bwMode="auto">
          <a:xfrm>
            <a:off x="7791930" y="6596799"/>
            <a:ext cx="22313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r"/>
            <a:r>
              <a:rPr lang="en-US" sz="1000" dirty="0"/>
              <a:t>Hirsch et al. Circulation. 2007;116:2086</a:t>
            </a:r>
            <a:endParaRPr lang="en-US" sz="800" dirty="0"/>
          </a:p>
        </p:txBody>
      </p:sp>
    </p:spTree>
    <p:extLst>
      <p:ext uri="{BB962C8B-B14F-4D97-AF65-F5344CB8AC3E}">
        <p14:creationId xmlns:p14="http://schemas.microsoft.com/office/powerpoint/2010/main" val="442306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AB67C-9532-4946-C897-322393F0C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9DA67F-436E-FE1A-E16D-D062A0CCF2DC}"/>
              </a:ext>
            </a:extLst>
          </p:cNvPr>
          <p:cNvSpPr>
            <a:spLocks noGrp="1"/>
          </p:cNvSpPr>
          <p:nvPr>
            <p:ph type="title"/>
          </p:nvPr>
        </p:nvSpPr>
        <p:spPr/>
        <p:txBody>
          <a:bodyPr/>
          <a:lstStyle/>
          <a:p>
            <a:r>
              <a:rPr lang="en-US" dirty="0"/>
              <a:t>Lack of PAD awareness among vulnerable</a:t>
            </a:r>
          </a:p>
        </p:txBody>
      </p:sp>
      <p:sp>
        <p:nvSpPr>
          <p:cNvPr id="3" name="Content Placeholder 2">
            <a:extLst>
              <a:ext uri="{FF2B5EF4-FFF2-40B4-BE49-F238E27FC236}">
                <a16:creationId xmlns:a16="http://schemas.microsoft.com/office/drawing/2014/main" id="{FD48FB71-1BB5-D095-7A3A-69EBF0525B59}"/>
              </a:ext>
            </a:extLst>
          </p:cNvPr>
          <p:cNvSpPr>
            <a:spLocks noGrp="1"/>
          </p:cNvSpPr>
          <p:nvPr>
            <p:ph idx="1"/>
          </p:nvPr>
        </p:nvSpPr>
        <p:spPr>
          <a:xfrm>
            <a:off x="607997" y="1751270"/>
            <a:ext cx="11071946" cy="3690467"/>
          </a:xfrm>
        </p:spPr>
        <p:txBody>
          <a:bodyPr/>
          <a:lstStyle/>
          <a:p>
            <a:pPr marL="0" indent="0">
              <a:buNone/>
            </a:pPr>
            <a:r>
              <a:rPr lang="en-US" sz="2800" dirty="0"/>
              <a:t>Do these conditions increase the risk of getting PAD?</a:t>
            </a:r>
          </a:p>
          <a:p>
            <a:pPr marL="0" indent="0">
              <a:buNone/>
            </a:pPr>
            <a:endParaRPr lang="en-US" sz="2000" dirty="0"/>
          </a:p>
          <a:p>
            <a:pPr marL="0" indent="0">
              <a:buNone/>
              <a:tabLst>
                <a:tab pos="3713163" algn="ctr"/>
                <a:tab pos="5029200" algn="ctr"/>
                <a:tab pos="6565900" algn="ctr"/>
                <a:tab pos="8577263" algn="ctr"/>
                <a:tab pos="10223500" algn="ctr"/>
              </a:tabLst>
            </a:pPr>
            <a:r>
              <a:rPr lang="en-US" sz="2000" dirty="0"/>
              <a:t>	</a:t>
            </a:r>
            <a:r>
              <a:rPr lang="en-US" sz="2400" dirty="0"/>
              <a:t>White	Black	Hispanic	Low Income	 No HS</a:t>
            </a:r>
          </a:p>
          <a:p>
            <a:pPr marL="0" indent="0">
              <a:buNone/>
              <a:tabLst>
                <a:tab pos="3713163" algn="ctr"/>
                <a:tab pos="5029200" algn="ctr"/>
                <a:tab pos="6565900" algn="ctr"/>
                <a:tab pos="8577263" algn="ctr"/>
                <a:tab pos="10223500" algn="ctr"/>
              </a:tabLst>
            </a:pPr>
            <a:r>
              <a:rPr lang="en-US" sz="2400" dirty="0"/>
              <a:t>Smoking	59%	</a:t>
            </a:r>
            <a:r>
              <a:rPr lang="en-US" sz="3200" dirty="0">
                <a:solidFill>
                  <a:srgbClr val="FF0000"/>
                </a:solidFill>
              </a:rPr>
              <a:t>46%	40%</a:t>
            </a:r>
            <a:r>
              <a:rPr lang="en-US" sz="2400" dirty="0"/>
              <a:t>	51%	43%</a:t>
            </a:r>
          </a:p>
          <a:p>
            <a:pPr marL="0" indent="0">
              <a:buNone/>
              <a:tabLst>
                <a:tab pos="3713163" algn="ctr"/>
                <a:tab pos="5029200" algn="ctr"/>
                <a:tab pos="6565900" algn="ctr"/>
                <a:tab pos="8577263" algn="ctr"/>
                <a:tab pos="10223500" algn="ctr"/>
              </a:tabLst>
            </a:pPr>
            <a:r>
              <a:rPr lang="en-US" sz="2400" dirty="0"/>
              <a:t>No exercise	55%	</a:t>
            </a:r>
            <a:r>
              <a:rPr lang="en-US" sz="3200" dirty="0">
                <a:solidFill>
                  <a:srgbClr val="FF0000"/>
                </a:solidFill>
              </a:rPr>
              <a:t>45%	43%</a:t>
            </a:r>
            <a:r>
              <a:rPr lang="en-US" sz="2400" dirty="0"/>
              <a:t>	49%	39%</a:t>
            </a:r>
          </a:p>
          <a:p>
            <a:pPr marL="0" indent="0">
              <a:buNone/>
              <a:tabLst>
                <a:tab pos="3713163" algn="ctr"/>
                <a:tab pos="5029200" algn="ctr"/>
                <a:tab pos="6565900" algn="ctr"/>
                <a:tab pos="8577263" algn="ctr"/>
                <a:tab pos="10223500" algn="ctr"/>
              </a:tabLst>
            </a:pPr>
            <a:r>
              <a:rPr lang="en-US" sz="2400" dirty="0"/>
              <a:t>Diabetes	53%	</a:t>
            </a:r>
            <a:r>
              <a:rPr lang="en-US" sz="3200" dirty="0">
                <a:solidFill>
                  <a:srgbClr val="FF0000"/>
                </a:solidFill>
              </a:rPr>
              <a:t>43%	35%</a:t>
            </a:r>
            <a:r>
              <a:rPr lang="en-US" sz="2400" dirty="0"/>
              <a:t>	46%	37%</a:t>
            </a:r>
          </a:p>
          <a:p>
            <a:pPr marL="0" indent="0">
              <a:buNone/>
              <a:tabLst>
                <a:tab pos="3713163" algn="ctr"/>
                <a:tab pos="5029200" algn="ctr"/>
                <a:tab pos="6565900" algn="ctr"/>
                <a:tab pos="8577263" algn="ctr"/>
                <a:tab pos="10223500" algn="ctr"/>
              </a:tabLst>
            </a:pPr>
            <a:r>
              <a:rPr lang="en-US" sz="2400" dirty="0"/>
              <a:t>High blood pressure	50%	</a:t>
            </a:r>
            <a:r>
              <a:rPr lang="en-US" sz="3200" dirty="0">
                <a:solidFill>
                  <a:srgbClr val="FF0000"/>
                </a:solidFill>
              </a:rPr>
              <a:t>42%	38%</a:t>
            </a:r>
            <a:r>
              <a:rPr lang="en-US" sz="2400" dirty="0"/>
              <a:t>	44%	34%	</a:t>
            </a:r>
          </a:p>
          <a:p>
            <a:pPr marL="0" indent="0">
              <a:buNone/>
              <a:tabLst>
                <a:tab pos="3713163" algn="ctr"/>
                <a:tab pos="5029200" algn="ctr"/>
                <a:tab pos="6565900" algn="ctr"/>
                <a:tab pos="8577263" algn="ctr"/>
                <a:tab pos="10223500" algn="ctr"/>
              </a:tabLst>
            </a:pPr>
            <a:r>
              <a:rPr lang="en-US" sz="2400" dirty="0"/>
              <a:t>High cholesterol	50%	</a:t>
            </a:r>
            <a:r>
              <a:rPr lang="en-US" sz="3200" dirty="0">
                <a:solidFill>
                  <a:srgbClr val="FF0000"/>
                </a:solidFill>
              </a:rPr>
              <a:t>37%	31%</a:t>
            </a:r>
            <a:r>
              <a:rPr lang="en-US" sz="2400" dirty="0"/>
              <a:t>	43%	33%	</a:t>
            </a:r>
            <a:endParaRPr lang="en-US" sz="2000" dirty="0"/>
          </a:p>
        </p:txBody>
      </p:sp>
      <p:cxnSp>
        <p:nvCxnSpPr>
          <p:cNvPr id="8" name="Straight Connector 7">
            <a:extLst>
              <a:ext uri="{FF2B5EF4-FFF2-40B4-BE49-F238E27FC236}">
                <a16:creationId xmlns:a16="http://schemas.microsoft.com/office/drawing/2014/main" id="{825A3394-EA61-10C4-447E-3AC80D6667B7}"/>
              </a:ext>
            </a:extLst>
          </p:cNvPr>
          <p:cNvCxnSpPr/>
          <p:nvPr/>
        </p:nvCxnSpPr>
        <p:spPr bwMode="auto">
          <a:xfrm>
            <a:off x="8034528" y="2574758"/>
            <a:ext cx="0" cy="344103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E3EC8F6B-2130-23CE-B6DA-071513A6866D}"/>
              </a:ext>
            </a:extLst>
          </p:cNvPr>
          <p:cNvCxnSpPr/>
          <p:nvPr/>
        </p:nvCxnSpPr>
        <p:spPr bwMode="auto">
          <a:xfrm>
            <a:off x="10259568" y="2574758"/>
            <a:ext cx="0" cy="344103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28E4F757-FB34-F0D1-27A2-19D776E52337}"/>
              </a:ext>
            </a:extLst>
          </p:cNvPr>
          <p:cNvCxnSpPr/>
          <p:nvPr/>
        </p:nvCxnSpPr>
        <p:spPr bwMode="auto">
          <a:xfrm>
            <a:off x="377952" y="3148747"/>
            <a:ext cx="1130199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D0E9BCCC-C59A-17CC-FC84-83A844A96F13}"/>
              </a:ext>
            </a:extLst>
          </p:cNvPr>
          <p:cNvCxnSpPr/>
          <p:nvPr/>
        </p:nvCxnSpPr>
        <p:spPr bwMode="auto">
          <a:xfrm>
            <a:off x="3663696" y="2574758"/>
            <a:ext cx="0" cy="344103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TextBox 4">
            <a:extLst>
              <a:ext uri="{FF2B5EF4-FFF2-40B4-BE49-F238E27FC236}">
                <a16:creationId xmlns:a16="http://schemas.microsoft.com/office/drawing/2014/main" id="{98EEF178-8CFE-AF5C-7769-66AD8ADE5EB7}"/>
              </a:ext>
            </a:extLst>
          </p:cNvPr>
          <p:cNvSpPr txBox="1"/>
          <p:nvPr/>
        </p:nvSpPr>
        <p:spPr bwMode="auto">
          <a:xfrm>
            <a:off x="7791930" y="6596799"/>
            <a:ext cx="22313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r"/>
            <a:r>
              <a:rPr lang="en-US" sz="1000" dirty="0"/>
              <a:t>Hirsch et al. Circulation. 2007;116:2086</a:t>
            </a:r>
            <a:endParaRPr lang="en-US" sz="800" dirty="0"/>
          </a:p>
        </p:txBody>
      </p:sp>
    </p:spTree>
    <p:extLst>
      <p:ext uri="{BB962C8B-B14F-4D97-AF65-F5344CB8AC3E}">
        <p14:creationId xmlns:p14="http://schemas.microsoft.com/office/powerpoint/2010/main" val="414152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Lack of PAD awareness among vulnerable</a:t>
            </a:r>
          </a:p>
        </p:txBody>
      </p:sp>
      <p:sp>
        <p:nvSpPr>
          <p:cNvPr id="3" name="Content Placeholder 2"/>
          <p:cNvSpPr>
            <a:spLocks noGrp="1"/>
          </p:cNvSpPr>
          <p:nvPr>
            <p:ph idx="1"/>
          </p:nvPr>
        </p:nvSpPr>
        <p:spPr>
          <a:xfrm>
            <a:off x="607998" y="1632110"/>
            <a:ext cx="11071946" cy="3690467"/>
          </a:xfrm>
        </p:spPr>
        <p:txBody>
          <a:bodyPr/>
          <a:lstStyle/>
          <a:p>
            <a:pPr marL="0" indent="0">
              <a:buNone/>
            </a:pPr>
            <a:r>
              <a:rPr lang="en-US" sz="2800" dirty="0"/>
              <a:t>What does PAD lead to, if not treated?</a:t>
            </a:r>
          </a:p>
          <a:p>
            <a:pPr marL="0" indent="0">
              <a:buNone/>
            </a:pPr>
            <a:endParaRPr lang="en-US" dirty="0"/>
          </a:p>
          <a:p>
            <a:pPr marL="0" indent="0">
              <a:buNone/>
              <a:tabLst>
                <a:tab pos="3713163" algn="ctr"/>
                <a:tab pos="5029200" algn="ctr"/>
                <a:tab pos="6565900" algn="ctr"/>
                <a:tab pos="8577263" algn="ctr"/>
                <a:tab pos="10223500" algn="ctr"/>
              </a:tabLst>
            </a:pPr>
            <a:r>
              <a:rPr lang="en-US" sz="2400" dirty="0"/>
              <a:t>	White	Black	Hispanic	Low Income	 No HS</a:t>
            </a:r>
          </a:p>
          <a:p>
            <a:pPr marL="0" indent="0">
              <a:buNone/>
              <a:tabLst>
                <a:tab pos="3713163" algn="ctr"/>
                <a:tab pos="5029200" algn="ctr"/>
                <a:tab pos="6565900" algn="ctr"/>
                <a:tab pos="8577263" algn="ctr"/>
                <a:tab pos="10223500" algn="ctr"/>
              </a:tabLst>
            </a:pPr>
            <a:r>
              <a:rPr lang="en-US" sz="2400" dirty="0"/>
              <a:t>Stroke	27%	36%	21%	24%	19%</a:t>
            </a:r>
          </a:p>
          <a:p>
            <a:pPr marL="0" indent="0">
              <a:buNone/>
              <a:tabLst>
                <a:tab pos="3713163" algn="ctr"/>
                <a:tab pos="5029200" algn="ctr"/>
                <a:tab pos="6565900" algn="ctr"/>
                <a:tab pos="8577263" algn="ctr"/>
                <a:tab pos="10223500" algn="ctr"/>
              </a:tabLst>
            </a:pPr>
            <a:r>
              <a:rPr lang="en-US" sz="2400" dirty="0"/>
              <a:t>Heart attack	25%	31%	24%	25%	21%</a:t>
            </a:r>
          </a:p>
          <a:p>
            <a:pPr marL="0" indent="0">
              <a:buNone/>
              <a:tabLst>
                <a:tab pos="3713163" algn="ctr"/>
                <a:tab pos="5029200" algn="ctr"/>
                <a:tab pos="6565900" algn="ctr"/>
                <a:tab pos="8577263" algn="ctr"/>
                <a:tab pos="10223500" algn="ctr"/>
              </a:tabLst>
            </a:pPr>
            <a:r>
              <a:rPr lang="en-US" sz="2400" dirty="0"/>
              <a:t>Amputation	15%	6%	12%	11%	6%</a:t>
            </a:r>
          </a:p>
          <a:p>
            <a:pPr marL="0" indent="0">
              <a:buNone/>
              <a:tabLst>
                <a:tab pos="3713163" algn="ctr"/>
                <a:tab pos="5029200" algn="ctr"/>
                <a:tab pos="6565900" algn="ctr"/>
                <a:tab pos="8577263" algn="ctr"/>
                <a:tab pos="10223500" algn="ctr"/>
              </a:tabLst>
            </a:pPr>
            <a:r>
              <a:rPr lang="en-US" sz="2400" dirty="0"/>
              <a:t>Inability to walk	6%	5%	5%	6%	5%	</a:t>
            </a:r>
          </a:p>
          <a:p>
            <a:pPr marL="0" indent="0">
              <a:buNone/>
              <a:tabLst>
                <a:tab pos="3713163" algn="ctr"/>
                <a:tab pos="5029200" algn="ctr"/>
                <a:tab pos="6565900" algn="ctr"/>
                <a:tab pos="8577263" algn="ctr"/>
                <a:tab pos="10223500" algn="ctr"/>
              </a:tabLst>
            </a:pPr>
            <a:r>
              <a:rPr lang="en-US" sz="2400" dirty="0"/>
              <a:t>Death	11%	14%	12%	14%	17%	</a:t>
            </a:r>
            <a:endParaRPr lang="en-US" dirty="0"/>
          </a:p>
        </p:txBody>
      </p:sp>
      <p:sp>
        <p:nvSpPr>
          <p:cNvPr id="4" name="TextBox 3"/>
          <p:cNvSpPr txBox="1"/>
          <p:nvPr/>
        </p:nvSpPr>
        <p:spPr bwMode="auto">
          <a:xfrm>
            <a:off x="81773" y="6610399"/>
            <a:ext cx="312053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r>
              <a:rPr lang="en-US" dirty="0"/>
              <a:t>Hirsch et al. Circulation. 2007;116:2086</a:t>
            </a:r>
            <a:endParaRPr lang="en-US" sz="1400" dirty="0"/>
          </a:p>
        </p:txBody>
      </p:sp>
      <p:cxnSp>
        <p:nvCxnSpPr>
          <p:cNvPr id="5" name="Straight Connector 4"/>
          <p:cNvCxnSpPr/>
          <p:nvPr/>
        </p:nvCxnSpPr>
        <p:spPr bwMode="auto">
          <a:xfrm>
            <a:off x="8034528"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p:nvCxnSpPr>
        <p:spPr bwMode="auto">
          <a:xfrm>
            <a:off x="10259568"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377952" y="2992336"/>
            <a:ext cx="1130199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3663696"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3080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04191-805D-E840-C0BE-B0D9C1D810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22EE8F-B482-9068-AD44-23A733D73B5B}"/>
              </a:ext>
            </a:extLst>
          </p:cNvPr>
          <p:cNvSpPr>
            <a:spLocks noGrp="1"/>
          </p:cNvSpPr>
          <p:nvPr>
            <p:ph type="title"/>
          </p:nvPr>
        </p:nvSpPr>
        <p:spPr/>
        <p:txBody>
          <a:bodyPr/>
          <a:lstStyle/>
          <a:p>
            <a:r>
              <a:rPr lang="en-US" dirty="0"/>
              <a:t>Lack of PAD awareness among vulnerable</a:t>
            </a:r>
          </a:p>
        </p:txBody>
      </p:sp>
      <p:sp>
        <p:nvSpPr>
          <p:cNvPr id="3" name="Content Placeholder 2">
            <a:extLst>
              <a:ext uri="{FF2B5EF4-FFF2-40B4-BE49-F238E27FC236}">
                <a16:creationId xmlns:a16="http://schemas.microsoft.com/office/drawing/2014/main" id="{792167BC-F66B-FAB0-D459-85A33337F9D8}"/>
              </a:ext>
            </a:extLst>
          </p:cNvPr>
          <p:cNvSpPr>
            <a:spLocks noGrp="1"/>
          </p:cNvSpPr>
          <p:nvPr>
            <p:ph idx="1"/>
          </p:nvPr>
        </p:nvSpPr>
        <p:spPr>
          <a:xfrm>
            <a:off x="607998" y="1632110"/>
            <a:ext cx="11071946" cy="3690467"/>
          </a:xfrm>
        </p:spPr>
        <p:txBody>
          <a:bodyPr/>
          <a:lstStyle/>
          <a:p>
            <a:pPr marL="0" indent="0">
              <a:buNone/>
            </a:pPr>
            <a:r>
              <a:rPr lang="en-US" sz="2800" dirty="0"/>
              <a:t>What does PAD lead to, if not treated?</a:t>
            </a:r>
          </a:p>
          <a:p>
            <a:pPr marL="0" indent="0">
              <a:buNone/>
            </a:pPr>
            <a:endParaRPr lang="en-US" dirty="0"/>
          </a:p>
          <a:p>
            <a:pPr marL="0" indent="0">
              <a:buNone/>
              <a:tabLst>
                <a:tab pos="3713163" algn="ctr"/>
                <a:tab pos="5029200" algn="ctr"/>
                <a:tab pos="6565900" algn="ctr"/>
                <a:tab pos="8577263" algn="ctr"/>
                <a:tab pos="10223500" algn="ctr"/>
              </a:tabLst>
            </a:pPr>
            <a:r>
              <a:rPr lang="en-US" sz="2400" dirty="0"/>
              <a:t>	White	Black	Hispanic	Low Income	 No HS</a:t>
            </a:r>
          </a:p>
          <a:p>
            <a:pPr marL="0" indent="0">
              <a:buNone/>
              <a:tabLst>
                <a:tab pos="3713163" algn="ctr"/>
                <a:tab pos="5029200" algn="ctr"/>
                <a:tab pos="6565900" algn="ctr"/>
                <a:tab pos="8577263" algn="ctr"/>
                <a:tab pos="10223500" algn="ctr"/>
              </a:tabLst>
            </a:pPr>
            <a:r>
              <a:rPr lang="en-US" sz="2400" dirty="0"/>
              <a:t>Stroke	27%	36%	21%	24%	19%</a:t>
            </a:r>
          </a:p>
          <a:p>
            <a:pPr marL="0" indent="0">
              <a:buNone/>
              <a:tabLst>
                <a:tab pos="3713163" algn="ctr"/>
                <a:tab pos="5029200" algn="ctr"/>
                <a:tab pos="6565900" algn="ctr"/>
                <a:tab pos="8577263" algn="ctr"/>
                <a:tab pos="10223500" algn="ctr"/>
              </a:tabLst>
            </a:pPr>
            <a:r>
              <a:rPr lang="en-US" sz="2400" dirty="0"/>
              <a:t>Heart attack	25%	31%	24%	25%	21%</a:t>
            </a:r>
          </a:p>
          <a:p>
            <a:pPr marL="0" indent="0">
              <a:buNone/>
              <a:tabLst>
                <a:tab pos="3713163" algn="ctr"/>
                <a:tab pos="5029200" algn="ctr"/>
                <a:tab pos="6565900" algn="ctr"/>
                <a:tab pos="8577263" algn="ctr"/>
                <a:tab pos="10223500" algn="ctr"/>
              </a:tabLst>
            </a:pPr>
            <a:r>
              <a:rPr lang="en-US" sz="3200" dirty="0">
                <a:solidFill>
                  <a:srgbClr val="FF0000"/>
                </a:solidFill>
              </a:rPr>
              <a:t>Amputation	15%	6%	12%	11%	6%</a:t>
            </a:r>
          </a:p>
          <a:p>
            <a:pPr marL="0" indent="0">
              <a:buNone/>
              <a:tabLst>
                <a:tab pos="3713163" algn="ctr"/>
                <a:tab pos="5029200" algn="ctr"/>
                <a:tab pos="6565900" algn="ctr"/>
                <a:tab pos="8577263" algn="ctr"/>
                <a:tab pos="10223500" algn="ctr"/>
              </a:tabLst>
            </a:pPr>
            <a:r>
              <a:rPr lang="en-US" sz="2400" dirty="0"/>
              <a:t>Inability to walk	6%	5%	5%	6%	5%	</a:t>
            </a:r>
          </a:p>
          <a:p>
            <a:pPr marL="0" indent="0">
              <a:buNone/>
              <a:tabLst>
                <a:tab pos="3713163" algn="ctr"/>
                <a:tab pos="5029200" algn="ctr"/>
                <a:tab pos="6565900" algn="ctr"/>
                <a:tab pos="8577263" algn="ctr"/>
                <a:tab pos="10223500" algn="ctr"/>
              </a:tabLst>
            </a:pPr>
            <a:r>
              <a:rPr lang="en-US" sz="2400" dirty="0"/>
              <a:t>Death	11%	14%	12%	14%	17%	</a:t>
            </a:r>
            <a:endParaRPr lang="en-US" dirty="0"/>
          </a:p>
        </p:txBody>
      </p:sp>
      <p:cxnSp>
        <p:nvCxnSpPr>
          <p:cNvPr id="5" name="Straight Connector 4">
            <a:extLst>
              <a:ext uri="{FF2B5EF4-FFF2-40B4-BE49-F238E27FC236}">
                <a16:creationId xmlns:a16="http://schemas.microsoft.com/office/drawing/2014/main" id="{04029DC4-BAC9-D365-0509-5F348A095323}"/>
              </a:ext>
            </a:extLst>
          </p:cNvPr>
          <p:cNvCxnSpPr/>
          <p:nvPr/>
        </p:nvCxnSpPr>
        <p:spPr bwMode="auto">
          <a:xfrm>
            <a:off x="8034528"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FFE686A5-F743-6638-9AA9-92647287A5C0}"/>
              </a:ext>
            </a:extLst>
          </p:cNvPr>
          <p:cNvCxnSpPr/>
          <p:nvPr/>
        </p:nvCxnSpPr>
        <p:spPr bwMode="auto">
          <a:xfrm>
            <a:off x="10259568"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F3E17F25-21C2-9741-FD65-A239048643F9}"/>
              </a:ext>
            </a:extLst>
          </p:cNvPr>
          <p:cNvCxnSpPr/>
          <p:nvPr/>
        </p:nvCxnSpPr>
        <p:spPr bwMode="auto">
          <a:xfrm>
            <a:off x="377952" y="2992336"/>
            <a:ext cx="1130199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63D2BB04-410E-405B-119C-B2EC1700B291}"/>
              </a:ext>
            </a:extLst>
          </p:cNvPr>
          <p:cNvCxnSpPr/>
          <p:nvPr/>
        </p:nvCxnSpPr>
        <p:spPr bwMode="auto">
          <a:xfrm>
            <a:off x="3663696"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72C5CA97-565D-6B99-8131-1B83155D914D}"/>
              </a:ext>
            </a:extLst>
          </p:cNvPr>
          <p:cNvSpPr txBox="1"/>
          <p:nvPr/>
        </p:nvSpPr>
        <p:spPr bwMode="auto">
          <a:xfrm>
            <a:off x="7791930" y="6596799"/>
            <a:ext cx="22313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r"/>
            <a:r>
              <a:rPr lang="en-US" sz="1000" dirty="0"/>
              <a:t>Hirsch et al. Circulation. 2007;116:2086</a:t>
            </a:r>
            <a:endParaRPr lang="en-US" sz="800" dirty="0"/>
          </a:p>
        </p:txBody>
      </p:sp>
    </p:spTree>
    <p:extLst>
      <p:ext uri="{BB962C8B-B14F-4D97-AF65-F5344CB8AC3E}">
        <p14:creationId xmlns:p14="http://schemas.microsoft.com/office/powerpoint/2010/main" val="280624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8C441-D81D-FA13-8D44-1BE6BA11C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4F8DE-2EB8-3BAF-DB37-C5A3604ED788}"/>
              </a:ext>
            </a:extLst>
          </p:cNvPr>
          <p:cNvSpPr>
            <a:spLocks noGrp="1"/>
          </p:cNvSpPr>
          <p:nvPr>
            <p:ph type="title"/>
          </p:nvPr>
        </p:nvSpPr>
        <p:spPr/>
        <p:txBody>
          <a:bodyPr/>
          <a:lstStyle/>
          <a:p>
            <a:r>
              <a:rPr lang="en-US" dirty="0"/>
              <a:t>Lack of PAD awareness among vulnerable</a:t>
            </a:r>
          </a:p>
        </p:txBody>
      </p:sp>
      <p:sp>
        <p:nvSpPr>
          <p:cNvPr id="3" name="Content Placeholder 2">
            <a:extLst>
              <a:ext uri="{FF2B5EF4-FFF2-40B4-BE49-F238E27FC236}">
                <a16:creationId xmlns:a16="http://schemas.microsoft.com/office/drawing/2014/main" id="{9B4D6175-550C-0F4B-FCDD-452A9802ED9E}"/>
              </a:ext>
            </a:extLst>
          </p:cNvPr>
          <p:cNvSpPr>
            <a:spLocks noGrp="1"/>
          </p:cNvSpPr>
          <p:nvPr>
            <p:ph idx="1"/>
          </p:nvPr>
        </p:nvSpPr>
        <p:spPr>
          <a:xfrm>
            <a:off x="607998" y="1632110"/>
            <a:ext cx="11071946" cy="3690467"/>
          </a:xfrm>
        </p:spPr>
        <p:txBody>
          <a:bodyPr/>
          <a:lstStyle/>
          <a:p>
            <a:pPr marL="0" indent="0">
              <a:buNone/>
            </a:pPr>
            <a:r>
              <a:rPr lang="en-US" sz="2800" dirty="0"/>
              <a:t>What does PAD lead to, if not treated?</a:t>
            </a:r>
          </a:p>
          <a:p>
            <a:pPr marL="0" indent="0">
              <a:buNone/>
            </a:pPr>
            <a:endParaRPr lang="en-US" dirty="0"/>
          </a:p>
          <a:p>
            <a:pPr marL="0" indent="0">
              <a:buNone/>
              <a:tabLst>
                <a:tab pos="3713163" algn="ctr"/>
                <a:tab pos="5029200" algn="ctr"/>
                <a:tab pos="6565900" algn="ctr"/>
                <a:tab pos="8577263" algn="ctr"/>
                <a:tab pos="10223500" algn="ctr"/>
              </a:tabLst>
            </a:pPr>
            <a:r>
              <a:rPr lang="en-US" sz="2400" dirty="0"/>
              <a:t>	White	Black	Hispanic	Low Income	 No HS</a:t>
            </a:r>
          </a:p>
          <a:p>
            <a:pPr marL="0" indent="0">
              <a:buNone/>
              <a:tabLst>
                <a:tab pos="3713163" algn="ctr"/>
                <a:tab pos="5029200" algn="ctr"/>
                <a:tab pos="6565900" algn="ctr"/>
                <a:tab pos="8577263" algn="ctr"/>
                <a:tab pos="10223500" algn="ctr"/>
              </a:tabLst>
            </a:pPr>
            <a:r>
              <a:rPr lang="en-US" sz="2400" dirty="0"/>
              <a:t>Stroke	27%	36%	21%	24%	19%</a:t>
            </a:r>
          </a:p>
          <a:p>
            <a:pPr marL="0" indent="0">
              <a:buNone/>
              <a:tabLst>
                <a:tab pos="3713163" algn="ctr"/>
                <a:tab pos="5029200" algn="ctr"/>
                <a:tab pos="6565900" algn="ctr"/>
                <a:tab pos="8577263" algn="ctr"/>
                <a:tab pos="10223500" algn="ctr"/>
              </a:tabLst>
            </a:pPr>
            <a:r>
              <a:rPr lang="en-US" sz="2400" dirty="0"/>
              <a:t>Heart attack	25%	31%	24%	25%	21%</a:t>
            </a:r>
          </a:p>
          <a:p>
            <a:pPr marL="0" indent="0">
              <a:buNone/>
              <a:tabLst>
                <a:tab pos="3713163" algn="ctr"/>
                <a:tab pos="5029200" algn="ctr"/>
                <a:tab pos="6565900" algn="ctr"/>
                <a:tab pos="8577263" algn="ctr"/>
                <a:tab pos="10223500" algn="ctr"/>
              </a:tabLst>
            </a:pPr>
            <a:r>
              <a:rPr lang="en-US" sz="2400" dirty="0"/>
              <a:t>Amputation	15%	6%	12%	11%	6%</a:t>
            </a:r>
          </a:p>
          <a:p>
            <a:pPr marL="0" indent="0">
              <a:buNone/>
              <a:tabLst>
                <a:tab pos="3713163" algn="ctr"/>
                <a:tab pos="5029200" algn="ctr"/>
                <a:tab pos="6565900" algn="ctr"/>
                <a:tab pos="8577263" algn="ctr"/>
                <a:tab pos="10223500" algn="ctr"/>
              </a:tabLst>
            </a:pPr>
            <a:r>
              <a:rPr lang="en-US" sz="3200" dirty="0">
                <a:solidFill>
                  <a:srgbClr val="FF0000"/>
                </a:solidFill>
              </a:rPr>
              <a:t>Inability to walk	6%	5%	5%	6%	5%	</a:t>
            </a:r>
          </a:p>
          <a:p>
            <a:pPr marL="0" indent="0">
              <a:buNone/>
              <a:tabLst>
                <a:tab pos="3713163" algn="ctr"/>
                <a:tab pos="5029200" algn="ctr"/>
                <a:tab pos="6565900" algn="ctr"/>
                <a:tab pos="8577263" algn="ctr"/>
                <a:tab pos="10223500" algn="ctr"/>
              </a:tabLst>
            </a:pPr>
            <a:r>
              <a:rPr lang="en-US" sz="2400" dirty="0"/>
              <a:t>Death	11%	14%	12%	14%	17%	</a:t>
            </a:r>
            <a:endParaRPr lang="en-US" dirty="0"/>
          </a:p>
        </p:txBody>
      </p:sp>
      <p:cxnSp>
        <p:nvCxnSpPr>
          <p:cNvPr id="5" name="Straight Connector 4">
            <a:extLst>
              <a:ext uri="{FF2B5EF4-FFF2-40B4-BE49-F238E27FC236}">
                <a16:creationId xmlns:a16="http://schemas.microsoft.com/office/drawing/2014/main" id="{FCF28307-1FAC-524B-6BFA-AEDF9DF76EDA}"/>
              </a:ext>
            </a:extLst>
          </p:cNvPr>
          <p:cNvCxnSpPr/>
          <p:nvPr/>
        </p:nvCxnSpPr>
        <p:spPr bwMode="auto">
          <a:xfrm>
            <a:off x="8034528"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a:extLst>
              <a:ext uri="{FF2B5EF4-FFF2-40B4-BE49-F238E27FC236}">
                <a16:creationId xmlns:a16="http://schemas.microsoft.com/office/drawing/2014/main" id="{0C6EA4E2-C417-F763-FEF2-94E0043579B4}"/>
              </a:ext>
            </a:extLst>
          </p:cNvPr>
          <p:cNvCxnSpPr/>
          <p:nvPr/>
        </p:nvCxnSpPr>
        <p:spPr bwMode="auto">
          <a:xfrm>
            <a:off x="10259568"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D75A4A74-2077-BB4B-16C8-789BF0F1CCA0}"/>
              </a:ext>
            </a:extLst>
          </p:cNvPr>
          <p:cNvCxnSpPr/>
          <p:nvPr/>
        </p:nvCxnSpPr>
        <p:spPr bwMode="auto">
          <a:xfrm>
            <a:off x="377952" y="2992336"/>
            <a:ext cx="11301991"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a:extLst>
              <a:ext uri="{FF2B5EF4-FFF2-40B4-BE49-F238E27FC236}">
                <a16:creationId xmlns:a16="http://schemas.microsoft.com/office/drawing/2014/main" id="{1D8BDB56-0D1D-2E09-4950-CBEC084BF4F6}"/>
              </a:ext>
            </a:extLst>
          </p:cNvPr>
          <p:cNvCxnSpPr/>
          <p:nvPr/>
        </p:nvCxnSpPr>
        <p:spPr bwMode="auto">
          <a:xfrm>
            <a:off x="3663696" y="2414000"/>
            <a:ext cx="0" cy="298704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F1646310-D2A6-6017-0653-A221F443098A}"/>
              </a:ext>
            </a:extLst>
          </p:cNvPr>
          <p:cNvSpPr txBox="1"/>
          <p:nvPr/>
        </p:nvSpPr>
        <p:spPr bwMode="auto">
          <a:xfrm>
            <a:off x="7791930" y="6596799"/>
            <a:ext cx="2231380"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r"/>
            <a:r>
              <a:rPr lang="en-US" sz="1000" dirty="0"/>
              <a:t>Hirsch et al. Circulation. 2007;116:2086</a:t>
            </a:r>
            <a:endParaRPr lang="en-US" sz="800" dirty="0"/>
          </a:p>
        </p:txBody>
      </p:sp>
    </p:spTree>
    <p:extLst>
      <p:ext uri="{BB962C8B-B14F-4D97-AF65-F5344CB8AC3E}">
        <p14:creationId xmlns:p14="http://schemas.microsoft.com/office/powerpoint/2010/main" val="265633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FD3E9-8C03-15E3-9ED6-4E9127A42D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12866-0A7D-933D-5573-11131CF65422}"/>
              </a:ext>
            </a:extLst>
          </p:cNvPr>
          <p:cNvSpPr>
            <a:spLocks noGrp="1"/>
          </p:cNvSpPr>
          <p:nvPr>
            <p:ph type="title"/>
          </p:nvPr>
        </p:nvSpPr>
        <p:spPr/>
        <p:txBody>
          <a:bodyPr/>
          <a:lstStyle/>
          <a:p>
            <a:r>
              <a:rPr lang="en-US" dirty="0"/>
              <a:t>Control of PAD risk factors by race</a:t>
            </a:r>
          </a:p>
        </p:txBody>
      </p:sp>
      <p:sp>
        <p:nvSpPr>
          <p:cNvPr id="4" name="Slide Number Placeholder 3">
            <a:extLst>
              <a:ext uri="{FF2B5EF4-FFF2-40B4-BE49-F238E27FC236}">
                <a16:creationId xmlns:a16="http://schemas.microsoft.com/office/drawing/2014/main" id="{F940BE65-A831-7B43-3C92-8CEE0DC9156A}"/>
              </a:ext>
            </a:extLst>
          </p:cNvPr>
          <p:cNvSpPr>
            <a:spLocks noGrp="1"/>
          </p:cNvSpPr>
          <p:nvPr>
            <p:ph type="sldNum" sz="quarter" idx="11"/>
          </p:nvPr>
        </p:nvSpPr>
        <p:spPr/>
        <p:txBody>
          <a:bodyPr/>
          <a:lstStyle/>
          <a:p>
            <a:fld id="{2DDEA8E7-5F55-4A60-8EF9-470692FC5635}" type="slidenum">
              <a:rPr lang="en-US" noProof="0" smtClean="0"/>
              <a:pPr/>
              <a:t>18</a:t>
            </a:fld>
            <a:endParaRPr lang="en-US" noProof="0" dirty="0"/>
          </a:p>
        </p:txBody>
      </p:sp>
      <p:sp>
        <p:nvSpPr>
          <p:cNvPr id="6" name="Text Placeholder 5">
            <a:extLst>
              <a:ext uri="{FF2B5EF4-FFF2-40B4-BE49-F238E27FC236}">
                <a16:creationId xmlns:a16="http://schemas.microsoft.com/office/drawing/2014/main" id="{36FC4EC5-4F79-274F-EFDA-90280BA765A3}"/>
              </a:ext>
            </a:extLst>
          </p:cNvPr>
          <p:cNvSpPr>
            <a:spLocks noGrp="1"/>
          </p:cNvSpPr>
          <p:nvPr>
            <p:ph type="body" sz="quarter" idx="13"/>
          </p:nvPr>
        </p:nvSpPr>
        <p:spPr/>
        <p:txBody>
          <a:bodyPr/>
          <a:lstStyle/>
          <a:p>
            <a:r>
              <a:rPr lang="en-US" dirty="0"/>
              <a:t>Poor control in historically marginalized groups</a:t>
            </a:r>
          </a:p>
        </p:txBody>
      </p:sp>
      <p:graphicFrame>
        <p:nvGraphicFramePr>
          <p:cNvPr id="8" name="Chart 7">
            <a:extLst>
              <a:ext uri="{FF2B5EF4-FFF2-40B4-BE49-F238E27FC236}">
                <a16:creationId xmlns:a16="http://schemas.microsoft.com/office/drawing/2014/main" id="{C3A0F299-746F-8605-9997-96E82C3496E0}"/>
              </a:ext>
            </a:extLst>
          </p:cNvPr>
          <p:cNvGraphicFramePr/>
          <p:nvPr>
            <p:extLst>
              <p:ext uri="{D42A27DB-BD31-4B8C-83A1-F6EECF244321}">
                <p14:modId xmlns:p14="http://schemas.microsoft.com/office/powerpoint/2010/main" val="1896011652"/>
              </p:ext>
            </p:extLst>
          </p:nvPr>
        </p:nvGraphicFramePr>
        <p:xfrm>
          <a:off x="719138" y="2009274"/>
          <a:ext cx="11329987" cy="42497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F1358C2-85BB-531F-0A7F-E08D98D8067F}"/>
              </a:ext>
            </a:extLst>
          </p:cNvPr>
          <p:cNvSpPr txBox="1"/>
          <p:nvPr/>
        </p:nvSpPr>
        <p:spPr bwMode="auto">
          <a:xfrm>
            <a:off x="3296653" y="6347462"/>
            <a:ext cx="69315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2" rtlCol="0" anchor="b" anchorCtr="0" compatLnSpc="1">
            <a:prstTxWarp prst="textNoShape">
              <a:avLst/>
            </a:prstTxWarp>
            <a:spAutoFit/>
          </a:bodyPr>
          <a:lstStyle/>
          <a:p>
            <a:pPr algn="l"/>
            <a:r>
              <a:rPr lang="en-US" sz="1000" dirty="0">
                <a:solidFill>
                  <a:schemeClr val="tx1"/>
                </a:solidFill>
              </a:rPr>
              <a:t>Aggarwal. Hypertension 2021;78:1719</a:t>
            </a:r>
          </a:p>
          <a:p>
            <a:pPr algn="l"/>
            <a:r>
              <a:rPr lang="en-US" sz="1000" dirty="0">
                <a:solidFill>
                  <a:schemeClr val="tx1"/>
                </a:solidFill>
              </a:rPr>
              <a:t>Sayed A. JAMA </a:t>
            </a:r>
            <a:r>
              <a:rPr lang="en-US" sz="1000" dirty="0" err="1">
                <a:solidFill>
                  <a:schemeClr val="tx1"/>
                </a:solidFill>
              </a:rPr>
              <a:t>Cardiol</a:t>
            </a:r>
            <a:r>
              <a:rPr lang="en-US" sz="1000" dirty="0">
                <a:solidFill>
                  <a:schemeClr val="tx1"/>
                </a:solidFill>
              </a:rPr>
              <a:t>. 2023;8:1185</a:t>
            </a:r>
          </a:p>
          <a:p>
            <a:pPr algn="l"/>
            <a:r>
              <a:rPr lang="en-US" sz="1000" dirty="0">
                <a:solidFill>
                  <a:schemeClr val="tx1"/>
                </a:solidFill>
              </a:rPr>
              <a:t>Arrazola RA. Prev Chronic Dis 2023;20:220375</a:t>
            </a:r>
          </a:p>
          <a:p>
            <a:pPr algn="l"/>
            <a:endParaRPr lang="en-US" sz="1000" dirty="0"/>
          </a:p>
          <a:p>
            <a:pPr algn="l"/>
            <a:endParaRPr lang="en-US" sz="1000" dirty="0"/>
          </a:p>
          <a:p>
            <a:pPr algn="l"/>
            <a:r>
              <a:rPr lang="en-US" sz="1000" dirty="0"/>
              <a:t>Zakaria NI. JAMA </a:t>
            </a:r>
            <a:r>
              <a:rPr lang="en-US" sz="1000" dirty="0" err="1"/>
              <a:t>Netw</a:t>
            </a:r>
            <a:r>
              <a:rPr lang="en-US" sz="1000" dirty="0"/>
              <a:t> Open 2023;6:e2336307</a:t>
            </a:r>
          </a:p>
          <a:p>
            <a:r>
              <a:rPr lang="en-US" sz="1000" dirty="0"/>
              <a:t>https://www.cdc.gov/physical-activity/php/data/inactivity-maps.html</a:t>
            </a:r>
            <a:endParaRPr lang="en-US" sz="1000" dirty="0">
              <a:solidFill>
                <a:schemeClr val="tx1"/>
              </a:solidFill>
            </a:endParaRPr>
          </a:p>
        </p:txBody>
      </p:sp>
    </p:spTree>
    <p:extLst>
      <p:ext uri="{BB962C8B-B14F-4D97-AF65-F5344CB8AC3E}">
        <p14:creationId xmlns:p14="http://schemas.microsoft.com/office/powerpoint/2010/main" val="798024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53228-8A90-174A-33A7-7E41B3CF0B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6EAD9-95D9-44A9-5584-6B373CFC98D4}"/>
              </a:ext>
            </a:extLst>
          </p:cNvPr>
          <p:cNvSpPr>
            <a:spLocks noGrp="1"/>
          </p:cNvSpPr>
          <p:nvPr>
            <p:ph type="title"/>
          </p:nvPr>
        </p:nvSpPr>
        <p:spPr/>
        <p:txBody>
          <a:bodyPr/>
          <a:lstStyle/>
          <a:p>
            <a:r>
              <a:rPr lang="en-US" dirty="0"/>
              <a:t>Control of PAD risk factors by SES</a:t>
            </a:r>
          </a:p>
        </p:txBody>
      </p:sp>
      <p:sp>
        <p:nvSpPr>
          <p:cNvPr id="4" name="Slide Number Placeholder 3">
            <a:extLst>
              <a:ext uri="{FF2B5EF4-FFF2-40B4-BE49-F238E27FC236}">
                <a16:creationId xmlns:a16="http://schemas.microsoft.com/office/drawing/2014/main" id="{74DBA41B-2800-8557-A709-D426B36F326A}"/>
              </a:ext>
            </a:extLst>
          </p:cNvPr>
          <p:cNvSpPr>
            <a:spLocks noGrp="1"/>
          </p:cNvSpPr>
          <p:nvPr>
            <p:ph type="sldNum" sz="quarter" idx="11"/>
          </p:nvPr>
        </p:nvSpPr>
        <p:spPr/>
        <p:txBody>
          <a:bodyPr/>
          <a:lstStyle/>
          <a:p>
            <a:fld id="{2DDEA8E7-5F55-4A60-8EF9-470692FC5635}" type="slidenum">
              <a:rPr lang="en-US" noProof="0" smtClean="0"/>
              <a:pPr/>
              <a:t>19</a:t>
            </a:fld>
            <a:endParaRPr lang="en-US" noProof="0"/>
          </a:p>
        </p:txBody>
      </p:sp>
      <p:sp>
        <p:nvSpPr>
          <p:cNvPr id="6" name="Text Placeholder 5">
            <a:extLst>
              <a:ext uri="{FF2B5EF4-FFF2-40B4-BE49-F238E27FC236}">
                <a16:creationId xmlns:a16="http://schemas.microsoft.com/office/drawing/2014/main" id="{9299CC1D-3A91-43C6-6A2C-9F1A328280BD}"/>
              </a:ext>
            </a:extLst>
          </p:cNvPr>
          <p:cNvSpPr>
            <a:spLocks noGrp="1"/>
          </p:cNvSpPr>
          <p:nvPr>
            <p:ph type="body" sz="quarter" idx="13"/>
          </p:nvPr>
        </p:nvSpPr>
        <p:spPr/>
        <p:txBody>
          <a:bodyPr/>
          <a:lstStyle/>
          <a:p>
            <a:r>
              <a:rPr lang="en-US" dirty="0"/>
              <a:t>Poor control in PEOPLE WITH low SES</a:t>
            </a:r>
          </a:p>
        </p:txBody>
      </p:sp>
      <p:graphicFrame>
        <p:nvGraphicFramePr>
          <p:cNvPr id="8" name="Chart 7">
            <a:extLst>
              <a:ext uri="{FF2B5EF4-FFF2-40B4-BE49-F238E27FC236}">
                <a16:creationId xmlns:a16="http://schemas.microsoft.com/office/drawing/2014/main" id="{F9165752-03C2-D515-6A25-41EE9E4FCED7}"/>
              </a:ext>
            </a:extLst>
          </p:cNvPr>
          <p:cNvGraphicFramePr/>
          <p:nvPr>
            <p:extLst>
              <p:ext uri="{D42A27DB-BD31-4B8C-83A1-F6EECF244321}">
                <p14:modId xmlns:p14="http://schemas.microsoft.com/office/powerpoint/2010/main" val="1156941749"/>
              </p:ext>
            </p:extLst>
          </p:nvPr>
        </p:nvGraphicFramePr>
        <p:xfrm>
          <a:off x="719138" y="1840818"/>
          <a:ext cx="11329987" cy="44182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B6909E6-2BCB-8C72-EEE3-0424946EBD0E}"/>
              </a:ext>
            </a:extLst>
          </p:cNvPr>
          <p:cNvSpPr txBox="1"/>
          <p:nvPr/>
        </p:nvSpPr>
        <p:spPr bwMode="auto">
          <a:xfrm>
            <a:off x="3296653" y="6347462"/>
            <a:ext cx="69315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2" rtlCol="0" anchor="b" anchorCtr="0" compatLnSpc="1">
            <a:prstTxWarp prst="textNoShape">
              <a:avLst/>
            </a:prstTxWarp>
            <a:spAutoFit/>
          </a:bodyPr>
          <a:lstStyle/>
          <a:p>
            <a:pPr algn="l"/>
            <a:r>
              <a:rPr lang="en-US" sz="1000" dirty="0" err="1">
                <a:solidFill>
                  <a:schemeClr val="tx1"/>
                </a:solidFill>
              </a:rPr>
              <a:t>Akinyelure</a:t>
            </a:r>
            <a:r>
              <a:rPr lang="en-US" sz="1000" dirty="0">
                <a:solidFill>
                  <a:schemeClr val="tx1"/>
                </a:solidFill>
              </a:rPr>
              <a:t> OP. Hypertension 2023;80:1403</a:t>
            </a:r>
          </a:p>
          <a:p>
            <a:pPr algn="l"/>
            <a:r>
              <a:rPr lang="en-US" sz="1000" dirty="0">
                <a:solidFill>
                  <a:schemeClr val="tx1"/>
                </a:solidFill>
              </a:rPr>
              <a:t>He WJ. JACC Advances. 2025;4:101744</a:t>
            </a:r>
          </a:p>
          <a:p>
            <a:pPr algn="l"/>
            <a:r>
              <a:rPr lang="en-US" sz="1000" dirty="0">
                <a:solidFill>
                  <a:schemeClr val="tx1"/>
                </a:solidFill>
              </a:rPr>
              <a:t>Kamat S. </a:t>
            </a:r>
            <a:r>
              <a:rPr lang="en-US" sz="1000" dirty="0" err="1">
                <a:solidFill>
                  <a:schemeClr val="tx1"/>
                </a:solidFill>
              </a:rPr>
              <a:t>Innov</a:t>
            </a:r>
            <a:r>
              <a:rPr lang="en-US" sz="1000" dirty="0">
                <a:solidFill>
                  <a:schemeClr val="tx1"/>
                </a:solidFill>
              </a:rPr>
              <a:t> Pharm. 2019;10:10.24926</a:t>
            </a:r>
          </a:p>
          <a:p>
            <a:pPr algn="l"/>
            <a:endParaRPr lang="en-US" sz="1000" dirty="0"/>
          </a:p>
          <a:p>
            <a:pPr algn="l"/>
            <a:endParaRPr lang="en-US" sz="1000" dirty="0"/>
          </a:p>
          <a:p>
            <a:r>
              <a:rPr lang="en-US" sz="1000" dirty="0"/>
              <a:t>Sayed A. JAMA </a:t>
            </a:r>
            <a:r>
              <a:rPr lang="en-US" sz="1000" dirty="0" err="1"/>
              <a:t>Cardiol</a:t>
            </a:r>
            <a:r>
              <a:rPr lang="en-US" sz="1000" dirty="0"/>
              <a:t>. 2023;8:1185</a:t>
            </a:r>
          </a:p>
        </p:txBody>
      </p:sp>
    </p:spTree>
    <p:extLst>
      <p:ext uri="{BB962C8B-B14F-4D97-AF65-F5344CB8AC3E}">
        <p14:creationId xmlns:p14="http://schemas.microsoft.com/office/powerpoint/2010/main" val="646658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DA19C-8B9A-F5F0-6B3D-0C49FB06695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CB067D5-6390-C306-C054-652525804716}"/>
              </a:ext>
            </a:extLst>
          </p:cNvPr>
          <p:cNvSpPr>
            <a:spLocks noGrp="1"/>
          </p:cNvSpPr>
          <p:nvPr>
            <p:ph idx="1"/>
          </p:nvPr>
        </p:nvSpPr>
        <p:spPr>
          <a:xfrm>
            <a:off x="719999" y="1839600"/>
            <a:ext cx="10854379" cy="4297675"/>
          </a:xfrm>
        </p:spPr>
        <p:txBody>
          <a:bodyPr/>
          <a:lstStyle/>
          <a:p>
            <a:r>
              <a:rPr lang="en-US" dirty="0"/>
              <a:t>Research funding to my institution from National Heart Lung and Blood Institute, American Heart Association, Department of Defense, Boston Scientific. Consulting fees from Novartis, Abbott, Bayer/Janssen, Bristol Myers Squibb. Consulting (unpaid) for the Centers for Medicare and Medicaid Services.</a:t>
            </a:r>
          </a:p>
        </p:txBody>
      </p:sp>
      <p:sp>
        <p:nvSpPr>
          <p:cNvPr id="4" name="Slide Number Placeholder 3">
            <a:extLst>
              <a:ext uri="{FF2B5EF4-FFF2-40B4-BE49-F238E27FC236}">
                <a16:creationId xmlns:a16="http://schemas.microsoft.com/office/drawing/2014/main" id="{41F6ECF4-5E7A-16A4-1BA2-EABBC524978E}"/>
              </a:ext>
            </a:extLst>
          </p:cNvPr>
          <p:cNvSpPr>
            <a:spLocks noGrp="1"/>
          </p:cNvSpPr>
          <p:nvPr>
            <p:ph type="sldNum" sz="quarter" idx="11"/>
          </p:nvPr>
        </p:nvSpPr>
        <p:spPr/>
        <p:txBody>
          <a:bodyPr/>
          <a:lstStyle/>
          <a:p>
            <a:fld id="{2DDEA8E7-5F55-4A60-8EF9-470692FC5635}" type="slidenum">
              <a:rPr lang="en-US" noProof="0" smtClean="0"/>
              <a:pPr/>
              <a:t>2</a:t>
            </a:fld>
            <a:endParaRPr lang="en-US" noProof="0"/>
          </a:p>
        </p:txBody>
      </p:sp>
    </p:spTree>
    <p:extLst>
      <p:ext uri="{BB962C8B-B14F-4D97-AF65-F5344CB8AC3E}">
        <p14:creationId xmlns:p14="http://schemas.microsoft.com/office/powerpoint/2010/main" val="1012091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B329B-05B1-8A60-9373-3F5ED35F49D3}"/>
              </a:ext>
            </a:extLst>
          </p:cNvPr>
          <p:cNvSpPr>
            <a:spLocks noGrp="1"/>
          </p:cNvSpPr>
          <p:nvPr>
            <p:ph type="title"/>
          </p:nvPr>
        </p:nvSpPr>
        <p:spPr/>
        <p:txBody>
          <a:bodyPr/>
          <a:lstStyle/>
          <a:p>
            <a:r>
              <a:rPr lang="en-US" dirty="0"/>
              <a:t>Epidemiology of PAD</a:t>
            </a:r>
          </a:p>
        </p:txBody>
      </p:sp>
      <p:sp>
        <p:nvSpPr>
          <p:cNvPr id="4" name="Slide Number Placeholder 3">
            <a:extLst>
              <a:ext uri="{FF2B5EF4-FFF2-40B4-BE49-F238E27FC236}">
                <a16:creationId xmlns:a16="http://schemas.microsoft.com/office/drawing/2014/main" id="{3A1D8335-3726-9DAE-8102-60634A8DAFD5}"/>
              </a:ext>
            </a:extLst>
          </p:cNvPr>
          <p:cNvSpPr>
            <a:spLocks noGrp="1"/>
          </p:cNvSpPr>
          <p:nvPr>
            <p:ph type="sldNum" sz="quarter" idx="11"/>
          </p:nvPr>
        </p:nvSpPr>
        <p:spPr/>
        <p:txBody>
          <a:bodyPr/>
          <a:lstStyle/>
          <a:p>
            <a:fld id="{2DDEA8E7-5F55-4A60-8EF9-470692FC5635}" type="slidenum">
              <a:rPr lang="en-US" noProof="0" smtClean="0"/>
              <a:pPr/>
              <a:t>20</a:t>
            </a:fld>
            <a:endParaRPr lang="en-US" noProof="0"/>
          </a:p>
        </p:txBody>
      </p:sp>
      <p:sp>
        <p:nvSpPr>
          <p:cNvPr id="6" name="Text Placeholder 5">
            <a:extLst>
              <a:ext uri="{FF2B5EF4-FFF2-40B4-BE49-F238E27FC236}">
                <a16:creationId xmlns:a16="http://schemas.microsoft.com/office/drawing/2014/main" id="{405049AA-ADB4-DA60-B9C1-78A41CE8815A}"/>
              </a:ext>
            </a:extLst>
          </p:cNvPr>
          <p:cNvSpPr>
            <a:spLocks noGrp="1"/>
          </p:cNvSpPr>
          <p:nvPr>
            <p:ph type="body" sz="quarter" idx="13"/>
          </p:nvPr>
        </p:nvSpPr>
        <p:spPr/>
        <p:txBody>
          <a:bodyPr/>
          <a:lstStyle/>
          <a:p>
            <a:r>
              <a:rPr lang="en-US" dirty="0"/>
              <a:t>Higher prevalence in historically marginalized groups</a:t>
            </a:r>
          </a:p>
        </p:txBody>
      </p:sp>
      <p:graphicFrame>
        <p:nvGraphicFramePr>
          <p:cNvPr id="7" name="Chart 6">
            <a:extLst>
              <a:ext uri="{FF2B5EF4-FFF2-40B4-BE49-F238E27FC236}">
                <a16:creationId xmlns:a16="http://schemas.microsoft.com/office/drawing/2014/main" id="{85DD4669-CC74-ACC0-774B-B45CE73E0C11}"/>
              </a:ext>
            </a:extLst>
          </p:cNvPr>
          <p:cNvGraphicFramePr/>
          <p:nvPr>
            <p:extLst>
              <p:ext uri="{D42A27DB-BD31-4B8C-83A1-F6EECF244321}">
                <p14:modId xmlns:p14="http://schemas.microsoft.com/office/powerpoint/2010/main" val="743108865"/>
              </p:ext>
            </p:extLst>
          </p:nvPr>
        </p:nvGraphicFramePr>
        <p:xfrm>
          <a:off x="438912" y="2258700"/>
          <a:ext cx="5009387" cy="400036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F7590D8-FD44-8892-9FA5-BB5215B00E02}"/>
              </a:ext>
            </a:extLst>
          </p:cNvPr>
          <p:cNvGraphicFramePr/>
          <p:nvPr>
            <p:extLst>
              <p:ext uri="{D42A27DB-BD31-4B8C-83A1-F6EECF244321}">
                <p14:modId xmlns:p14="http://schemas.microsoft.com/office/powerpoint/2010/main" val="2271747707"/>
              </p:ext>
            </p:extLst>
          </p:nvPr>
        </p:nvGraphicFramePr>
        <p:xfrm>
          <a:off x="5553075" y="2258700"/>
          <a:ext cx="6496050" cy="400036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D590EADD-9071-82AC-8661-0CB3A283339C}"/>
              </a:ext>
            </a:extLst>
          </p:cNvPr>
          <p:cNvSpPr txBox="1"/>
          <p:nvPr/>
        </p:nvSpPr>
        <p:spPr>
          <a:xfrm>
            <a:off x="419100" y="1809750"/>
            <a:ext cx="9429750" cy="369332"/>
          </a:xfrm>
          <a:prstGeom prst="rect">
            <a:avLst/>
          </a:prstGeom>
          <a:noFill/>
        </p:spPr>
        <p:txBody>
          <a:bodyPr wrap="square" lIns="0" tIns="0" rIns="0" bIns="0" rtlCol="0">
            <a:spAutoFit/>
          </a:bodyPr>
          <a:lstStyle/>
          <a:p>
            <a:pPr algn="l">
              <a:tabLst>
                <a:tab pos="2800350" algn="ctr"/>
                <a:tab pos="7486650" algn="ctr"/>
              </a:tabLst>
            </a:pPr>
            <a:r>
              <a:rPr lang="en-US" sz="2400" dirty="0">
                <a:solidFill>
                  <a:schemeClr val="accent1"/>
                </a:solidFill>
                <a:latin typeface="+mj-lt"/>
              </a:rPr>
              <a:t>	Men	Women</a:t>
            </a:r>
          </a:p>
        </p:txBody>
      </p:sp>
    </p:spTree>
    <p:extLst>
      <p:ext uri="{BB962C8B-B14F-4D97-AF65-F5344CB8AC3E}">
        <p14:creationId xmlns:p14="http://schemas.microsoft.com/office/powerpoint/2010/main" val="171013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379AA-2A5C-1F18-6F74-D62B983E5E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20B86-A9C2-C823-3C7E-F03C557FE9A5}"/>
              </a:ext>
            </a:extLst>
          </p:cNvPr>
          <p:cNvSpPr>
            <a:spLocks noGrp="1"/>
          </p:cNvSpPr>
          <p:nvPr>
            <p:ph type="title"/>
          </p:nvPr>
        </p:nvSpPr>
        <p:spPr/>
        <p:txBody>
          <a:bodyPr/>
          <a:lstStyle/>
          <a:p>
            <a:r>
              <a:rPr lang="en-US" dirty="0"/>
              <a:t>An amputation is a long-term failure</a:t>
            </a:r>
          </a:p>
        </p:txBody>
      </p:sp>
      <p:sp>
        <p:nvSpPr>
          <p:cNvPr id="4" name="Date Placeholder 3">
            <a:extLst>
              <a:ext uri="{FF2B5EF4-FFF2-40B4-BE49-F238E27FC236}">
                <a16:creationId xmlns:a16="http://schemas.microsoft.com/office/drawing/2014/main" id="{6A9F7C66-8676-48EC-255E-02FB7601D199}"/>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EC8C50D8-5336-5775-E980-C528F5FA308B}"/>
              </a:ext>
            </a:extLst>
          </p:cNvPr>
          <p:cNvSpPr>
            <a:spLocks noGrp="1"/>
          </p:cNvSpPr>
          <p:nvPr>
            <p:ph type="sldNum" sz="quarter" idx="11"/>
          </p:nvPr>
        </p:nvSpPr>
        <p:spPr/>
        <p:txBody>
          <a:bodyPr/>
          <a:lstStyle/>
          <a:p>
            <a:fld id="{2DDEA8E7-5F55-4A60-8EF9-470692FC5635}" type="slidenum">
              <a:rPr lang="en-US" noProof="0" smtClean="0"/>
              <a:pPr/>
              <a:t>21</a:t>
            </a:fld>
            <a:endParaRPr lang="en-US" noProof="0"/>
          </a:p>
        </p:txBody>
      </p:sp>
      <p:sp>
        <p:nvSpPr>
          <p:cNvPr id="8" name="Right Arrow 7">
            <a:extLst>
              <a:ext uri="{FF2B5EF4-FFF2-40B4-BE49-F238E27FC236}">
                <a16:creationId xmlns:a16="http://schemas.microsoft.com/office/drawing/2014/main" id="{BFD27387-2D95-E134-0DCC-893813554369}"/>
              </a:ext>
            </a:extLst>
          </p:cNvPr>
          <p:cNvSpPr/>
          <p:nvPr/>
        </p:nvSpPr>
        <p:spPr>
          <a:xfrm>
            <a:off x="411848" y="3935727"/>
            <a:ext cx="11569960" cy="23405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519113" algn="ctr"/>
                <a:tab pos="2547938" algn="ctr"/>
                <a:tab pos="4973638" algn="ctr"/>
                <a:tab pos="7450138" algn="ctr"/>
                <a:tab pos="10058400" algn="ctr"/>
              </a:tabLst>
            </a:pPr>
            <a:r>
              <a:rPr lang="en-US" sz="2000" dirty="0"/>
              <a:t>A</a:t>
            </a:r>
            <a:r>
              <a:rPr lang="en-US" sz="2000" dirty="0">
                <a:solidFill>
                  <a:schemeClr val="tx1"/>
                </a:solidFill>
              </a:rPr>
              <a:t>		Asymptomatic	Intermittent	Critical 	Major		ASCVD	claudication	Limb Ischemia	Amputation</a:t>
            </a:r>
            <a:endParaRPr lang="en-US" sz="2000" dirty="0"/>
          </a:p>
        </p:txBody>
      </p:sp>
      <p:sp>
        <p:nvSpPr>
          <p:cNvPr id="9" name="Lightning Bolt 8">
            <a:extLst>
              <a:ext uri="{FF2B5EF4-FFF2-40B4-BE49-F238E27FC236}">
                <a16:creationId xmlns:a16="http://schemas.microsoft.com/office/drawing/2014/main" id="{106349BF-A52D-A4E5-BD29-98DAF495E5CD}"/>
              </a:ext>
            </a:extLst>
          </p:cNvPr>
          <p:cNvSpPr/>
          <p:nvPr/>
        </p:nvSpPr>
        <p:spPr>
          <a:xfrm>
            <a:off x="1212371" y="3353835"/>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1EE60F1-07A2-792E-2268-BAC4F2D5BFC3}"/>
              </a:ext>
            </a:extLst>
          </p:cNvPr>
          <p:cNvSpPr txBox="1"/>
          <p:nvPr/>
        </p:nvSpPr>
        <p:spPr>
          <a:xfrm>
            <a:off x="603048" y="2075592"/>
            <a:ext cx="2296391" cy="1138773"/>
          </a:xfrm>
          <a:prstGeom prst="rect">
            <a:avLst/>
          </a:prstGeom>
          <a:noFill/>
        </p:spPr>
        <p:txBody>
          <a:bodyPr wrap="square" rtlCol="0">
            <a:spAutoFit/>
          </a:bodyPr>
          <a:lstStyle/>
          <a:p>
            <a:r>
              <a:rPr lang="en-US" sz="1800" b="1" dirty="0">
                <a:solidFill>
                  <a:schemeClr val="tx1"/>
                </a:solidFill>
              </a:rPr>
              <a:t>Primordial prevention</a:t>
            </a:r>
          </a:p>
          <a:p>
            <a:pPr marL="176213" indent="-176213">
              <a:buFont typeface="Arial" panose="020B0604020202020204" pitchFamily="34" charset="0"/>
              <a:buChar char="•"/>
            </a:pPr>
            <a:r>
              <a:rPr lang="en-US" sz="1600" dirty="0">
                <a:solidFill>
                  <a:schemeClr val="tx1"/>
                </a:solidFill>
              </a:rPr>
              <a:t>Exercise</a:t>
            </a:r>
          </a:p>
          <a:p>
            <a:pPr marL="176213" indent="-176213">
              <a:buFont typeface="Arial" panose="020B0604020202020204" pitchFamily="34" charset="0"/>
              <a:buChar char="•"/>
            </a:pPr>
            <a:r>
              <a:rPr lang="en-US" sz="1600" dirty="0">
                <a:solidFill>
                  <a:schemeClr val="tx1"/>
                </a:solidFill>
              </a:rPr>
              <a:t>Healthy diet</a:t>
            </a:r>
          </a:p>
        </p:txBody>
      </p:sp>
      <p:sp>
        <p:nvSpPr>
          <p:cNvPr id="11" name="Lightning Bolt 10">
            <a:extLst>
              <a:ext uri="{FF2B5EF4-FFF2-40B4-BE49-F238E27FC236}">
                <a16:creationId xmlns:a16="http://schemas.microsoft.com/office/drawing/2014/main" id="{DB27B04C-1ED6-1DFD-EE64-6CC269C9A861}"/>
              </a:ext>
            </a:extLst>
          </p:cNvPr>
          <p:cNvSpPr/>
          <p:nvPr/>
        </p:nvSpPr>
        <p:spPr>
          <a:xfrm>
            <a:off x="3792047" y="3339979"/>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D3C226-99FA-DD30-DBD3-2D39AC573A83}"/>
              </a:ext>
            </a:extLst>
          </p:cNvPr>
          <p:cNvSpPr txBox="1"/>
          <p:nvPr/>
        </p:nvSpPr>
        <p:spPr>
          <a:xfrm>
            <a:off x="2981556" y="1728915"/>
            <a:ext cx="2296391" cy="1600438"/>
          </a:xfrm>
          <a:prstGeom prst="rect">
            <a:avLst/>
          </a:prstGeom>
          <a:noFill/>
        </p:spPr>
        <p:txBody>
          <a:bodyPr wrap="square" rtlCol="0">
            <a:spAutoFit/>
          </a:bodyPr>
          <a:lstStyle/>
          <a:p>
            <a:r>
              <a:rPr lang="en-US" sz="1800" b="1" dirty="0">
                <a:solidFill>
                  <a:schemeClr val="tx1"/>
                </a:solidFill>
              </a:rPr>
              <a:t>Primary prevention</a:t>
            </a:r>
          </a:p>
          <a:p>
            <a:pPr marL="176213" indent="-176213">
              <a:buFont typeface="Arial" panose="020B0604020202020204" pitchFamily="34" charset="0"/>
              <a:buChar char="•"/>
            </a:pPr>
            <a:r>
              <a:rPr lang="en-US" sz="1600" dirty="0">
                <a:solidFill>
                  <a:schemeClr val="tx1"/>
                </a:solidFill>
              </a:rPr>
              <a:t>BP control</a:t>
            </a:r>
          </a:p>
          <a:p>
            <a:pPr marL="176213" indent="-176213">
              <a:buFont typeface="Arial" panose="020B0604020202020204" pitchFamily="34" charset="0"/>
              <a:buChar char="•"/>
            </a:pPr>
            <a:r>
              <a:rPr lang="en-US" sz="1600" dirty="0">
                <a:solidFill>
                  <a:schemeClr val="tx1"/>
                </a:solidFill>
              </a:rPr>
              <a:t>Statin</a:t>
            </a:r>
          </a:p>
          <a:p>
            <a:pPr marL="176213" indent="-176213">
              <a:buFont typeface="Arial" panose="020B0604020202020204" pitchFamily="34" charset="0"/>
              <a:buChar char="•"/>
            </a:pPr>
            <a:r>
              <a:rPr lang="en-US" sz="1600" dirty="0">
                <a:solidFill>
                  <a:schemeClr val="tx1"/>
                </a:solidFill>
              </a:rPr>
              <a:t>Antiplatelet</a:t>
            </a:r>
          </a:p>
          <a:p>
            <a:pPr marL="176213" indent="-176213">
              <a:buFont typeface="Arial" panose="020B0604020202020204" pitchFamily="34" charset="0"/>
              <a:buChar char="•"/>
            </a:pPr>
            <a:r>
              <a:rPr lang="en-US" sz="1600" dirty="0">
                <a:solidFill>
                  <a:schemeClr val="tx1"/>
                </a:solidFill>
              </a:rPr>
              <a:t>Diabetes control</a:t>
            </a:r>
          </a:p>
          <a:p>
            <a:pPr marL="176213" indent="-176213">
              <a:buFont typeface="Arial" panose="020B0604020202020204" pitchFamily="34" charset="0"/>
              <a:buChar char="•"/>
            </a:pPr>
            <a:r>
              <a:rPr lang="en-US" sz="1600" dirty="0">
                <a:solidFill>
                  <a:schemeClr val="tx1"/>
                </a:solidFill>
              </a:rPr>
              <a:t>Smoking cessation</a:t>
            </a:r>
          </a:p>
        </p:txBody>
      </p:sp>
      <p:sp>
        <p:nvSpPr>
          <p:cNvPr id="13" name="TextBox 12">
            <a:extLst>
              <a:ext uri="{FF2B5EF4-FFF2-40B4-BE49-F238E27FC236}">
                <a16:creationId xmlns:a16="http://schemas.microsoft.com/office/drawing/2014/main" id="{E00261F1-F29B-3CF4-B771-10D5345EEEF9}"/>
              </a:ext>
            </a:extLst>
          </p:cNvPr>
          <p:cNvSpPr txBox="1"/>
          <p:nvPr/>
        </p:nvSpPr>
        <p:spPr>
          <a:xfrm>
            <a:off x="5618503" y="1946252"/>
            <a:ext cx="2757401" cy="1354217"/>
          </a:xfrm>
          <a:prstGeom prst="rect">
            <a:avLst/>
          </a:prstGeom>
          <a:noFill/>
        </p:spPr>
        <p:txBody>
          <a:bodyPr wrap="square" rtlCol="0">
            <a:spAutoFit/>
          </a:bodyPr>
          <a:lstStyle/>
          <a:p>
            <a:r>
              <a:rPr lang="en-US" sz="1800" b="1" dirty="0">
                <a:solidFill>
                  <a:schemeClr val="tx1"/>
                </a:solidFill>
              </a:rPr>
              <a:t>Secondary prevention</a:t>
            </a:r>
          </a:p>
          <a:p>
            <a:pPr marL="176213" indent="-176213">
              <a:buFont typeface="Arial" panose="020B0604020202020204" pitchFamily="34" charset="0"/>
              <a:buChar char="•"/>
            </a:pPr>
            <a:r>
              <a:rPr lang="en-US" sz="1600" dirty="0">
                <a:solidFill>
                  <a:schemeClr val="tx1"/>
                </a:solidFill>
              </a:rPr>
              <a:t>Primary prevention plus</a:t>
            </a:r>
          </a:p>
          <a:p>
            <a:pPr marL="176213" indent="-176213">
              <a:buFont typeface="Arial" panose="020B0604020202020204" pitchFamily="34" charset="0"/>
              <a:buChar char="•"/>
            </a:pPr>
            <a:r>
              <a:rPr lang="en-US" sz="1600" dirty="0">
                <a:solidFill>
                  <a:schemeClr val="tx1"/>
                </a:solidFill>
              </a:rPr>
              <a:t>Supervised exercise</a:t>
            </a:r>
          </a:p>
          <a:p>
            <a:pPr marL="176213" indent="-176213">
              <a:buFont typeface="Arial" panose="020B0604020202020204" pitchFamily="34" charset="0"/>
              <a:buChar char="•"/>
            </a:pPr>
            <a:r>
              <a:rPr lang="en-US" sz="1600" dirty="0">
                <a:solidFill>
                  <a:schemeClr val="tx1"/>
                </a:solidFill>
              </a:rPr>
              <a:t>Aggressive antithrombotic</a:t>
            </a:r>
          </a:p>
          <a:p>
            <a:pPr marL="176213" indent="-176213">
              <a:buFont typeface="Arial" panose="020B0604020202020204" pitchFamily="34" charset="0"/>
              <a:buChar char="•"/>
            </a:pPr>
            <a:r>
              <a:rPr lang="en-US" sz="1600" dirty="0">
                <a:solidFill>
                  <a:schemeClr val="tx1"/>
                </a:solidFill>
              </a:rPr>
              <a:t>PCSK9 inhibitor</a:t>
            </a:r>
          </a:p>
        </p:txBody>
      </p:sp>
      <p:sp>
        <p:nvSpPr>
          <p:cNvPr id="14" name="Lightning Bolt 13">
            <a:extLst>
              <a:ext uri="{FF2B5EF4-FFF2-40B4-BE49-F238E27FC236}">
                <a16:creationId xmlns:a16="http://schemas.microsoft.com/office/drawing/2014/main" id="{99CC35F2-F32A-4957-4373-9788DA6C1E08}"/>
              </a:ext>
            </a:extLst>
          </p:cNvPr>
          <p:cNvSpPr/>
          <p:nvPr/>
        </p:nvSpPr>
        <p:spPr>
          <a:xfrm>
            <a:off x="6546758" y="3346905"/>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ightning Bolt 14">
            <a:extLst>
              <a:ext uri="{FF2B5EF4-FFF2-40B4-BE49-F238E27FC236}">
                <a16:creationId xmlns:a16="http://schemas.microsoft.com/office/drawing/2014/main" id="{06C2AB49-EE00-3D5D-3456-555E3CC0419F}"/>
              </a:ext>
            </a:extLst>
          </p:cNvPr>
          <p:cNvSpPr/>
          <p:nvPr/>
        </p:nvSpPr>
        <p:spPr>
          <a:xfrm>
            <a:off x="9170922" y="3364222"/>
            <a:ext cx="675409" cy="93518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E0C675D-D4C5-225C-1309-13292D4D4177}"/>
              </a:ext>
            </a:extLst>
          </p:cNvPr>
          <p:cNvSpPr txBox="1"/>
          <p:nvPr/>
        </p:nvSpPr>
        <p:spPr>
          <a:xfrm>
            <a:off x="8533615" y="1716194"/>
            <a:ext cx="2531919" cy="1631216"/>
          </a:xfrm>
          <a:prstGeom prst="rect">
            <a:avLst/>
          </a:prstGeom>
          <a:noFill/>
        </p:spPr>
        <p:txBody>
          <a:bodyPr wrap="square" rtlCol="0">
            <a:spAutoFit/>
          </a:bodyPr>
          <a:lstStyle/>
          <a:p>
            <a:r>
              <a:rPr lang="en-US" sz="1800" b="1" dirty="0">
                <a:solidFill>
                  <a:schemeClr val="tx1"/>
                </a:solidFill>
              </a:rPr>
              <a:t>Amputation prevention</a:t>
            </a:r>
          </a:p>
          <a:p>
            <a:pPr marL="176213" indent="-176213">
              <a:buFont typeface="Arial" panose="020B0604020202020204" pitchFamily="34" charset="0"/>
              <a:buChar char="•"/>
            </a:pPr>
            <a:r>
              <a:rPr lang="en-US" sz="1600" dirty="0">
                <a:solidFill>
                  <a:schemeClr val="tx1"/>
                </a:solidFill>
              </a:rPr>
              <a:t>Surgical or percutaneous revascularization</a:t>
            </a:r>
          </a:p>
          <a:p>
            <a:pPr marL="176213" indent="-176213">
              <a:buFont typeface="Arial" panose="020B0604020202020204" pitchFamily="34" charset="0"/>
              <a:buChar char="•"/>
            </a:pPr>
            <a:r>
              <a:rPr lang="en-US" sz="1600" dirty="0">
                <a:solidFill>
                  <a:schemeClr val="tx1"/>
                </a:solidFill>
              </a:rPr>
              <a:t>Wound care</a:t>
            </a:r>
          </a:p>
        </p:txBody>
      </p:sp>
      <p:sp>
        <p:nvSpPr>
          <p:cNvPr id="3" name="Text Placeholder 5">
            <a:extLst>
              <a:ext uri="{FF2B5EF4-FFF2-40B4-BE49-F238E27FC236}">
                <a16:creationId xmlns:a16="http://schemas.microsoft.com/office/drawing/2014/main" id="{0795FE07-8033-D3EA-381B-2E74C6CCB3F5}"/>
              </a:ext>
            </a:extLst>
          </p:cNvPr>
          <p:cNvSpPr>
            <a:spLocks noGrp="1"/>
          </p:cNvSpPr>
          <p:nvPr>
            <p:ph type="body" sz="quarter" idx="13"/>
          </p:nvPr>
        </p:nvSpPr>
        <p:spPr>
          <a:xfrm>
            <a:off x="720000" y="1279218"/>
            <a:ext cx="10752000" cy="347020"/>
          </a:xfrm>
        </p:spPr>
        <p:txBody>
          <a:bodyPr/>
          <a:lstStyle/>
          <a:p>
            <a:r>
              <a:rPr lang="en-US" dirty="0"/>
              <a:t>the system fails the most vulnerable</a:t>
            </a:r>
          </a:p>
        </p:txBody>
      </p:sp>
      <p:sp>
        <p:nvSpPr>
          <p:cNvPr id="6" name="Rectangle 5">
            <a:extLst>
              <a:ext uri="{FF2B5EF4-FFF2-40B4-BE49-F238E27FC236}">
                <a16:creationId xmlns:a16="http://schemas.microsoft.com/office/drawing/2014/main" id="{BE6FDB86-4F0B-8C6F-365D-9D779548406A}"/>
              </a:ext>
            </a:extLst>
          </p:cNvPr>
          <p:cNvSpPr/>
          <p:nvPr/>
        </p:nvSpPr>
        <p:spPr>
          <a:xfrm>
            <a:off x="5435657" y="1626239"/>
            <a:ext cx="5164163" cy="27878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err="1">
              <a:latin typeface="+mj-lt"/>
            </a:endParaRPr>
          </a:p>
        </p:txBody>
      </p:sp>
    </p:spTree>
    <p:extLst>
      <p:ext uri="{BB962C8B-B14F-4D97-AF65-F5344CB8AC3E}">
        <p14:creationId xmlns:p14="http://schemas.microsoft.com/office/powerpoint/2010/main" val="219160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7EBEF-11D7-2D63-A803-83E6C2D63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E951E-1043-D5C6-E39F-F7FA235D0953}"/>
              </a:ext>
            </a:extLst>
          </p:cNvPr>
          <p:cNvSpPr>
            <a:spLocks noGrp="1"/>
          </p:cNvSpPr>
          <p:nvPr>
            <p:ph type="title"/>
          </p:nvPr>
        </p:nvSpPr>
        <p:spPr/>
        <p:txBody>
          <a:bodyPr/>
          <a:lstStyle/>
          <a:p>
            <a:r>
              <a:rPr lang="en-US" dirty="0"/>
              <a:t>Amputation prevention by race</a:t>
            </a:r>
          </a:p>
        </p:txBody>
      </p:sp>
      <p:sp>
        <p:nvSpPr>
          <p:cNvPr id="4" name="Slide Number Placeholder 3">
            <a:extLst>
              <a:ext uri="{FF2B5EF4-FFF2-40B4-BE49-F238E27FC236}">
                <a16:creationId xmlns:a16="http://schemas.microsoft.com/office/drawing/2014/main" id="{7FEFE90F-6682-6728-8732-8EEABB92B3BD}"/>
              </a:ext>
            </a:extLst>
          </p:cNvPr>
          <p:cNvSpPr>
            <a:spLocks noGrp="1"/>
          </p:cNvSpPr>
          <p:nvPr>
            <p:ph type="sldNum" sz="quarter" idx="11"/>
          </p:nvPr>
        </p:nvSpPr>
        <p:spPr/>
        <p:txBody>
          <a:bodyPr/>
          <a:lstStyle/>
          <a:p>
            <a:fld id="{2DDEA8E7-5F55-4A60-8EF9-470692FC5635}" type="slidenum">
              <a:rPr lang="en-US" noProof="0" smtClean="0"/>
              <a:pPr/>
              <a:t>22</a:t>
            </a:fld>
            <a:endParaRPr lang="en-US" noProof="0"/>
          </a:p>
        </p:txBody>
      </p:sp>
      <p:sp>
        <p:nvSpPr>
          <p:cNvPr id="6" name="Text Placeholder 5">
            <a:extLst>
              <a:ext uri="{FF2B5EF4-FFF2-40B4-BE49-F238E27FC236}">
                <a16:creationId xmlns:a16="http://schemas.microsoft.com/office/drawing/2014/main" id="{BC5BD75B-D469-2769-7AA8-01861C4B59FB}"/>
              </a:ext>
            </a:extLst>
          </p:cNvPr>
          <p:cNvSpPr>
            <a:spLocks noGrp="1"/>
          </p:cNvSpPr>
          <p:nvPr>
            <p:ph type="body" sz="quarter" idx="13"/>
          </p:nvPr>
        </p:nvSpPr>
        <p:spPr/>
        <p:txBody>
          <a:bodyPr/>
          <a:lstStyle/>
          <a:p>
            <a:r>
              <a:rPr lang="en-US" dirty="0"/>
              <a:t>LOW USE OF diagnostics and therapeutics</a:t>
            </a:r>
          </a:p>
        </p:txBody>
      </p:sp>
      <p:graphicFrame>
        <p:nvGraphicFramePr>
          <p:cNvPr id="8" name="Chart 7">
            <a:extLst>
              <a:ext uri="{FF2B5EF4-FFF2-40B4-BE49-F238E27FC236}">
                <a16:creationId xmlns:a16="http://schemas.microsoft.com/office/drawing/2014/main" id="{D38555DE-9595-9E59-1939-6226002053E5}"/>
              </a:ext>
            </a:extLst>
          </p:cNvPr>
          <p:cNvGraphicFramePr/>
          <p:nvPr>
            <p:extLst>
              <p:ext uri="{D42A27DB-BD31-4B8C-83A1-F6EECF244321}">
                <p14:modId xmlns:p14="http://schemas.microsoft.com/office/powerpoint/2010/main" val="328920782"/>
              </p:ext>
            </p:extLst>
          </p:nvPr>
        </p:nvGraphicFramePr>
        <p:xfrm>
          <a:off x="719139" y="1840818"/>
          <a:ext cx="11288378" cy="44182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8D6EB71-DB28-AC82-6419-A0C4F35AFD13}"/>
              </a:ext>
            </a:extLst>
          </p:cNvPr>
          <p:cNvSpPr txBox="1"/>
          <p:nvPr/>
        </p:nvSpPr>
        <p:spPr bwMode="auto">
          <a:xfrm>
            <a:off x="6384131" y="6644508"/>
            <a:ext cx="371775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000" dirty="0"/>
              <a:t>Ramadan O. Circ Cardiovasc Qual Outcomes. 2025;18:e010931</a:t>
            </a:r>
          </a:p>
        </p:txBody>
      </p:sp>
    </p:spTree>
    <p:extLst>
      <p:ext uri="{BB962C8B-B14F-4D97-AF65-F5344CB8AC3E}">
        <p14:creationId xmlns:p14="http://schemas.microsoft.com/office/powerpoint/2010/main" val="118223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3914C-819C-0A78-9AF2-3C1FDAFE6D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E1F37A-A35B-A16A-B88A-6A4D3645702D}"/>
              </a:ext>
            </a:extLst>
          </p:cNvPr>
          <p:cNvSpPr>
            <a:spLocks noGrp="1"/>
          </p:cNvSpPr>
          <p:nvPr>
            <p:ph type="title"/>
          </p:nvPr>
        </p:nvSpPr>
        <p:spPr/>
        <p:txBody>
          <a:bodyPr/>
          <a:lstStyle/>
          <a:p>
            <a:r>
              <a:rPr lang="en-US" dirty="0"/>
              <a:t>Amputation prevention by SES</a:t>
            </a:r>
          </a:p>
        </p:txBody>
      </p:sp>
      <p:sp>
        <p:nvSpPr>
          <p:cNvPr id="4" name="Slide Number Placeholder 3">
            <a:extLst>
              <a:ext uri="{FF2B5EF4-FFF2-40B4-BE49-F238E27FC236}">
                <a16:creationId xmlns:a16="http://schemas.microsoft.com/office/drawing/2014/main" id="{2AFC4799-27FE-9B06-FBD1-C0DC4658497F}"/>
              </a:ext>
            </a:extLst>
          </p:cNvPr>
          <p:cNvSpPr>
            <a:spLocks noGrp="1"/>
          </p:cNvSpPr>
          <p:nvPr>
            <p:ph type="sldNum" sz="quarter" idx="11"/>
          </p:nvPr>
        </p:nvSpPr>
        <p:spPr/>
        <p:txBody>
          <a:bodyPr/>
          <a:lstStyle/>
          <a:p>
            <a:fld id="{2DDEA8E7-5F55-4A60-8EF9-470692FC5635}" type="slidenum">
              <a:rPr lang="en-US" noProof="0" smtClean="0"/>
              <a:pPr/>
              <a:t>23</a:t>
            </a:fld>
            <a:endParaRPr lang="en-US" noProof="0"/>
          </a:p>
        </p:txBody>
      </p:sp>
      <p:sp>
        <p:nvSpPr>
          <p:cNvPr id="6" name="Text Placeholder 5">
            <a:extLst>
              <a:ext uri="{FF2B5EF4-FFF2-40B4-BE49-F238E27FC236}">
                <a16:creationId xmlns:a16="http://schemas.microsoft.com/office/drawing/2014/main" id="{B25CADDB-5D1A-1D83-3BEC-A8F3EBBE809C}"/>
              </a:ext>
            </a:extLst>
          </p:cNvPr>
          <p:cNvSpPr>
            <a:spLocks noGrp="1"/>
          </p:cNvSpPr>
          <p:nvPr>
            <p:ph type="body" sz="quarter" idx="13"/>
          </p:nvPr>
        </p:nvSpPr>
        <p:spPr/>
        <p:txBody>
          <a:bodyPr/>
          <a:lstStyle/>
          <a:p>
            <a:r>
              <a:rPr lang="en-US" dirty="0"/>
              <a:t>LOWER USE OF diagnostics and therapeutics</a:t>
            </a:r>
          </a:p>
        </p:txBody>
      </p:sp>
      <p:graphicFrame>
        <p:nvGraphicFramePr>
          <p:cNvPr id="8" name="Chart 7">
            <a:extLst>
              <a:ext uri="{FF2B5EF4-FFF2-40B4-BE49-F238E27FC236}">
                <a16:creationId xmlns:a16="http://schemas.microsoft.com/office/drawing/2014/main" id="{6441B989-5240-E57A-E2AF-4B0B73CA82F0}"/>
              </a:ext>
            </a:extLst>
          </p:cNvPr>
          <p:cNvGraphicFramePr/>
          <p:nvPr>
            <p:extLst>
              <p:ext uri="{D42A27DB-BD31-4B8C-83A1-F6EECF244321}">
                <p14:modId xmlns:p14="http://schemas.microsoft.com/office/powerpoint/2010/main" val="3311313482"/>
              </p:ext>
            </p:extLst>
          </p:nvPr>
        </p:nvGraphicFramePr>
        <p:xfrm>
          <a:off x="719138" y="1840818"/>
          <a:ext cx="11329987" cy="441825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64F88C85-91A7-47B9-9615-AFE580592ED8}"/>
              </a:ext>
            </a:extLst>
          </p:cNvPr>
          <p:cNvSpPr txBox="1"/>
          <p:nvPr/>
        </p:nvSpPr>
        <p:spPr bwMode="auto">
          <a:xfrm>
            <a:off x="6384131" y="6644508"/>
            <a:ext cx="3717758"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000" dirty="0"/>
              <a:t>Ramadan O. Circ Cardiovasc Qual Outcomes. 2025;18:e010931</a:t>
            </a:r>
          </a:p>
        </p:txBody>
      </p:sp>
    </p:spTree>
    <p:extLst>
      <p:ext uri="{BB962C8B-B14F-4D97-AF65-F5344CB8AC3E}">
        <p14:creationId xmlns:p14="http://schemas.microsoft.com/office/powerpoint/2010/main" val="246416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E23D-1DB0-E20D-3B75-048B97408B5A}"/>
              </a:ext>
            </a:extLst>
          </p:cNvPr>
          <p:cNvSpPr>
            <a:spLocks noGrp="1"/>
          </p:cNvSpPr>
          <p:nvPr>
            <p:ph type="title"/>
          </p:nvPr>
        </p:nvSpPr>
        <p:spPr/>
        <p:txBody>
          <a:bodyPr/>
          <a:lstStyle/>
          <a:p>
            <a:r>
              <a:rPr lang="en-US" dirty="0"/>
              <a:t>Black patients have more severe PAD</a:t>
            </a:r>
          </a:p>
        </p:txBody>
      </p:sp>
      <p:sp>
        <p:nvSpPr>
          <p:cNvPr id="3" name="Content Placeholder 2">
            <a:extLst>
              <a:ext uri="{FF2B5EF4-FFF2-40B4-BE49-F238E27FC236}">
                <a16:creationId xmlns:a16="http://schemas.microsoft.com/office/drawing/2014/main" id="{E7438364-45EA-3587-BDBA-575265E75087}"/>
              </a:ext>
            </a:extLst>
          </p:cNvPr>
          <p:cNvSpPr>
            <a:spLocks noGrp="1"/>
          </p:cNvSpPr>
          <p:nvPr>
            <p:ph idx="1"/>
          </p:nvPr>
        </p:nvSpPr>
        <p:spPr>
          <a:xfrm>
            <a:off x="720000" y="1839600"/>
            <a:ext cx="10752000" cy="4297675"/>
          </a:xfrm>
        </p:spPr>
        <p:txBody>
          <a:bodyPr/>
          <a:lstStyle/>
          <a:p>
            <a:pPr marL="457200" indent="-457200">
              <a:spcAft>
                <a:spcPts val="800"/>
              </a:spcAft>
              <a:buFont typeface="Arial" panose="020B0604020202020204" pitchFamily="34" charset="0"/>
              <a:buChar char="•"/>
              <a:tabLst>
                <a:tab pos="4859338" algn="ctr"/>
                <a:tab pos="7081838" algn="ctr"/>
              </a:tabLst>
            </a:pPr>
            <a:r>
              <a:rPr lang="en-US" sz="2800" dirty="0"/>
              <a:t>Among patients undergoing peripheral vascular intervention, Black patients are:</a:t>
            </a:r>
          </a:p>
          <a:p>
            <a:pPr marL="854075" lvl="1" indent="-288925">
              <a:spcBef>
                <a:spcPts val="0"/>
              </a:spcBef>
              <a:spcAft>
                <a:spcPts val="0"/>
              </a:spcAft>
              <a:tabLst>
                <a:tab pos="4859338" algn="ctr"/>
                <a:tab pos="7081838" algn="ctr"/>
              </a:tabLst>
            </a:pPr>
            <a:r>
              <a:rPr lang="en-US" sz="2400" dirty="0"/>
              <a:t>More likely to have CLI (48.9 vs. 25.1%)</a:t>
            </a:r>
          </a:p>
          <a:p>
            <a:pPr marL="854075" lvl="1" indent="-288925">
              <a:spcBef>
                <a:spcPts val="0"/>
              </a:spcBef>
              <a:spcAft>
                <a:spcPts val="0"/>
              </a:spcAft>
              <a:tabLst>
                <a:tab pos="4859338" algn="ctr"/>
                <a:tab pos="7081838" algn="ctr"/>
              </a:tabLst>
            </a:pPr>
            <a:r>
              <a:rPr lang="en-US" sz="2400" dirty="0"/>
              <a:t>More likely to undergo emergent or urgent revascularization (25.1 vs. 16.8%)</a:t>
            </a:r>
          </a:p>
          <a:p>
            <a:pPr marL="854075" lvl="1" indent="-288925">
              <a:spcBef>
                <a:spcPts val="0"/>
              </a:spcBef>
              <a:spcAft>
                <a:spcPts val="0"/>
              </a:spcAft>
              <a:tabLst>
                <a:tab pos="4859338" algn="ctr"/>
                <a:tab pos="7081838" algn="ctr"/>
              </a:tabLst>
            </a:pPr>
            <a:r>
              <a:rPr lang="en-US" sz="2400" dirty="0"/>
              <a:t>More likely to have a CTO (31.8 vs. 17.6%)</a:t>
            </a:r>
          </a:p>
          <a:p>
            <a:pPr marL="854075" lvl="1" indent="-288925">
              <a:spcBef>
                <a:spcPts val="0"/>
              </a:spcBef>
              <a:spcAft>
                <a:spcPts val="0"/>
              </a:spcAft>
              <a:tabLst>
                <a:tab pos="4859338" algn="ctr"/>
                <a:tab pos="7081838" algn="ctr"/>
              </a:tabLst>
            </a:pPr>
            <a:r>
              <a:rPr lang="en-US" sz="2400" dirty="0"/>
              <a:t>More likely to have 0/1 patent run-off vessels (27.8 vs. 12.6%)</a:t>
            </a:r>
          </a:p>
          <a:p>
            <a:pPr marL="457200" indent="-457200">
              <a:spcAft>
                <a:spcPts val="800"/>
              </a:spcAft>
              <a:buFont typeface="Arial" panose="020B0604020202020204" pitchFamily="34" charset="0"/>
              <a:buChar char="•"/>
              <a:tabLst>
                <a:tab pos="4859338" algn="ctr"/>
                <a:tab pos="7081838" algn="ctr"/>
              </a:tabLst>
            </a:pPr>
            <a:r>
              <a:rPr lang="en-US" sz="2800" dirty="0"/>
              <a:t>Black patients undergo similarly complex intervention…</a:t>
            </a:r>
          </a:p>
          <a:p>
            <a:pPr marL="457200" indent="-457200">
              <a:spcAft>
                <a:spcPts val="800"/>
              </a:spcAft>
              <a:buFont typeface="Arial" panose="020B0604020202020204" pitchFamily="34" charset="0"/>
              <a:buChar char="•"/>
              <a:tabLst>
                <a:tab pos="4859338" algn="ctr"/>
                <a:tab pos="7081838" algn="ctr"/>
              </a:tabLst>
            </a:pPr>
            <a:r>
              <a:rPr lang="en-US" sz="2800" dirty="0"/>
              <a:t>But are more likely to undergo amputation in the year after intervention</a:t>
            </a:r>
          </a:p>
          <a:p>
            <a:endParaRPr lang="en-US" sz="2400" dirty="0"/>
          </a:p>
        </p:txBody>
      </p:sp>
      <p:sp>
        <p:nvSpPr>
          <p:cNvPr id="4" name="Slide Number Placeholder 3">
            <a:extLst>
              <a:ext uri="{FF2B5EF4-FFF2-40B4-BE49-F238E27FC236}">
                <a16:creationId xmlns:a16="http://schemas.microsoft.com/office/drawing/2014/main" id="{84F94405-DF7C-F5BF-A0AC-CFE16A79DB77}"/>
              </a:ext>
            </a:extLst>
          </p:cNvPr>
          <p:cNvSpPr>
            <a:spLocks noGrp="1"/>
          </p:cNvSpPr>
          <p:nvPr>
            <p:ph type="sldNum" sz="quarter" idx="11"/>
          </p:nvPr>
        </p:nvSpPr>
        <p:spPr/>
        <p:txBody>
          <a:bodyPr/>
          <a:lstStyle/>
          <a:p>
            <a:fld id="{2DDEA8E7-5F55-4A60-8EF9-470692FC5635}" type="slidenum">
              <a:rPr lang="en-US" noProof="0" smtClean="0"/>
              <a:pPr/>
              <a:t>24</a:t>
            </a:fld>
            <a:endParaRPr lang="en-US" noProof="0"/>
          </a:p>
        </p:txBody>
      </p:sp>
      <p:sp>
        <p:nvSpPr>
          <p:cNvPr id="6" name="Text Placeholder 5">
            <a:extLst>
              <a:ext uri="{FF2B5EF4-FFF2-40B4-BE49-F238E27FC236}">
                <a16:creationId xmlns:a16="http://schemas.microsoft.com/office/drawing/2014/main" id="{404A9496-9F63-4D8D-A1CE-4E81AA8FC514}"/>
              </a:ext>
            </a:extLst>
          </p:cNvPr>
          <p:cNvSpPr>
            <a:spLocks noGrp="1"/>
          </p:cNvSpPr>
          <p:nvPr>
            <p:ph type="body" sz="quarter" idx="13"/>
          </p:nvPr>
        </p:nvSpPr>
        <p:spPr/>
        <p:txBody>
          <a:bodyPr/>
          <a:lstStyle/>
          <a:p>
            <a:r>
              <a:rPr lang="en-US" dirty="0"/>
              <a:t>drives worse outcomes</a:t>
            </a:r>
          </a:p>
        </p:txBody>
      </p:sp>
      <p:sp>
        <p:nvSpPr>
          <p:cNvPr id="7" name="TextBox 6">
            <a:extLst>
              <a:ext uri="{FF2B5EF4-FFF2-40B4-BE49-F238E27FC236}">
                <a16:creationId xmlns:a16="http://schemas.microsoft.com/office/drawing/2014/main" id="{D0B68701-E82D-3ACA-E0CB-F80917350220}"/>
              </a:ext>
            </a:extLst>
          </p:cNvPr>
          <p:cNvSpPr txBox="1"/>
          <p:nvPr/>
        </p:nvSpPr>
        <p:spPr bwMode="auto">
          <a:xfrm>
            <a:off x="7021804" y="6607860"/>
            <a:ext cx="2988469"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000" dirty="0"/>
              <a:t>Julien HM. Circ Cardiovasc </a:t>
            </a:r>
            <a:r>
              <a:rPr lang="en-US" sz="1000" dirty="0" err="1"/>
              <a:t>Interv</a:t>
            </a:r>
            <a:r>
              <a:rPr lang="en-US" sz="1000" dirty="0"/>
              <a:t>. 2023;16:e011485</a:t>
            </a:r>
          </a:p>
        </p:txBody>
      </p:sp>
    </p:spTree>
    <p:extLst>
      <p:ext uri="{BB962C8B-B14F-4D97-AF65-F5344CB8AC3E}">
        <p14:creationId xmlns:p14="http://schemas.microsoft.com/office/powerpoint/2010/main" val="639683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there disparities in PAD outcomes? </a:t>
            </a:r>
          </a:p>
        </p:txBody>
      </p:sp>
      <p:sp>
        <p:nvSpPr>
          <p:cNvPr id="3" name="Content Placeholder 2"/>
          <p:cNvSpPr>
            <a:spLocks noGrp="1"/>
          </p:cNvSpPr>
          <p:nvPr>
            <p:ph idx="1"/>
          </p:nvPr>
        </p:nvSpPr>
        <p:spPr>
          <a:xfrm>
            <a:off x="720000" y="1588140"/>
            <a:ext cx="10752000" cy="4297675"/>
          </a:xfrm>
        </p:spPr>
        <p:txBody>
          <a:bodyPr/>
          <a:lstStyle/>
          <a:p>
            <a:pPr marL="457200" indent="-457200">
              <a:buAutoNum type="arabicPeriod"/>
            </a:pPr>
            <a:r>
              <a:rPr lang="en-US" sz="3200" dirty="0"/>
              <a:t>Genetic differences?</a:t>
            </a:r>
          </a:p>
        </p:txBody>
      </p:sp>
      <p:sp>
        <p:nvSpPr>
          <p:cNvPr id="4" name="Date Placeholder 3"/>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25</a:t>
            </a:fld>
            <a:endParaRPr lang="en-US" noProof="0"/>
          </a:p>
        </p:txBody>
      </p:sp>
    </p:spTree>
    <p:extLst>
      <p:ext uri="{BB962C8B-B14F-4D97-AF65-F5344CB8AC3E}">
        <p14:creationId xmlns:p14="http://schemas.microsoft.com/office/powerpoint/2010/main" val="70593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there disparities in PAD outcomes? </a:t>
            </a:r>
          </a:p>
        </p:txBody>
      </p:sp>
      <p:sp>
        <p:nvSpPr>
          <p:cNvPr id="3" name="Content Placeholder 2"/>
          <p:cNvSpPr>
            <a:spLocks noGrp="1"/>
          </p:cNvSpPr>
          <p:nvPr>
            <p:ph idx="1"/>
          </p:nvPr>
        </p:nvSpPr>
        <p:spPr>
          <a:xfrm>
            <a:off x="720000" y="1622430"/>
            <a:ext cx="10752000" cy="4297675"/>
          </a:xfrm>
        </p:spPr>
        <p:txBody>
          <a:bodyPr/>
          <a:lstStyle/>
          <a:p>
            <a:pPr marL="457200" indent="-457200">
              <a:buAutoNum type="arabicPeriod"/>
            </a:pPr>
            <a:r>
              <a:rPr lang="en-US" sz="1800" dirty="0">
                <a:solidFill>
                  <a:srgbClr val="1F538F"/>
                </a:solidFill>
              </a:rPr>
              <a:t>Genetic differences?</a:t>
            </a:r>
          </a:p>
          <a:p>
            <a:pPr marL="457200" indent="-457200">
              <a:buAutoNum type="arabicPeriod"/>
            </a:pPr>
            <a:r>
              <a:rPr lang="en-US" sz="3600" dirty="0"/>
              <a:t>Poverty</a:t>
            </a:r>
            <a:endParaRPr lang="en-US" sz="3000" dirty="0">
              <a:sym typeface="Wingdings" panose="05000000000000000000" pitchFamily="2" charset="2"/>
            </a:endParaRPr>
          </a:p>
          <a:p>
            <a:endParaRPr lang="en-US" dirty="0"/>
          </a:p>
        </p:txBody>
      </p:sp>
      <p:sp>
        <p:nvSpPr>
          <p:cNvPr id="4" name="Date Placeholder 3"/>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26</a:t>
            </a:fld>
            <a:endParaRPr lang="en-US" noProof="0"/>
          </a:p>
        </p:txBody>
      </p:sp>
      <p:sp>
        <p:nvSpPr>
          <p:cNvPr id="8" name="TextBox 7"/>
          <p:cNvSpPr txBox="1"/>
          <p:nvPr/>
        </p:nvSpPr>
        <p:spPr bwMode="auto">
          <a:xfrm>
            <a:off x="8068114" y="6619469"/>
            <a:ext cx="41238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r>
              <a:rPr lang="en-US" sz="1400" dirty="0"/>
              <a:t>Williams et al. </a:t>
            </a:r>
            <a:r>
              <a:rPr lang="en-US" sz="1400" dirty="0" err="1"/>
              <a:t>Annu</a:t>
            </a:r>
            <a:r>
              <a:rPr lang="en-US" sz="1400" dirty="0"/>
              <a:t> Rev Public Health. 2019;40:105–125.</a:t>
            </a:r>
            <a:endParaRPr lang="en-US" sz="1100" dirty="0"/>
          </a:p>
        </p:txBody>
      </p:sp>
    </p:spTree>
    <p:extLst>
      <p:ext uri="{BB962C8B-B14F-4D97-AF65-F5344CB8AC3E}">
        <p14:creationId xmlns:p14="http://schemas.microsoft.com/office/powerpoint/2010/main" val="175246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52160-2AB0-F557-EB43-02CC36632E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F53BC-309C-A4CE-66B7-B5227B272941}"/>
              </a:ext>
            </a:extLst>
          </p:cNvPr>
          <p:cNvSpPr>
            <a:spLocks noGrp="1"/>
          </p:cNvSpPr>
          <p:nvPr>
            <p:ph type="title"/>
          </p:nvPr>
        </p:nvSpPr>
        <p:spPr/>
        <p:txBody>
          <a:bodyPr/>
          <a:lstStyle/>
          <a:p>
            <a:r>
              <a:rPr lang="en-US" dirty="0"/>
              <a:t>Why are there disparities in PAD outcomes? </a:t>
            </a:r>
          </a:p>
        </p:txBody>
      </p:sp>
      <p:sp>
        <p:nvSpPr>
          <p:cNvPr id="4" name="Date Placeholder 3">
            <a:extLst>
              <a:ext uri="{FF2B5EF4-FFF2-40B4-BE49-F238E27FC236}">
                <a16:creationId xmlns:a16="http://schemas.microsoft.com/office/drawing/2014/main" id="{D53BC791-3E29-C2DA-7F21-A64BD9AC9869}"/>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1BD2B010-447A-6422-5332-17BA4EACB64C}"/>
              </a:ext>
            </a:extLst>
          </p:cNvPr>
          <p:cNvSpPr>
            <a:spLocks noGrp="1"/>
          </p:cNvSpPr>
          <p:nvPr>
            <p:ph type="sldNum" sz="quarter" idx="11"/>
          </p:nvPr>
        </p:nvSpPr>
        <p:spPr/>
        <p:txBody>
          <a:bodyPr/>
          <a:lstStyle/>
          <a:p>
            <a:fld id="{2DDEA8E7-5F55-4A60-8EF9-470692FC5635}" type="slidenum">
              <a:rPr lang="en-US" noProof="0" smtClean="0"/>
              <a:pPr/>
              <a:t>27</a:t>
            </a:fld>
            <a:endParaRPr lang="en-US" noProof="0"/>
          </a:p>
        </p:txBody>
      </p:sp>
      <p:grpSp>
        <p:nvGrpSpPr>
          <p:cNvPr id="25" name="Group 24">
            <a:extLst>
              <a:ext uri="{FF2B5EF4-FFF2-40B4-BE49-F238E27FC236}">
                <a16:creationId xmlns:a16="http://schemas.microsoft.com/office/drawing/2014/main" id="{EECD6DC8-451C-7D04-2773-2AC9C939C545}"/>
              </a:ext>
            </a:extLst>
          </p:cNvPr>
          <p:cNvGrpSpPr/>
          <p:nvPr/>
        </p:nvGrpSpPr>
        <p:grpSpPr>
          <a:xfrm>
            <a:off x="0" y="1732346"/>
            <a:ext cx="12067674" cy="4405654"/>
            <a:chOff x="0" y="1732346"/>
            <a:chExt cx="12067674" cy="4405654"/>
          </a:xfrm>
        </p:grpSpPr>
        <p:sp>
          <p:nvSpPr>
            <p:cNvPr id="12" name="Right Arrow 8">
              <a:extLst>
                <a:ext uri="{FF2B5EF4-FFF2-40B4-BE49-F238E27FC236}">
                  <a16:creationId xmlns:a16="http://schemas.microsoft.com/office/drawing/2014/main" id="{4554F1C6-588E-CC38-8048-173479AE08B1}"/>
                </a:ext>
              </a:extLst>
            </p:cNvPr>
            <p:cNvSpPr/>
            <p:nvPr/>
          </p:nvSpPr>
          <p:spPr>
            <a:xfrm>
              <a:off x="665925" y="2372487"/>
              <a:ext cx="11401749" cy="2340500"/>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519113" algn="ctr"/>
                  <a:tab pos="2547938" algn="ctr"/>
                  <a:tab pos="4973638" algn="ctr"/>
                  <a:tab pos="7450138" algn="ctr"/>
                  <a:tab pos="10058400" algn="ctr"/>
                </a:tabLst>
              </a:pPr>
              <a:r>
                <a:rPr lang="en-US" sz="2000" dirty="0"/>
                <a:t>A</a:t>
              </a:r>
              <a:r>
                <a:rPr lang="en-US" sz="2000" dirty="0">
                  <a:solidFill>
                    <a:schemeClr val="tx1"/>
                  </a:solidFill>
                </a:rPr>
                <a:t>		Asymptomatic	Intermittent	Critical 	Major		ASCVD	claudication	Limb Ischemia	Amputation</a:t>
              </a:r>
              <a:endParaRPr lang="en-US" sz="2000" dirty="0"/>
            </a:p>
          </p:txBody>
        </p:sp>
        <p:sp>
          <p:nvSpPr>
            <p:cNvPr id="13" name="Lightning Bolt 12">
              <a:extLst>
                <a:ext uri="{FF2B5EF4-FFF2-40B4-BE49-F238E27FC236}">
                  <a16:creationId xmlns:a16="http://schemas.microsoft.com/office/drawing/2014/main" id="{5CB8D4A3-6A5B-A72B-6449-2557002185C6}"/>
                </a:ext>
              </a:extLst>
            </p:cNvPr>
            <p:cNvSpPr/>
            <p:nvPr/>
          </p:nvSpPr>
          <p:spPr>
            <a:xfrm>
              <a:off x="1290592" y="2386200"/>
              <a:ext cx="352500" cy="48807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EEEE892-8D32-D5AE-E30A-26B8D7B3ED21}"/>
                </a:ext>
              </a:extLst>
            </p:cNvPr>
            <p:cNvSpPr txBox="1"/>
            <p:nvPr/>
          </p:nvSpPr>
          <p:spPr>
            <a:xfrm>
              <a:off x="495288" y="1732346"/>
              <a:ext cx="1935061" cy="646331"/>
            </a:xfrm>
            <a:prstGeom prst="rect">
              <a:avLst/>
            </a:prstGeom>
            <a:noFill/>
          </p:spPr>
          <p:txBody>
            <a:bodyPr wrap="square" rtlCol="0">
              <a:spAutoFit/>
            </a:bodyPr>
            <a:lstStyle/>
            <a:p>
              <a:pPr algn="ctr"/>
              <a:r>
                <a:rPr lang="en-US" b="1" dirty="0"/>
                <a:t>Primordial prevention</a:t>
              </a:r>
            </a:p>
          </p:txBody>
        </p:sp>
        <p:sp>
          <p:nvSpPr>
            <p:cNvPr id="15" name="TextBox 14">
              <a:extLst>
                <a:ext uri="{FF2B5EF4-FFF2-40B4-BE49-F238E27FC236}">
                  <a16:creationId xmlns:a16="http://schemas.microsoft.com/office/drawing/2014/main" id="{FB57F88C-3112-9C13-3DA8-2812C345FB39}"/>
                </a:ext>
              </a:extLst>
            </p:cNvPr>
            <p:cNvSpPr txBox="1"/>
            <p:nvPr/>
          </p:nvSpPr>
          <p:spPr>
            <a:xfrm>
              <a:off x="3317305" y="1732346"/>
              <a:ext cx="1935061" cy="646331"/>
            </a:xfrm>
            <a:prstGeom prst="rect">
              <a:avLst/>
            </a:prstGeom>
            <a:noFill/>
          </p:spPr>
          <p:txBody>
            <a:bodyPr wrap="square" rtlCol="0">
              <a:spAutoFit/>
            </a:bodyPr>
            <a:lstStyle/>
            <a:p>
              <a:pPr algn="ctr"/>
              <a:r>
                <a:rPr lang="en-US" b="1" dirty="0"/>
                <a:t>Primary prevention</a:t>
              </a:r>
            </a:p>
          </p:txBody>
        </p:sp>
        <p:sp>
          <p:nvSpPr>
            <p:cNvPr id="16" name="TextBox 15">
              <a:extLst>
                <a:ext uri="{FF2B5EF4-FFF2-40B4-BE49-F238E27FC236}">
                  <a16:creationId xmlns:a16="http://schemas.microsoft.com/office/drawing/2014/main" id="{FEA95072-1280-776F-E0C9-84217864AF48}"/>
                </a:ext>
              </a:extLst>
            </p:cNvPr>
            <p:cNvSpPr txBox="1"/>
            <p:nvPr/>
          </p:nvSpPr>
          <p:spPr>
            <a:xfrm>
              <a:off x="5847802" y="1732346"/>
              <a:ext cx="2133529" cy="646331"/>
            </a:xfrm>
            <a:prstGeom prst="rect">
              <a:avLst/>
            </a:prstGeom>
            <a:noFill/>
          </p:spPr>
          <p:txBody>
            <a:bodyPr wrap="square" rtlCol="0">
              <a:spAutoFit/>
            </a:bodyPr>
            <a:lstStyle/>
            <a:p>
              <a:pPr algn="ctr"/>
              <a:r>
                <a:rPr lang="en-US" b="1" dirty="0"/>
                <a:t>Secondary prevention</a:t>
              </a:r>
            </a:p>
          </p:txBody>
        </p:sp>
        <p:sp>
          <p:nvSpPr>
            <p:cNvPr id="17" name="TextBox 16">
              <a:extLst>
                <a:ext uri="{FF2B5EF4-FFF2-40B4-BE49-F238E27FC236}">
                  <a16:creationId xmlns:a16="http://schemas.microsoft.com/office/drawing/2014/main" id="{E2E7BE5D-3D75-4524-A7AE-62305284DAE1}"/>
                </a:ext>
              </a:extLst>
            </p:cNvPr>
            <p:cNvSpPr txBox="1"/>
            <p:nvPr/>
          </p:nvSpPr>
          <p:spPr>
            <a:xfrm>
              <a:off x="8531659" y="1732346"/>
              <a:ext cx="2133529" cy="646331"/>
            </a:xfrm>
            <a:prstGeom prst="rect">
              <a:avLst/>
            </a:prstGeom>
            <a:noFill/>
          </p:spPr>
          <p:txBody>
            <a:bodyPr wrap="square" rtlCol="0">
              <a:spAutoFit/>
            </a:bodyPr>
            <a:lstStyle/>
            <a:p>
              <a:pPr algn="ctr"/>
              <a:r>
                <a:rPr lang="en-US" b="1" dirty="0"/>
                <a:t>Amputation prevention</a:t>
              </a:r>
            </a:p>
          </p:txBody>
        </p:sp>
        <p:sp>
          <p:nvSpPr>
            <p:cNvPr id="18" name="Explosion 1 14">
              <a:extLst>
                <a:ext uri="{FF2B5EF4-FFF2-40B4-BE49-F238E27FC236}">
                  <a16:creationId xmlns:a16="http://schemas.microsoft.com/office/drawing/2014/main" id="{3CC95DA9-4D68-F05F-75E0-FFB2BF5F0616}"/>
                </a:ext>
              </a:extLst>
            </p:cNvPr>
            <p:cNvSpPr/>
            <p:nvPr/>
          </p:nvSpPr>
          <p:spPr>
            <a:xfrm>
              <a:off x="1636693" y="4253239"/>
              <a:ext cx="997528" cy="6400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Explosion 1 15">
              <a:extLst>
                <a:ext uri="{FF2B5EF4-FFF2-40B4-BE49-F238E27FC236}">
                  <a16:creationId xmlns:a16="http://schemas.microsoft.com/office/drawing/2014/main" id="{12A39D5E-1862-8112-CD2B-70BA6B3C316B}"/>
                </a:ext>
              </a:extLst>
            </p:cNvPr>
            <p:cNvSpPr/>
            <p:nvPr/>
          </p:nvSpPr>
          <p:spPr>
            <a:xfrm>
              <a:off x="5075034" y="4260165"/>
              <a:ext cx="997528" cy="6400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1 16">
              <a:extLst>
                <a:ext uri="{FF2B5EF4-FFF2-40B4-BE49-F238E27FC236}">
                  <a16:creationId xmlns:a16="http://schemas.microsoft.com/office/drawing/2014/main" id="{BC2C602F-32B0-45BB-E8F0-82D53EC72018}"/>
                </a:ext>
              </a:extLst>
            </p:cNvPr>
            <p:cNvSpPr/>
            <p:nvPr/>
          </p:nvSpPr>
          <p:spPr>
            <a:xfrm>
              <a:off x="8668987" y="4287873"/>
              <a:ext cx="997528" cy="640080"/>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37F9A0A-271B-2E7E-2DBB-3A4F2F50A56E}"/>
                </a:ext>
              </a:extLst>
            </p:cNvPr>
            <p:cNvSpPr txBox="1"/>
            <p:nvPr/>
          </p:nvSpPr>
          <p:spPr>
            <a:xfrm>
              <a:off x="1192135" y="4990196"/>
              <a:ext cx="2804887" cy="1077218"/>
            </a:xfrm>
            <a:prstGeom prst="rect">
              <a:avLst/>
            </a:prstGeom>
            <a:noFill/>
          </p:spPr>
          <p:txBody>
            <a:bodyPr wrap="square" rtlCol="0">
              <a:spAutoFit/>
            </a:bodyPr>
            <a:lstStyle/>
            <a:p>
              <a:pPr marL="176213" indent="-176213">
                <a:buFont typeface="Arial" panose="020B0604020202020204" pitchFamily="34" charset="0"/>
                <a:buChar char="•"/>
              </a:pPr>
              <a:r>
                <a:rPr lang="en-US" sz="1600" dirty="0"/>
                <a:t>Chronic stress</a:t>
              </a:r>
            </a:p>
            <a:p>
              <a:pPr marL="176213" indent="-176213">
                <a:buFont typeface="Arial" panose="020B0604020202020204" pitchFamily="34" charset="0"/>
                <a:buChar char="•"/>
              </a:pPr>
              <a:r>
                <a:rPr lang="en-US" sz="1600" dirty="0"/>
                <a:t>Environmental toxins</a:t>
              </a:r>
            </a:p>
            <a:p>
              <a:pPr marL="176213" indent="-176213">
                <a:buFont typeface="Arial" panose="020B0604020202020204" pitchFamily="34" charset="0"/>
                <a:buChar char="•"/>
              </a:pPr>
              <a:r>
                <a:rPr lang="en-US" sz="1600" dirty="0"/>
                <a:t>Food deserts</a:t>
              </a:r>
            </a:p>
            <a:p>
              <a:pPr marL="176213" indent="-176213">
                <a:buFont typeface="Arial" panose="020B0604020202020204" pitchFamily="34" charset="0"/>
                <a:buChar char="•"/>
              </a:pPr>
              <a:r>
                <a:rPr lang="en-US" sz="1600" dirty="0"/>
                <a:t>No safe place to exercise</a:t>
              </a:r>
            </a:p>
          </p:txBody>
        </p:sp>
        <p:sp>
          <p:nvSpPr>
            <p:cNvPr id="22" name="TextBox 21">
              <a:extLst>
                <a:ext uri="{FF2B5EF4-FFF2-40B4-BE49-F238E27FC236}">
                  <a16:creationId xmlns:a16="http://schemas.microsoft.com/office/drawing/2014/main" id="{B94E05CB-0EE7-A002-F92C-959070B0426D}"/>
                </a:ext>
              </a:extLst>
            </p:cNvPr>
            <p:cNvSpPr txBox="1"/>
            <p:nvPr/>
          </p:nvSpPr>
          <p:spPr>
            <a:xfrm>
              <a:off x="4290370" y="4990196"/>
              <a:ext cx="2759410" cy="830997"/>
            </a:xfrm>
            <a:prstGeom prst="rect">
              <a:avLst/>
            </a:prstGeom>
            <a:noFill/>
          </p:spPr>
          <p:txBody>
            <a:bodyPr wrap="none" rtlCol="0">
              <a:spAutoFit/>
            </a:bodyPr>
            <a:lstStyle/>
            <a:p>
              <a:pPr marL="176213" indent="-176213">
                <a:buFont typeface="Arial" panose="020B0604020202020204" pitchFamily="34" charset="0"/>
                <a:buChar char="•"/>
              </a:pPr>
              <a:r>
                <a:rPr lang="en-US" sz="1600" dirty="0"/>
                <a:t>No access to primary care</a:t>
              </a:r>
            </a:p>
            <a:p>
              <a:pPr marL="176213" indent="-176213">
                <a:buFont typeface="Arial" panose="020B0604020202020204" pitchFamily="34" charset="0"/>
                <a:buChar char="•"/>
              </a:pPr>
              <a:r>
                <a:rPr lang="en-US" sz="1600" dirty="0"/>
                <a:t>No access to pharmacy</a:t>
              </a:r>
            </a:p>
            <a:p>
              <a:pPr marL="176213" indent="-176213">
                <a:buFont typeface="Arial" panose="020B0604020202020204" pitchFamily="34" charset="0"/>
                <a:buChar char="•"/>
              </a:pPr>
              <a:r>
                <a:rPr lang="en-US" sz="1600" dirty="0"/>
                <a:t>No money for copayments</a:t>
              </a:r>
            </a:p>
          </p:txBody>
        </p:sp>
        <p:sp>
          <p:nvSpPr>
            <p:cNvPr id="23" name="TextBox 22">
              <a:extLst>
                <a:ext uri="{FF2B5EF4-FFF2-40B4-BE49-F238E27FC236}">
                  <a16:creationId xmlns:a16="http://schemas.microsoft.com/office/drawing/2014/main" id="{69ED8988-4334-3E21-8E7F-337B5B7380D0}"/>
                </a:ext>
              </a:extLst>
            </p:cNvPr>
            <p:cNvSpPr txBox="1"/>
            <p:nvPr/>
          </p:nvSpPr>
          <p:spPr>
            <a:xfrm>
              <a:off x="7820192" y="4990196"/>
              <a:ext cx="3775125" cy="830997"/>
            </a:xfrm>
            <a:prstGeom prst="rect">
              <a:avLst/>
            </a:prstGeom>
            <a:noFill/>
          </p:spPr>
          <p:txBody>
            <a:bodyPr wrap="square" rtlCol="0">
              <a:spAutoFit/>
            </a:bodyPr>
            <a:lstStyle/>
            <a:p>
              <a:pPr marL="176213" indent="-176213">
                <a:buFont typeface="Arial" panose="020B0604020202020204" pitchFamily="34" charset="0"/>
                <a:buChar char="•"/>
              </a:pPr>
              <a:r>
                <a:rPr lang="en-US" sz="1600" dirty="0"/>
                <a:t>No referral/access to PAD subspecialists</a:t>
              </a:r>
            </a:p>
            <a:p>
              <a:pPr marL="176213" indent="-176213">
                <a:buFont typeface="Arial" panose="020B0604020202020204" pitchFamily="34" charset="0"/>
                <a:buChar char="•"/>
              </a:pPr>
              <a:r>
                <a:rPr lang="en-US" sz="1600" dirty="0"/>
                <a:t>No money for copayments</a:t>
              </a:r>
            </a:p>
            <a:p>
              <a:pPr marL="176213" indent="-176213">
                <a:buFont typeface="Arial" panose="020B0604020202020204" pitchFamily="34" charset="0"/>
                <a:buChar char="•"/>
              </a:pPr>
              <a:r>
                <a:rPr lang="en-US" sz="1600" dirty="0"/>
                <a:t>Hourly wage jobs without flexibility</a:t>
              </a:r>
            </a:p>
          </p:txBody>
        </p:sp>
        <p:sp>
          <p:nvSpPr>
            <p:cNvPr id="24" name="TextBox 23">
              <a:extLst>
                <a:ext uri="{FF2B5EF4-FFF2-40B4-BE49-F238E27FC236}">
                  <a16:creationId xmlns:a16="http://schemas.microsoft.com/office/drawing/2014/main" id="{7E9E419D-E252-AD64-0955-45ADA63044E8}"/>
                </a:ext>
              </a:extLst>
            </p:cNvPr>
            <p:cNvSpPr txBox="1"/>
            <p:nvPr/>
          </p:nvSpPr>
          <p:spPr>
            <a:xfrm rot="16200000">
              <a:off x="-275556" y="4846780"/>
              <a:ext cx="1566776" cy="1015663"/>
            </a:xfrm>
            <a:prstGeom prst="rect">
              <a:avLst/>
            </a:prstGeom>
            <a:noFill/>
          </p:spPr>
          <p:txBody>
            <a:bodyPr wrap="none" rtlCol="0">
              <a:spAutoFit/>
            </a:bodyPr>
            <a:lstStyle/>
            <a:p>
              <a:pPr algn="ctr"/>
              <a:r>
                <a:rPr lang="en-US" sz="2000" b="1" dirty="0"/>
                <a:t>Barriers in </a:t>
              </a:r>
            </a:p>
            <a:p>
              <a:pPr algn="ctr"/>
              <a:r>
                <a:rPr lang="en-US" sz="2000" b="1" dirty="0"/>
                <a:t>low SES</a:t>
              </a:r>
            </a:p>
            <a:p>
              <a:pPr algn="ctr"/>
              <a:r>
                <a:rPr lang="en-US" sz="2000" b="1" dirty="0"/>
                <a:t>communities</a:t>
              </a:r>
            </a:p>
          </p:txBody>
        </p:sp>
        <p:sp>
          <p:nvSpPr>
            <p:cNvPr id="9" name="Lightning Bolt 8">
              <a:extLst>
                <a:ext uri="{FF2B5EF4-FFF2-40B4-BE49-F238E27FC236}">
                  <a16:creationId xmlns:a16="http://schemas.microsoft.com/office/drawing/2014/main" id="{7E0D0B6A-0F8D-32D7-2F05-A26723504059}"/>
                </a:ext>
              </a:extLst>
            </p:cNvPr>
            <p:cNvSpPr/>
            <p:nvPr/>
          </p:nvSpPr>
          <p:spPr>
            <a:xfrm>
              <a:off x="4207578" y="2386200"/>
              <a:ext cx="352500" cy="48807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ightning Bolt 9">
              <a:extLst>
                <a:ext uri="{FF2B5EF4-FFF2-40B4-BE49-F238E27FC236}">
                  <a16:creationId xmlns:a16="http://schemas.microsoft.com/office/drawing/2014/main" id="{5EF61857-66C1-970C-CD93-82D2FECCCC8F}"/>
                </a:ext>
              </a:extLst>
            </p:cNvPr>
            <p:cNvSpPr/>
            <p:nvPr/>
          </p:nvSpPr>
          <p:spPr>
            <a:xfrm>
              <a:off x="6948314" y="2386200"/>
              <a:ext cx="352500" cy="48807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ightning Bolt 10">
              <a:extLst>
                <a:ext uri="{FF2B5EF4-FFF2-40B4-BE49-F238E27FC236}">
                  <a16:creationId xmlns:a16="http://schemas.microsoft.com/office/drawing/2014/main" id="{3B7A3ABA-C711-9313-5272-3CD9D8453141}"/>
                </a:ext>
              </a:extLst>
            </p:cNvPr>
            <p:cNvSpPr/>
            <p:nvPr/>
          </p:nvSpPr>
          <p:spPr>
            <a:xfrm>
              <a:off x="9586453" y="2386200"/>
              <a:ext cx="352500" cy="488078"/>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0822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Structural racism and PAD disparities</a:t>
            </a:r>
          </a:p>
        </p:txBody>
      </p:sp>
      <p:sp>
        <p:nvSpPr>
          <p:cNvPr id="3" name="Content Placeholder 2"/>
          <p:cNvSpPr>
            <a:spLocks noGrp="1"/>
          </p:cNvSpPr>
          <p:nvPr>
            <p:ph idx="1"/>
          </p:nvPr>
        </p:nvSpPr>
        <p:spPr>
          <a:xfrm>
            <a:off x="720000" y="1622430"/>
            <a:ext cx="10752000" cy="4297675"/>
          </a:xfrm>
        </p:spPr>
        <p:txBody>
          <a:bodyPr/>
          <a:lstStyle/>
          <a:p>
            <a:pPr marL="285750" indent="-285750">
              <a:buFont typeface="Arial" panose="020B0604020202020204" pitchFamily="34" charset="0"/>
              <a:buChar char="•"/>
            </a:pPr>
            <a:r>
              <a:rPr lang="en-US" sz="2800" dirty="0"/>
              <a:t>Structural racism affects health outcomes by creating residential racial segregation</a:t>
            </a:r>
          </a:p>
          <a:p>
            <a:pPr marL="285750" indent="-285750">
              <a:buFont typeface="Arial" panose="020B0604020202020204" pitchFamily="34" charset="0"/>
              <a:buChar char="•"/>
            </a:pPr>
            <a:r>
              <a:rPr lang="en-US" sz="2800" dirty="0"/>
              <a:t>Racial residential segregation </a:t>
            </a:r>
            <a:r>
              <a:rPr lang="en-US" sz="2800" dirty="0">
                <a:sym typeface="Wingdings" panose="05000000000000000000" pitchFamily="2" charset="2"/>
              </a:rPr>
              <a:t> a disproportionate proportion of Black people living in areas of concentrated poverty  </a:t>
            </a:r>
          </a:p>
          <a:p>
            <a:pPr lvl="3"/>
            <a:r>
              <a:rPr lang="en-US" sz="2000" dirty="0">
                <a:sym typeface="Wingdings" panose="05000000000000000000" pitchFamily="2" charset="2"/>
              </a:rPr>
              <a:t> Fewer job and educational opportunities</a:t>
            </a:r>
          </a:p>
          <a:p>
            <a:pPr lvl="3"/>
            <a:r>
              <a:rPr lang="en-US" sz="2000" dirty="0">
                <a:sym typeface="Wingdings" panose="05000000000000000000" pitchFamily="2" charset="2"/>
              </a:rPr>
              <a:t> Increased exposure to chemical and psychosocial stressors</a:t>
            </a:r>
          </a:p>
          <a:p>
            <a:pPr lvl="3"/>
            <a:r>
              <a:rPr lang="en-US" sz="2000" dirty="0">
                <a:sym typeface="Wingdings" panose="05000000000000000000" pitchFamily="2" charset="2"/>
              </a:rPr>
              <a:t> Less investment by government and the private sector</a:t>
            </a:r>
            <a:endParaRPr lang="en-US" dirty="0">
              <a:sym typeface="Wingdings" panose="05000000000000000000" pitchFamily="2" charset="2"/>
            </a:endParaRPr>
          </a:p>
          <a:p>
            <a:pPr lvl="3"/>
            <a:r>
              <a:rPr lang="en-US" sz="2000" dirty="0">
                <a:sym typeface="Wingdings" panose="05000000000000000000" pitchFamily="2" charset="2"/>
              </a:rPr>
              <a:t> Difficulty practicing healthy behaviors</a:t>
            </a:r>
          </a:p>
          <a:p>
            <a:pPr lvl="3"/>
            <a:r>
              <a:rPr lang="en-US" sz="2000" dirty="0">
                <a:sym typeface="Wingdings" panose="05000000000000000000" pitchFamily="2" charset="2"/>
              </a:rPr>
              <a:t> Difficulty accessing primary care, subspecialty care, pharmacy</a:t>
            </a:r>
          </a:p>
          <a:p>
            <a:pPr marL="285750" indent="-285750">
              <a:buFont typeface="Arial" panose="020B0604020202020204" pitchFamily="34" charset="0"/>
              <a:buChar char="•"/>
            </a:pPr>
            <a:r>
              <a:rPr lang="en-US" sz="2800" dirty="0">
                <a:sym typeface="Wingdings" panose="05000000000000000000" pitchFamily="2" charset="2"/>
              </a:rPr>
              <a:t>Ultimately, residential racial segregation  inadequate treatment of chronic illness and disparities in health outcomes</a:t>
            </a:r>
          </a:p>
          <a:p>
            <a:endParaRPr lang="en-US" dirty="0"/>
          </a:p>
        </p:txBody>
      </p:sp>
      <p:sp>
        <p:nvSpPr>
          <p:cNvPr id="4" name="Date Placeholder 3"/>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28</a:t>
            </a:fld>
            <a:endParaRPr lang="en-US" noProof="0"/>
          </a:p>
        </p:txBody>
      </p:sp>
      <p:sp>
        <p:nvSpPr>
          <p:cNvPr id="8" name="TextBox 7"/>
          <p:cNvSpPr txBox="1"/>
          <p:nvPr/>
        </p:nvSpPr>
        <p:spPr bwMode="auto">
          <a:xfrm>
            <a:off x="4823460" y="6642555"/>
            <a:ext cx="73685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r>
              <a:rPr lang="en-US" sz="1400" dirty="0" err="1"/>
              <a:t>Churchwell</a:t>
            </a:r>
            <a:r>
              <a:rPr lang="en-US" sz="1400" dirty="0"/>
              <a:t> et al. Circulation 2020;142:e454; Williams et al. </a:t>
            </a:r>
            <a:r>
              <a:rPr lang="en-US" sz="1400" dirty="0" err="1"/>
              <a:t>Annu</a:t>
            </a:r>
            <a:r>
              <a:rPr lang="en-US" sz="1400" dirty="0"/>
              <a:t> Rev Public Health. 2019;40:105–125.</a:t>
            </a:r>
            <a:endParaRPr lang="en-US" sz="1100" dirty="0"/>
          </a:p>
        </p:txBody>
      </p:sp>
    </p:spTree>
    <p:extLst>
      <p:ext uri="{BB962C8B-B14F-4D97-AF65-F5344CB8AC3E}">
        <p14:creationId xmlns:p14="http://schemas.microsoft.com/office/powerpoint/2010/main" val="3072411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0869-5439-4D21-A882-61031AC4F9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FBFD9-6B0A-D00D-44B2-482FA86B7E8C}"/>
              </a:ext>
            </a:extLst>
          </p:cNvPr>
          <p:cNvSpPr>
            <a:spLocks noGrp="1"/>
          </p:cNvSpPr>
          <p:nvPr>
            <p:ph type="title"/>
          </p:nvPr>
        </p:nvSpPr>
        <p:spPr/>
        <p:txBody>
          <a:bodyPr/>
          <a:lstStyle/>
          <a:p>
            <a:r>
              <a:rPr lang="en-US" dirty="0"/>
              <a:t>Other ways race can drive disparities</a:t>
            </a:r>
          </a:p>
        </p:txBody>
      </p:sp>
      <p:sp>
        <p:nvSpPr>
          <p:cNvPr id="3" name="Content Placeholder 2">
            <a:extLst>
              <a:ext uri="{FF2B5EF4-FFF2-40B4-BE49-F238E27FC236}">
                <a16:creationId xmlns:a16="http://schemas.microsoft.com/office/drawing/2014/main" id="{5B3A67F7-D38C-8757-8B69-E9A7837019C2}"/>
              </a:ext>
            </a:extLst>
          </p:cNvPr>
          <p:cNvSpPr>
            <a:spLocks noGrp="1"/>
          </p:cNvSpPr>
          <p:nvPr>
            <p:ph idx="1"/>
          </p:nvPr>
        </p:nvSpPr>
        <p:spPr>
          <a:xfrm>
            <a:off x="720000" y="1622430"/>
            <a:ext cx="10752000" cy="4297675"/>
          </a:xfrm>
        </p:spPr>
        <p:txBody>
          <a:bodyPr/>
          <a:lstStyle/>
          <a:p>
            <a:pPr marL="457200" indent="-457200">
              <a:buFont typeface="Arial" panose="020B0604020202020204" pitchFamily="34" charset="0"/>
              <a:buChar char="•"/>
            </a:pPr>
            <a:r>
              <a:rPr lang="en-US" sz="3200" dirty="0"/>
              <a:t>Discrimination</a:t>
            </a:r>
          </a:p>
          <a:p>
            <a:pPr marL="746125" lvl="1" indent="-349250"/>
            <a:r>
              <a:rPr lang="en-US" sz="2800" dirty="0">
                <a:sym typeface="Wingdings" panose="05000000000000000000" pitchFamily="2" charset="2"/>
              </a:rPr>
              <a:t>↑ inflammation, ↑ arterial calcification, ↑ oxidative stress</a:t>
            </a:r>
          </a:p>
          <a:p>
            <a:pPr marL="457200" indent="-457200">
              <a:buFont typeface="Arial" panose="020B0604020202020204" pitchFamily="34" charset="0"/>
              <a:buChar char="•"/>
            </a:pPr>
            <a:r>
              <a:rPr lang="en-US" sz="3200" dirty="0"/>
              <a:t>Cultural racism</a:t>
            </a:r>
          </a:p>
          <a:p>
            <a:pPr marL="746125" lvl="1" indent="-349250"/>
            <a:r>
              <a:rPr lang="en-US" sz="2800" dirty="0"/>
              <a:t>stereotyping </a:t>
            </a:r>
            <a:r>
              <a:rPr lang="en-US" sz="2800" dirty="0">
                <a:sym typeface="Wingdings" panose="05000000000000000000" pitchFamily="2" charset="2"/>
              </a:rPr>
              <a:t> individual-level unconscious bias  inferior care (i.e. not performing revascularization due to adherence concerns)</a:t>
            </a:r>
          </a:p>
          <a:p>
            <a:endParaRPr lang="en-US" dirty="0"/>
          </a:p>
        </p:txBody>
      </p:sp>
      <p:sp>
        <p:nvSpPr>
          <p:cNvPr id="4" name="Date Placeholder 3">
            <a:extLst>
              <a:ext uri="{FF2B5EF4-FFF2-40B4-BE49-F238E27FC236}">
                <a16:creationId xmlns:a16="http://schemas.microsoft.com/office/drawing/2014/main" id="{29563497-8970-05B5-A3C8-1DBB8C3EF3B3}"/>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6930313A-47D2-C84C-9EA0-71623C2BB451}"/>
              </a:ext>
            </a:extLst>
          </p:cNvPr>
          <p:cNvSpPr>
            <a:spLocks noGrp="1"/>
          </p:cNvSpPr>
          <p:nvPr>
            <p:ph type="sldNum" sz="quarter" idx="11"/>
          </p:nvPr>
        </p:nvSpPr>
        <p:spPr/>
        <p:txBody>
          <a:bodyPr/>
          <a:lstStyle/>
          <a:p>
            <a:fld id="{2DDEA8E7-5F55-4A60-8EF9-470692FC5635}" type="slidenum">
              <a:rPr lang="en-US" noProof="0" smtClean="0"/>
              <a:pPr/>
              <a:t>29</a:t>
            </a:fld>
            <a:endParaRPr lang="en-US" noProof="0"/>
          </a:p>
        </p:txBody>
      </p:sp>
      <p:sp>
        <p:nvSpPr>
          <p:cNvPr id="8" name="TextBox 7">
            <a:extLst>
              <a:ext uri="{FF2B5EF4-FFF2-40B4-BE49-F238E27FC236}">
                <a16:creationId xmlns:a16="http://schemas.microsoft.com/office/drawing/2014/main" id="{FD455756-3568-A7C0-76A9-F03A6F1758F0}"/>
              </a:ext>
            </a:extLst>
          </p:cNvPr>
          <p:cNvSpPr txBox="1"/>
          <p:nvPr/>
        </p:nvSpPr>
        <p:spPr bwMode="auto">
          <a:xfrm>
            <a:off x="5437654" y="6619469"/>
            <a:ext cx="41238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r>
              <a:rPr lang="en-US" sz="1400" dirty="0"/>
              <a:t>Williams et al. </a:t>
            </a:r>
            <a:r>
              <a:rPr lang="en-US" sz="1400" dirty="0" err="1"/>
              <a:t>Annu</a:t>
            </a:r>
            <a:r>
              <a:rPr lang="en-US" sz="1400" dirty="0"/>
              <a:t> Rev Public Health. 2019;40:105–125.</a:t>
            </a:r>
            <a:endParaRPr lang="en-US" sz="1100" dirty="0"/>
          </a:p>
        </p:txBody>
      </p:sp>
    </p:spTree>
    <p:extLst>
      <p:ext uri="{BB962C8B-B14F-4D97-AF65-F5344CB8AC3E}">
        <p14:creationId xmlns:p14="http://schemas.microsoft.com/office/powerpoint/2010/main" val="291248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03CDE8F-1A64-EF78-E28A-D615BFA01D6A}"/>
              </a:ext>
            </a:extLst>
          </p:cNvPr>
          <p:cNvSpPr>
            <a:spLocks noGrp="1"/>
          </p:cNvSpPr>
          <p:nvPr>
            <p:ph type="title"/>
          </p:nvPr>
        </p:nvSpPr>
        <p:spPr/>
        <p:txBody>
          <a:bodyPr/>
          <a:lstStyle/>
          <a:p>
            <a:r>
              <a:rPr lang="en-US" dirty="0"/>
              <a:t>Identifying amputation hot spots</a:t>
            </a:r>
          </a:p>
        </p:txBody>
      </p:sp>
      <p:sp>
        <p:nvSpPr>
          <p:cNvPr id="4" name="Date Placeholder 3">
            <a:extLst>
              <a:ext uri="{FF2B5EF4-FFF2-40B4-BE49-F238E27FC236}">
                <a16:creationId xmlns:a16="http://schemas.microsoft.com/office/drawing/2014/main" id="{9AEB06CA-F23F-21C4-C699-46B87D46BC3B}"/>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dirty="0"/>
          </a:p>
        </p:txBody>
      </p:sp>
      <p:sp>
        <p:nvSpPr>
          <p:cNvPr id="5" name="Slide Number Placeholder 4">
            <a:extLst>
              <a:ext uri="{FF2B5EF4-FFF2-40B4-BE49-F238E27FC236}">
                <a16:creationId xmlns:a16="http://schemas.microsoft.com/office/drawing/2014/main" id="{1A8117B6-176C-1F52-DCD1-B9EC197C73CE}"/>
              </a:ext>
            </a:extLst>
          </p:cNvPr>
          <p:cNvSpPr>
            <a:spLocks noGrp="1"/>
          </p:cNvSpPr>
          <p:nvPr>
            <p:ph type="sldNum" sz="quarter" idx="11"/>
          </p:nvPr>
        </p:nvSpPr>
        <p:spPr/>
        <p:txBody>
          <a:bodyPr/>
          <a:lstStyle/>
          <a:p>
            <a:fld id="{2DDEA8E7-5F55-4A60-8EF9-470692FC5635}" type="slidenum">
              <a:rPr lang="en-US" noProof="0" smtClean="0"/>
              <a:pPr/>
              <a:t>3</a:t>
            </a:fld>
            <a:endParaRPr lang="en-US" noProof="0" dirty="0"/>
          </a:p>
        </p:txBody>
      </p:sp>
      <p:sp>
        <p:nvSpPr>
          <p:cNvPr id="9" name="Text Placeholder 8">
            <a:extLst>
              <a:ext uri="{FF2B5EF4-FFF2-40B4-BE49-F238E27FC236}">
                <a16:creationId xmlns:a16="http://schemas.microsoft.com/office/drawing/2014/main" id="{65242A4F-2E1D-F291-78DA-60B1B59DB8B7}"/>
              </a:ext>
            </a:extLst>
          </p:cNvPr>
          <p:cNvSpPr>
            <a:spLocks noGrp="1"/>
          </p:cNvSpPr>
          <p:nvPr>
            <p:ph type="body" sz="quarter" idx="13"/>
          </p:nvPr>
        </p:nvSpPr>
        <p:spPr/>
        <p:txBody>
          <a:bodyPr/>
          <a:lstStyle/>
          <a:p>
            <a:r>
              <a:rPr lang="en-US" dirty="0"/>
              <a:t>Rural vs. urban</a:t>
            </a:r>
          </a:p>
        </p:txBody>
      </p:sp>
      <p:pic>
        <p:nvPicPr>
          <p:cNvPr id="2" name="Picture 1">
            <a:extLst>
              <a:ext uri="{FF2B5EF4-FFF2-40B4-BE49-F238E27FC236}">
                <a16:creationId xmlns:a16="http://schemas.microsoft.com/office/drawing/2014/main" id="{A9DA750F-AA37-44A6-51C7-9168D714156F}"/>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040" y="1150038"/>
            <a:ext cx="6150936" cy="4222190"/>
          </a:xfrm>
          <a:prstGeom prst="rect">
            <a:avLst/>
          </a:prstGeom>
        </p:spPr>
      </p:pic>
      <p:pic>
        <p:nvPicPr>
          <p:cNvPr id="10" name="Picture 9">
            <a:extLst>
              <a:ext uri="{FF2B5EF4-FFF2-40B4-BE49-F238E27FC236}">
                <a16:creationId xmlns:a16="http://schemas.microsoft.com/office/drawing/2014/main" id="{AF392383-328B-9814-531A-116B1113467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728" t="36933" r="7878" b="31212"/>
          <a:stretch/>
        </p:blipFill>
        <p:spPr>
          <a:xfrm>
            <a:off x="5643340" y="5204219"/>
            <a:ext cx="5974080" cy="890016"/>
          </a:xfrm>
          <a:prstGeom prst="rect">
            <a:avLst/>
          </a:prstGeom>
        </p:spPr>
      </p:pic>
      <p:sp>
        <p:nvSpPr>
          <p:cNvPr id="12" name="TextBox 11">
            <a:extLst>
              <a:ext uri="{FF2B5EF4-FFF2-40B4-BE49-F238E27FC236}">
                <a16:creationId xmlns:a16="http://schemas.microsoft.com/office/drawing/2014/main" id="{89C4C08E-4DC6-46D2-E9B0-3D180C38E02A}"/>
              </a:ext>
            </a:extLst>
          </p:cNvPr>
          <p:cNvSpPr txBox="1"/>
          <p:nvPr/>
        </p:nvSpPr>
        <p:spPr>
          <a:xfrm>
            <a:off x="740780" y="2244137"/>
            <a:ext cx="4502552" cy="2062103"/>
          </a:xfrm>
          <a:prstGeom prst="rect">
            <a:avLst/>
          </a:prstGeom>
          <a:noFill/>
        </p:spPr>
        <p:txBody>
          <a:bodyPr wrap="square" rtlCol="0">
            <a:spAutoFit/>
          </a:bodyPr>
          <a:lstStyle/>
          <a:p>
            <a:r>
              <a:rPr lang="en-US" sz="2800" dirty="0">
                <a:solidFill>
                  <a:srgbClr val="000000"/>
                </a:solidFill>
                <a:latin typeface="Calibri Light"/>
              </a:rPr>
              <a:t>Amputation rate per 100,000 Medicare beneficiaries is </a:t>
            </a:r>
            <a:r>
              <a:rPr lang="en-US" sz="4400" b="1" dirty="0">
                <a:solidFill>
                  <a:srgbClr val="FF0000"/>
                </a:solidFill>
                <a:latin typeface="Calibri Light"/>
              </a:rPr>
              <a:t>15%</a:t>
            </a:r>
            <a:r>
              <a:rPr lang="en-US" sz="3200" b="1" dirty="0">
                <a:solidFill>
                  <a:srgbClr val="000000"/>
                </a:solidFill>
                <a:latin typeface="Calibri Light"/>
              </a:rPr>
              <a:t> </a:t>
            </a:r>
            <a:r>
              <a:rPr lang="en-US" sz="4400" b="1" dirty="0">
                <a:solidFill>
                  <a:srgbClr val="FF0000"/>
                </a:solidFill>
                <a:latin typeface="Calibri Light"/>
              </a:rPr>
              <a:t>higher </a:t>
            </a:r>
            <a:endParaRPr lang="en-US" sz="4000" b="1" dirty="0">
              <a:solidFill>
                <a:srgbClr val="FF0000"/>
              </a:solidFill>
              <a:latin typeface="Calibri Light"/>
            </a:endParaRPr>
          </a:p>
          <a:p>
            <a:r>
              <a:rPr lang="en-US" sz="2800" dirty="0">
                <a:solidFill>
                  <a:srgbClr val="000000"/>
                </a:solidFill>
                <a:latin typeface="Calibri Light"/>
              </a:rPr>
              <a:t>in rural vs. urban ZIP codes</a:t>
            </a:r>
          </a:p>
        </p:txBody>
      </p:sp>
    </p:spTree>
    <p:custDataLst>
      <p:custData r:id="rId1"/>
      <p:custData r:id="rId2"/>
    </p:custDataLst>
    <p:extLst>
      <p:ext uri="{BB962C8B-B14F-4D97-AF65-F5344CB8AC3E}">
        <p14:creationId xmlns:p14="http://schemas.microsoft.com/office/powerpoint/2010/main" val="1268401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1B14A-C999-E2B1-DFC9-AAD1745F353D}"/>
              </a:ext>
            </a:extLst>
          </p:cNvPr>
          <p:cNvSpPr>
            <a:spLocks noGrp="1"/>
          </p:cNvSpPr>
          <p:nvPr>
            <p:ph type="title"/>
          </p:nvPr>
        </p:nvSpPr>
        <p:spPr/>
        <p:txBody>
          <a:bodyPr/>
          <a:lstStyle/>
          <a:p>
            <a:r>
              <a:rPr lang="en-US" dirty="0"/>
              <a:t>Implicit bias and PAD outcomes</a:t>
            </a:r>
          </a:p>
        </p:txBody>
      </p:sp>
      <p:sp>
        <p:nvSpPr>
          <p:cNvPr id="4" name="Slide Number Placeholder 3">
            <a:extLst>
              <a:ext uri="{FF2B5EF4-FFF2-40B4-BE49-F238E27FC236}">
                <a16:creationId xmlns:a16="http://schemas.microsoft.com/office/drawing/2014/main" id="{93340FE7-8929-A7B9-A445-7279F8E57E30}"/>
              </a:ext>
            </a:extLst>
          </p:cNvPr>
          <p:cNvSpPr>
            <a:spLocks noGrp="1"/>
          </p:cNvSpPr>
          <p:nvPr>
            <p:ph type="sldNum" sz="quarter" idx="11"/>
          </p:nvPr>
        </p:nvSpPr>
        <p:spPr/>
        <p:txBody>
          <a:bodyPr/>
          <a:lstStyle/>
          <a:p>
            <a:fld id="{2DDEA8E7-5F55-4A60-8EF9-470692FC5635}" type="slidenum">
              <a:rPr lang="en-US" noProof="0" smtClean="0"/>
              <a:pPr/>
              <a:t>30</a:t>
            </a:fld>
            <a:endParaRPr lang="en-US" noProof="0"/>
          </a:p>
        </p:txBody>
      </p:sp>
      <p:pic>
        <p:nvPicPr>
          <p:cNvPr id="2050" name="Picture 2" descr="Interaction Contrasts From the Adjusted Infrapopliteal Procedure Model">
            <a:extLst>
              <a:ext uri="{FF2B5EF4-FFF2-40B4-BE49-F238E27FC236}">
                <a16:creationId xmlns:a16="http://schemas.microsoft.com/office/drawing/2014/main" id="{769AA209-2601-20D9-FCA3-5D3BB3AC1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42" y="2292267"/>
            <a:ext cx="6195890" cy="31591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F2D9499-8806-C11E-94BE-98878584E847}"/>
              </a:ext>
            </a:extLst>
          </p:cNvPr>
          <p:cNvSpPr txBox="1"/>
          <p:nvPr/>
        </p:nvSpPr>
        <p:spPr>
          <a:xfrm>
            <a:off x="6773779" y="2346158"/>
            <a:ext cx="4699083" cy="2769989"/>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US" sz="2000" dirty="0">
                <a:solidFill>
                  <a:schemeClr val="accent1"/>
                </a:solidFill>
                <a:latin typeface="+mj-lt"/>
              </a:rPr>
              <a:t>72% of vascular specialists had a pro-White bias on the implicit association test</a:t>
            </a:r>
          </a:p>
          <a:p>
            <a:pPr marL="285750" indent="-285750" algn="l">
              <a:buFont typeface="Arial" panose="020B0604020202020204" pitchFamily="34" charset="0"/>
              <a:buChar char="•"/>
            </a:pPr>
            <a:r>
              <a:rPr lang="en-US" sz="2000" dirty="0">
                <a:solidFill>
                  <a:schemeClr val="accent1"/>
                </a:solidFill>
                <a:latin typeface="+mj-lt"/>
              </a:rPr>
              <a:t>Black race was not associated with increased risk of 1-year amputation among physicians without bias, but was associated with 2.34-fold increased risk among physicians with pro-White bias</a:t>
            </a:r>
          </a:p>
        </p:txBody>
      </p:sp>
      <p:sp>
        <p:nvSpPr>
          <p:cNvPr id="5" name="TextBox 4">
            <a:extLst>
              <a:ext uri="{FF2B5EF4-FFF2-40B4-BE49-F238E27FC236}">
                <a16:creationId xmlns:a16="http://schemas.microsoft.com/office/drawing/2014/main" id="{02C8D223-145A-7D70-423F-0A3FC7B5392C}"/>
              </a:ext>
            </a:extLst>
          </p:cNvPr>
          <p:cNvSpPr txBox="1"/>
          <p:nvPr/>
        </p:nvSpPr>
        <p:spPr bwMode="auto">
          <a:xfrm>
            <a:off x="7406815" y="6621068"/>
            <a:ext cx="25553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000" dirty="0"/>
              <a:t>Kalbaugh CA. JAMA Surgery. 2025;160:536</a:t>
            </a:r>
          </a:p>
        </p:txBody>
      </p:sp>
    </p:spTree>
    <p:extLst>
      <p:ext uri="{BB962C8B-B14F-4D97-AF65-F5344CB8AC3E}">
        <p14:creationId xmlns:p14="http://schemas.microsoft.com/office/powerpoint/2010/main" val="399022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50DB-9170-F262-5276-7D0A68886F69}"/>
              </a:ext>
            </a:extLst>
          </p:cNvPr>
          <p:cNvSpPr>
            <a:spLocks noGrp="1"/>
          </p:cNvSpPr>
          <p:nvPr>
            <p:ph type="title"/>
          </p:nvPr>
        </p:nvSpPr>
        <p:spPr/>
        <p:txBody>
          <a:bodyPr/>
          <a:lstStyle/>
          <a:p>
            <a:r>
              <a:rPr lang="en-US" dirty="0"/>
              <a:t>Discrimination and vascular risk</a:t>
            </a:r>
          </a:p>
        </p:txBody>
      </p:sp>
      <p:sp>
        <p:nvSpPr>
          <p:cNvPr id="4" name="Slide Number Placeholder 3">
            <a:extLst>
              <a:ext uri="{FF2B5EF4-FFF2-40B4-BE49-F238E27FC236}">
                <a16:creationId xmlns:a16="http://schemas.microsoft.com/office/drawing/2014/main" id="{F7163AD4-BD74-30C9-1815-E99D6458C35D}"/>
              </a:ext>
            </a:extLst>
          </p:cNvPr>
          <p:cNvSpPr>
            <a:spLocks noGrp="1"/>
          </p:cNvSpPr>
          <p:nvPr>
            <p:ph type="sldNum" sz="quarter" idx="11"/>
          </p:nvPr>
        </p:nvSpPr>
        <p:spPr/>
        <p:txBody>
          <a:bodyPr/>
          <a:lstStyle/>
          <a:p>
            <a:fld id="{2DDEA8E7-5F55-4A60-8EF9-470692FC5635}" type="slidenum">
              <a:rPr lang="en-US" noProof="0" smtClean="0"/>
              <a:pPr/>
              <a:t>31</a:t>
            </a:fld>
            <a:endParaRPr lang="en-US" noProof="0"/>
          </a:p>
        </p:txBody>
      </p:sp>
      <p:pic>
        <p:nvPicPr>
          <p:cNvPr id="2050" name="Picture 2" descr="Figure 1">
            <a:extLst>
              <a:ext uri="{FF2B5EF4-FFF2-40B4-BE49-F238E27FC236}">
                <a16:creationId xmlns:a16="http://schemas.microsoft.com/office/drawing/2014/main" id="{06C1F312-FDB4-5132-69BD-B6B6D4B7C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942350"/>
            <a:ext cx="10001250" cy="3286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F3382AF-F90E-907C-3B76-D10C39680130}"/>
              </a:ext>
            </a:extLst>
          </p:cNvPr>
          <p:cNvSpPr txBox="1"/>
          <p:nvPr/>
        </p:nvSpPr>
        <p:spPr bwMode="auto">
          <a:xfrm>
            <a:off x="7406815" y="6621068"/>
            <a:ext cx="2555332"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r>
              <a:rPr lang="en-US" sz="1000" dirty="0"/>
              <a:t>Gooby BJ. Am J Hum Biol. 2015;27:546</a:t>
            </a:r>
          </a:p>
        </p:txBody>
      </p:sp>
    </p:spTree>
    <p:extLst>
      <p:ext uri="{BB962C8B-B14F-4D97-AF65-F5344CB8AC3E}">
        <p14:creationId xmlns:p14="http://schemas.microsoft.com/office/powerpoint/2010/main" val="341219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amputation is a health system failure</a:t>
            </a:r>
          </a:p>
        </p:txBody>
      </p:sp>
      <p:sp>
        <p:nvSpPr>
          <p:cNvPr id="3" name="Content Placeholder 2"/>
          <p:cNvSpPr>
            <a:spLocks noGrp="1"/>
          </p:cNvSpPr>
          <p:nvPr>
            <p:ph idx="1"/>
          </p:nvPr>
        </p:nvSpPr>
        <p:spPr>
          <a:xfrm>
            <a:off x="720000" y="1839600"/>
            <a:ext cx="10752000" cy="4297675"/>
          </a:xfrm>
        </p:spPr>
        <p:txBody>
          <a:bodyPr/>
          <a:lstStyle/>
          <a:p>
            <a:pPr marL="457200" indent="-457200">
              <a:buFont typeface="Arial" panose="020B0604020202020204" pitchFamily="34" charset="0"/>
              <a:buChar char="•"/>
            </a:pPr>
            <a:r>
              <a:rPr lang="en-US" sz="2600" dirty="0"/>
              <a:t>Living in a ZIP code with low SES or large numbers of Black residents is associated with higher likelihood of major lower extremity amputation</a:t>
            </a:r>
          </a:p>
          <a:p>
            <a:pPr marL="457200" indent="-457200">
              <a:buFont typeface="Arial" panose="020B0604020202020204" pitchFamily="34" charset="0"/>
              <a:buChar char="•"/>
            </a:pPr>
            <a:r>
              <a:rPr lang="en-US" sz="2600" dirty="0"/>
              <a:t>Black patients and those with low SES get worse vascular care throughout their lives, leading to higher risk of PAD and higher risk of amputation</a:t>
            </a:r>
          </a:p>
          <a:p>
            <a:pPr marL="457200" indent="-457200">
              <a:buFont typeface="Arial" panose="020B0604020202020204" pitchFamily="34" charset="0"/>
              <a:buChar char="•"/>
            </a:pPr>
            <a:r>
              <a:rPr lang="en-US" sz="2600" dirty="0"/>
              <a:t>Amputations represent a missed opportunity to intervene in a disease that progresses over years</a:t>
            </a:r>
          </a:p>
          <a:p>
            <a:pPr marL="457200" indent="-457200">
              <a:buFont typeface="Arial" panose="020B0604020202020204" pitchFamily="34" charset="0"/>
              <a:buChar char="•"/>
            </a:pPr>
            <a:r>
              <a:rPr lang="en-US" sz="2600" dirty="0"/>
              <a:t>System-level problems require system-level solutions, but implementation must be local</a:t>
            </a:r>
          </a:p>
          <a:p>
            <a:pPr marL="457200" indent="-457200">
              <a:buFont typeface="Arial" panose="020B0604020202020204" pitchFamily="34" charset="0"/>
              <a:buChar char="•"/>
            </a:pPr>
            <a:endParaRPr lang="en-US" sz="2800" dirty="0"/>
          </a:p>
        </p:txBody>
      </p:sp>
      <p:sp>
        <p:nvSpPr>
          <p:cNvPr id="4" name="Date Placeholder 3"/>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32</a:t>
            </a:fld>
            <a:endParaRPr lang="en-US" noProof="0"/>
          </a:p>
        </p:txBody>
      </p:sp>
      <p:sp>
        <p:nvSpPr>
          <p:cNvPr id="7" name="Text Placeholder 6"/>
          <p:cNvSpPr>
            <a:spLocks noGrp="1"/>
          </p:cNvSpPr>
          <p:nvPr>
            <p:ph type="body" sz="quarter" idx="13"/>
          </p:nvPr>
        </p:nvSpPr>
        <p:spPr/>
        <p:txBody>
          <a:bodyPr/>
          <a:lstStyle/>
          <a:p>
            <a:r>
              <a:rPr lang="en-US" dirty="0"/>
              <a:t>the system is failing black and low </a:t>
            </a:r>
            <a:r>
              <a:rPr lang="en-US" dirty="0" err="1"/>
              <a:t>ses</a:t>
            </a:r>
            <a:r>
              <a:rPr lang="en-US" dirty="0"/>
              <a:t> patients</a:t>
            </a:r>
          </a:p>
        </p:txBody>
      </p:sp>
    </p:spTree>
    <p:extLst>
      <p:ext uri="{BB962C8B-B14F-4D97-AF65-F5344CB8AC3E}">
        <p14:creationId xmlns:p14="http://schemas.microsoft.com/office/powerpoint/2010/main" val="3417235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513B-04C5-8159-6991-D6D89B4F44FA}"/>
              </a:ext>
            </a:extLst>
          </p:cNvPr>
          <p:cNvSpPr>
            <a:spLocks noGrp="1"/>
          </p:cNvSpPr>
          <p:nvPr>
            <p:ph type="title"/>
          </p:nvPr>
        </p:nvSpPr>
        <p:spPr/>
        <p:txBody>
          <a:bodyPr/>
          <a:lstStyle/>
          <a:p>
            <a:r>
              <a:rPr lang="en-US" dirty="0"/>
              <a:t>Targeting solutions</a:t>
            </a:r>
          </a:p>
        </p:txBody>
      </p:sp>
      <p:sp>
        <p:nvSpPr>
          <p:cNvPr id="4" name="Date Placeholder 3">
            <a:extLst>
              <a:ext uri="{FF2B5EF4-FFF2-40B4-BE49-F238E27FC236}">
                <a16:creationId xmlns:a16="http://schemas.microsoft.com/office/drawing/2014/main" id="{F3D54A52-D029-5768-6760-01F0558AEAFA}"/>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579741BD-939F-4697-4F9D-61BE5A06A121}"/>
              </a:ext>
            </a:extLst>
          </p:cNvPr>
          <p:cNvSpPr>
            <a:spLocks noGrp="1"/>
          </p:cNvSpPr>
          <p:nvPr>
            <p:ph type="sldNum" sz="quarter" idx="11"/>
          </p:nvPr>
        </p:nvSpPr>
        <p:spPr/>
        <p:txBody>
          <a:bodyPr/>
          <a:lstStyle/>
          <a:p>
            <a:fld id="{2DDEA8E7-5F55-4A60-8EF9-470692FC5635}" type="slidenum">
              <a:rPr lang="en-US" noProof="0" smtClean="0"/>
              <a:pPr/>
              <a:t>33</a:t>
            </a:fld>
            <a:endParaRPr lang="en-US" noProof="0"/>
          </a:p>
        </p:txBody>
      </p:sp>
      <p:sp>
        <p:nvSpPr>
          <p:cNvPr id="10" name="Content Placeholder 2">
            <a:extLst>
              <a:ext uri="{FF2B5EF4-FFF2-40B4-BE49-F238E27FC236}">
                <a16:creationId xmlns:a16="http://schemas.microsoft.com/office/drawing/2014/main" id="{86B0C520-4445-0896-5A1C-EEB1455BC7B7}"/>
              </a:ext>
            </a:extLst>
          </p:cNvPr>
          <p:cNvSpPr txBox="1">
            <a:spLocks/>
          </p:cNvSpPr>
          <p:nvPr/>
        </p:nvSpPr>
        <p:spPr>
          <a:xfrm>
            <a:off x="720000" y="1562872"/>
            <a:ext cx="10752000" cy="4297675"/>
          </a:xfrm>
          <a:prstGeom prst="rect">
            <a:avLst/>
          </a:prstGeom>
        </p:spPr>
        <p:txBody>
          <a:bodyPr vert="horz" lIns="0" tIns="0" rIns="0" bIns="0" rtlCol="0">
            <a:noAutofit/>
          </a:bodyPr>
          <a:lstStyle>
            <a:lvl1pPr marL="0" indent="0" algn="l" defTabSz="914400" rtl="0" eaLnBrk="1" latinLnBrk="0" hangingPunct="1">
              <a:lnSpc>
                <a:spcPct val="100000"/>
              </a:lnSpc>
              <a:spcBef>
                <a:spcPts val="250"/>
              </a:spcBef>
              <a:spcAft>
                <a:spcPts val="600"/>
              </a:spcAft>
              <a:buFont typeface="Arial" panose="020B0604020202020204" pitchFamily="34" charset="0"/>
              <a:buNone/>
              <a:defRPr sz="1400" kern="1200">
                <a:solidFill>
                  <a:schemeClr val="accent1"/>
                </a:solidFill>
                <a:latin typeface="+mn-lt"/>
                <a:ea typeface="+mn-ea"/>
                <a:cs typeface="+mn-cs"/>
              </a:defRPr>
            </a:lvl1pPr>
            <a:lvl2pPr marL="136800" indent="-136800" algn="l" defTabSz="914400" rtl="0" eaLnBrk="1" latinLnBrk="0" hangingPunct="1">
              <a:lnSpc>
                <a:spcPct val="100000"/>
              </a:lnSpc>
              <a:spcBef>
                <a:spcPts val="400"/>
              </a:spcBef>
              <a:spcAft>
                <a:spcPts val="100"/>
              </a:spcAft>
              <a:buClr>
                <a:schemeClr val="accent3"/>
              </a:buClr>
              <a:buFont typeface="Arial" panose="020B0604020202020204" pitchFamily="34" charset="0"/>
              <a:buChar char="•"/>
              <a:defRPr sz="1400" kern="1200">
                <a:solidFill>
                  <a:schemeClr val="accent1"/>
                </a:solidFill>
                <a:latin typeface="+mn-lt"/>
                <a:ea typeface="+mn-ea"/>
                <a:cs typeface="+mn-cs"/>
              </a:defRPr>
            </a:lvl2pPr>
            <a:lvl3pPr marL="320400" indent="-183600" algn="l" defTabSz="914400" rtl="0" eaLnBrk="1" latinLnBrk="0" hangingPunct="1">
              <a:lnSpc>
                <a:spcPct val="90000"/>
              </a:lnSpc>
              <a:spcBef>
                <a:spcPts val="400"/>
              </a:spcBef>
              <a:spcAft>
                <a:spcPts val="200"/>
              </a:spcAft>
              <a:buClr>
                <a:schemeClr val="accent1"/>
              </a:buClr>
              <a:buFont typeface="Calibri Light" panose="020F0302020204030204" pitchFamily="34" charset="0"/>
              <a:buChar char="—"/>
              <a:defRPr sz="1200" kern="1200">
                <a:solidFill>
                  <a:schemeClr val="accent1"/>
                </a:solidFill>
                <a:latin typeface="+mn-lt"/>
                <a:ea typeface="+mn-ea"/>
                <a:cs typeface="+mn-cs"/>
              </a:defRPr>
            </a:lvl3pPr>
            <a:lvl4pPr marL="504000" indent="-183600" algn="l" defTabSz="914400" rtl="0" eaLnBrk="1" latinLnBrk="0" hangingPunct="1">
              <a:lnSpc>
                <a:spcPct val="100000"/>
              </a:lnSpc>
              <a:spcBef>
                <a:spcPts val="100"/>
              </a:spcBef>
              <a:spcAft>
                <a:spcPts val="300"/>
              </a:spcAft>
              <a:buClr>
                <a:srgbClr val="9EC3E1"/>
              </a:buClr>
              <a:buFont typeface="Courier New" panose="02070309020205020404" pitchFamily="49" charset="0"/>
              <a:buChar char="o"/>
              <a:defRPr sz="1200" kern="1200">
                <a:solidFill>
                  <a:schemeClr val="accent1"/>
                </a:solidFill>
                <a:latin typeface="+mn-lt"/>
                <a:ea typeface="+mn-ea"/>
                <a:cs typeface="+mn-cs"/>
              </a:defRPr>
            </a:lvl4pPr>
            <a:lvl5pPr marL="0" indent="0" algn="l" defTabSz="914400" rtl="0" eaLnBrk="1" latinLnBrk="0" hangingPunct="1">
              <a:lnSpc>
                <a:spcPct val="100000"/>
              </a:lnSpc>
              <a:spcBef>
                <a:spcPts val="1200"/>
              </a:spcBef>
              <a:spcAft>
                <a:spcPts val="300"/>
              </a:spcAft>
              <a:buFont typeface="Arial" panose="020B0604020202020204" pitchFamily="34" charset="0"/>
              <a:buNone/>
              <a:defRPr sz="1800" b="1" kern="1200" cap="all" spc="200" baseline="0">
                <a:solidFill>
                  <a:schemeClr val="accent2"/>
                </a:solidFill>
                <a:latin typeface="+mj-lt"/>
                <a:ea typeface="+mn-ea"/>
                <a:cs typeface="+mn-cs"/>
              </a:defRPr>
            </a:lvl5pPr>
            <a:lvl6pPr marL="0" indent="0" algn="l" defTabSz="914400" rtl="0" eaLnBrk="1" latinLnBrk="0" hangingPunct="1">
              <a:lnSpc>
                <a:spcPct val="100000"/>
              </a:lnSpc>
              <a:spcBef>
                <a:spcPts val="1200"/>
              </a:spcBef>
              <a:buFont typeface="Arial" panose="020B0604020202020204" pitchFamily="34" charset="0"/>
              <a:buNone/>
              <a:defRPr sz="1600" b="1" kern="1200">
                <a:solidFill>
                  <a:schemeClr val="accent3"/>
                </a:solidFill>
                <a:latin typeface="+mj-lt"/>
                <a:ea typeface="+mn-ea"/>
                <a:cs typeface="+mn-cs"/>
              </a:defRPr>
            </a:lvl6pPr>
            <a:lvl7pPr marL="0" indent="0" algn="l" defTabSz="914400" rtl="0" eaLnBrk="1" latinLnBrk="0" hangingPunct="1">
              <a:lnSpc>
                <a:spcPct val="90000"/>
              </a:lnSpc>
              <a:spcBef>
                <a:spcPts val="1200"/>
              </a:spcBef>
              <a:buFont typeface="Arial" panose="020B0604020202020204" pitchFamily="34" charset="0"/>
              <a:buNone/>
              <a:defRPr sz="1400" b="1" kern="1200" cap="all" spc="180" baseline="0">
                <a:solidFill>
                  <a:schemeClr val="accent1"/>
                </a:solidFill>
                <a:latin typeface="+mj-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defRPr sz="1400" b="1" kern="1200">
                <a:solidFill>
                  <a:srgbClr val="990000"/>
                </a:solidFill>
                <a:latin typeface="+mj-lt"/>
                <a:ea typeface="+mn-ea"/>
                <a:cs typeface="+mn-cs"/>
              </a:defRPr>
            </a:lvl8pPr>
            <a:lvl9pPr marL="0" indent="0" algn="l" defTabSz="914400" rtl="0" eaLnBrk="1" latinLnBrk="0" hangingPunct="1">
              <a:lnSpc>
                <a:spcPct val="100000"/>
              </a:lnSpc>
              <a:spcBef>
                <a:spcPts val="300"/>
              </a:spcBef>
              <a:spcAft>
                <a:spcPts val="300"/>
              </a:spcAft>
              <a:buFont typeface="Arial" panose="020B0604020202020204" pitchFamily="34" charset="0"/>
              <a:buNone/>
              <a:defRPr sz="1100" kern="1200">
                <a:solidFill>
                  <a:schemeClr val="accent1"/>
                </a:solidFill>
                <a:latin typeface="+mn-lt"/>
                <a:ea typeface="+mn-ea"/>
                <a:cs typeface="+mn-cs"/>
              </a:defRPr>
            </a:lvl9pPr>
          </a:lstStyle>
          <a:p>
            <a:pPr marL="457200" indent="-457200">
              <a:buFont typeface="Arial" panose="020B0604020202020204" pitchFamily="34" charset="0"/>
              <a:buChar char="•"/>
            </a:pPr>
            <a:r>
              <a:rPr lang="en-US" sz="2600" dirty="0"/>
              <a:t>Recognize and manage individual implicit bias</a:t>
            </a:r>
          </a:p>
          <a:p>
            <a:pPr marL="457200" indent="-457200">
              <a:buFont typeface="Arial" panose="020B0604020202020204" pitchFamily="34" charset="0"/>
              <a:buChar char="•"/>
            </a:pPr>
            <a:r>
              <a:rPr lang="en-US" sz="2600" dirty="0"/>
              <a:t>Enhanced referral patterns</a:t>
            </a:r>
          </a:p>
          <a:p>
            <a:pPr marL="457200" indent="-457200">
              <a:buFont typeface="Arial" panose="020B0604020202020204" pitchFamily="34" charset="0"/>
              <a:buChar char="•"/>
            </a:pPr>
            <a:r>
              <a:rPr lang="en-US" sz="2600" dirty="0"/>
              <a:t>Education of first-line community providers</a:t>
            </a:r>
          </a:p>
          <a:p>
            <a:pPr marL="457200" indent="-457200">
              <a:buFont typeface="Arial" panose="020B0604020202020204" pitchFamily="34" charset="0"/>
              <a:buChar char="•"/>
            </a:pPr>
            <a:r>
              <a:rPr lang="en-US" sz="2600" dirty="0"/>
              <a:t>Assistance with transportation</a:t>
            </a:r>
          </a:p>
          <a:p>
            <a:pPr marL="457200" indent="-457200">
              <a:buFont typeface="Arial" panose="020B0604020202020204" pitchFamily="34" charset="0"/>
              <a:buChar char="•"/>
            </a:pPr>
            <a:r>
              <a:rPr lang="en-US" sz="2600" dirty="0"/>
              <a:t>Improving access to primary care, pharmacy, subspecialists, healthy food, places to walk, smoking cessation programs</a:t>
            </a:r>
          </a:p>
          <a:p>
            <a:pPr marL="457200" indent="-457200">
              <a:buFont typeface="Arial" panose="020B0604020202020204" pitchFamily="34" charset="0"/>
              <a:buChar char="•"/>
            </a:pPr>
            <a:r>
              <a:rPr lang="en-US" sz="2600" dirty="0"/>
              <a:t>Removing financial barriers to accessing care – copayments, lack of health insurance</a:t>
            </a:r>
          </a:p>
          <a:p>
            <a:pPr marL="457200" indent="-457200">
              <a:buFont typeface="Arial" panose="020B0604020202020204" pitchFamily="34" charset="0"/>
              <a:buChar char="•"/>
            </a:pPr>
            <a:r>
              <a:rPr lang="en-US" sz="2600" b="1" dirty="0"/>
              <a:t>But the devil is in the details: Solutions must be targeted to both urban and rural areas—and may look different</a:t>
            </a:r>
          </a:p>
        </p:txBody>
      </p:sp>
    </p:spTree>
    <p:extLst>
      <p:ext uri="{BB962C8B-B14F-4D97-AF65-F5344CB8AC3E}">
        <p14:creationId xmlns:p14="http://schemas.microsoft.com/office/powerpoint/2010/main" val="3673287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17BC4C9-C848-26F2-FEDC-9609F932ED25}"/>
              </a:ext>
            </a:extLst>
          </p:cNvPr>
          <p:cNvSpPr>
            <a:spLocks noGrp="1"/>
          </p:cNvSpPr>
          <p:nvPr>
            <p:ph type="body" sz="quarter" idx="24"/>
          </p:nvPr>
        </p:nvSpPr>
        <p:spPr/>
        <p:txBody>
          <a:bodyPr/>
          <a:lstStyle/>
          <a:p>
            <a:endParaRPr lang="en-US"/>
          </a:p>
        </p:txBody>
      </p:sp>
    </p:spTree>
    <p:custDataLst>
      <p:custData r:id="rId1"/>
      <p:custData r:id="rId2"/>
    </p:custDataLst>
    <p:extLst>
      <p:ext uri="{BB962C8B-B14F-4D97-AF65-F5344CB8AC3E}">
        <p14:creationId xmlns:p14="http://schemas.microsoft.com/office/powerpoint/2010/main" val="32572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E470B-1880-9FD5-9ECA-61773EC4C3A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14A1D4D-965D-9385-6BF0-EA8894ACF8E0}"/>
              </a:ext>
            </a:extLst>
          </p:cNvPr>
          <p:cNvSpPr>
            <a:spLocks noGrp="1"/>
          </p:cNvSpPr>
          <p:nvPr>
            <p:ph type="title"/>
          </p:nvPr>
        </p:nvSpPr>
        <p:spPr/>
        <p:txBody>
          <a:bodyPr/>
          <a:lstStyle/>
          <a:p>
            <a:r>
              <a:rPr lang="en-US" dirty="0"/>
              <a:t>Identifying amputation hot spots</a:t>
            </a:r>
          </a:p>
        </p:txBody>
      </p:sp>
      <p:sp>
        <p:nvSpPr>
          <p:cNvPr id="4" name="Date Placeholder 3">
            <a:extLst>
              <a:ext uri="{FF2B5EF4-FFF2-40B4-BE49-F238E27FC236}">
                <a16:creationId xmlns:a16="http://schemas.microsoft.com/office/drawing/2014/main" id="{B9CEB46F-D2D2-FA87-FE7B-0A75A39CE391}"/>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dirty="0"/>
          </a:p>
        </p:txBody>
      </p:sp>
      <p:sp>
        <p:nvSpPr>
          <p:cNvPr id="5" name="Slide Number Placeholder 4">
            <a:extLst>
              <a:ext uri="{FF2B5EF4-FFF2-40B4-BE49-F238E27FC236}">
                <a16:creationId xmlns:a16="http://schemas.microsoft.com/office/drawing/2014/main" id="{620FE7B4-F910-A27F-24C5-6C6C6E3653F8}"/>
              </a:ext>
            </a:extLst>
          </p:cNvPr>
          <p:cNvSpPr>
            <a:spLocks noGrp="1"/>
          </p:cNvSpPr>
          <p:nvPr>
            <p:ph type="sldNum" sz="quarter" idx="11"/>
          </p:nvPr>
        </p:nvSpPr>
        <p:spPr/>
        <p:txBody>
          <a:bodyPr/>
          <a:lstStyle/>
          <a:p>
            <a:fld id="{2DDEA8E7-5F55-4A60-8EF9-470692FC5635}" type="slidenum">
              <a:rPr lang="en-US" noProof="0" smtClean="0"/>
              <a:pPr/>
              <a:t>4</a:t>
            </a:fld>
            <a:endParaRPr lang="en-US" noProof="0" dirty="0"/>
          </a:p>
        </p:txBody>
      </p:sp>
      <p:sp>
        <p:nvSpPr>
          <p:cNvPr id="9" name="Text Placeholder 8">
            <a:extLst>
              <a:ext uri="{FF2B5EF4-FFF2-40B4-BE49-F238E27FC236}">
                <a16:creationId xmlns:a16="http://schemas.microsoft.com/office/drawing/2014/main" id="{73075CE3-B0D6-4DF7-53DB-F0C8EA56E25D}"/>
              </a:ext>
            </a:extLst>
          </p:cNvPr>
          <p:cNvSpPr>
            <a:spLocks noGrp="1"/>
          </p:cNvSpPr>
          <p:nvPr>
            <p:ph type="body" sz="quarter" idx="13"/>
          </p:nvPr>
        </p:nvSpPr>
        <p:spPr/>
        <p:txBody>
          <a:bodyPr/>
          <a:lstStyle/>
          <a:p>
            <a:r>
              <a:rPr lang="en-US" dirty="0"/>
              <a:t>Rural vs. urban</a:t>
            </a:r>
          </a:p>
        </p:txBody>
      </p:sp>
      <p:pic>
        <p:nvPicPr>
          <p:cNvPr id="2" name="Picture 1">
            <a:extLst>
              <a:ext uri="{FF2B5EF4-FFF2-40B4-BE49-F238E27FC236}">
                <a16:creationId xmlns:a16="http://schemas.microsoft.com/office/drawing/2014/main" id="{BA4D4EA6-C651-B8AB-99DF-FEF4745209EA}"/>
              </a:ext>
            </a:extLst>
          </p:cNvPr>
          <p:cNvPicPr>
            <a:picLocks noChangeAspect="1"/>
          </p:cNvPicPr>
          <p:nvPr/>
        </p:nvPicPr>
        <p:blipFill>
          <a:blip r:embed="rId4"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040" y="1150038"/>
            <a:ext cx="6150936" cy="4222190"/>
          </a:xfrm>
          <a:prstGeom prst="rect">
            <a:avLst/>
          </a:prstGeom>
        </p:spPr>
      </p:pic>
      <p:pic>
        <p:nvPicPr>
          <p:cNvPr id="10" name="Picture 9">
            <a:extLst>
              <a:ext uri="{FF2B5EF4-FFF2-40B4-BE49-F238E27FC236}">
                <a16:creationId xmlns:a16="http://schemas.microsoft.com/office/drawing/2014/main" id="{E3B344D2-866F-8333-CFB7-8D16DC2A8B92}"/>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32728" t="36933" r="7878" b="31212"/>
          <a:stretch/>
        </p:blipFill>
        <p:spPr>
          <a:xfrm>
            <a:off x="5643340" y="5204219"/>
            <a:ext cx="5974080" cy="890016"/>
          </a:xfrm>
          <a:prstGeom prst="rect">
            <a:avLst/>
          </a:prstGeom>
        </p:spPr>
      </p:pic>
      <p:sp>
        <p:nvSpPr>
          <p:cNvPr id="12" name="TextBox 11">
            <a:extLst>
              <a:ext uri="{FF2B5EF4-FFF2-40B4-BE49-F238E27FC236}">
                <a16:creationId xmlns:a16="http://schemas.microsoft.com/office/drawing/2014/main" id="{9E88AEC0-3CF5-2508-AFA8-11C265338D01}"/>
              </a:ext>
            </a:extLst>
          </p:cNvPr>
          <p:cNvSpPr txBox="1"/>
          <p:nvPr/>
        </p:nvSpPr>
        <p:spPr>
          <a:xfrm>
            <a:off x="740780" y="2244137"/>
            <a:ext cx="4502552" cy="2062103"/>
          </a:xfrm>
          <a:prstGeom prst="rect">
            <a:avLst/>
          </a:prstGeom>
          <a:noFill/>
        </p:spPr>
        <p:txBody>
          <a:bodyPr wrap="square" rtlCol="0">
            <a:spAutoFit/>
          </a:bodyPr>
          <a:lstStyle/>
          <a:p>
            <a:r>
              <a:rPr lang="en-US" sz="2800" dirty="0">
                <a:solidFill>
                  <a:srgbClr val="000000"/>
                </a:solidFill>
                <a:latin typeface="Calibri Light"/>
              </a:rPr>
              <a:t>Amputation rate per 100,000 Medicare beneficiaries is </a:t>
            </a:r>
            <a:r>
              <a:rPr lang="en-US" sz="4400" b="1" dirty="0">
                <a:solidFill>
                  <a:srgbClr val="FF0000"/>
                </a:solidFill>
                <a:latin typeface="Calibri Light"/>
              </a:rPr>
              <a:t>15%</a:t>
            </a:r>
            <a:r>
              <a:rPr lang="en-US" sz="3200" b="1" dirty="0">
                <a:solidFill>
                  <a:srgbClr val="000000"/>
                </a:solidFill>
                <a:latin typeface="Calibri Light"/>
              </a:rPr>
              <a:t> </a:t>
            </a:r>
            <a:r>
              <a:rPr lang="en-US" sz="4400" b="1" dirty="0">
                <a:solidFill>
                  <a:srgbClr val="FF0000"/>
                </a:solidFill>
                <a:latin typeface="Calibri Light"/>
              </a:rPr>
              <a:t>higher </a:t>
            </a:r>
            <a:endParaRPr lang="en-US" sz="4000" b="1" dirty="0">
              <a:solidFill>
                <a:srgbClr val="FF0000"/>
              </a:solidFill>
              <a:latin typeface="Calibri Light"/>
            </a:endParaRPr>
          </a:p>
          <a:p>
            <a:r>
              <a:rPr lang="en-US" sz="2800" dirty="0">
                <a:solidFill>
                  <a:srgbClr val="000000"/>
                </a:solidFill>
                <a:latin typeface="Calibri Light"/>
              </a:rPr>
              <a:t>in rural vs. urban ZIP codes</a:t>
            </a:r>
          </a:p>
        </p:txBody>
      </p:sp>
      <p:sp>
        <p:nvSpPr>
          <p:cNvPr id="3" name="Oval 2">
            <a:extLst>
              <a:ext uri="{FF2B5EF4-FFF2-40B4-BE49-F238E27FC236}">
                <a16:creationId xmlns:a16="http://schemas.microsoft.com/office/drawing/2014/main" id="{F01C1E2F-189C-6309-202A-7B932FB2BC32}"/>
              </a:ext>
            </a:extLst>
          </p:cNvPr>
          <p:cNvSpPr/>
          <p:nvPr/>
        </p:nvSpPr>
        <p:spPr>
          <a:xfrm rot="20568934">
            <a:off x="7776766" y="3193873"/>
            <a:ext cx="3289410" cy="132475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dirty="0">
              <a:latin typeface="+mj-lt"/>
            </a:endParaRPr>
          </a:p>
        </p:txBody>
      </p:sp>
    </p:spTree>
    <p:custDataLst>
      <p:custData r:id="rId1"/>
      <p:custData r:id="rId2"/>
    </p:custDataLst>
    <p:extLst>
      <p:ext uri="{BB962C8B-B14F-4D97-AF65-F5344CB8AC3E}">
        <p14:creationId xmlns:p14="http://schemas.microsoft.com/office/powerpoint/2010/main" val="250615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5BFAC5-BFBC-C531-721B-9382A7C236F4}"/>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dirty="0"/>
          </a:p>
        </p:txBody>
      </p:sp>
      <p:sp>
        <p:nvSpPr>
          <p:cNvPr id="5" name="Slide Number Placeholder 4">
            <a:extLst>
              <a:ext uri="{FF2B5EF4-FFF2-40B4-BE49-F238E27FC236}">
                <a16:creationId xmlns:a16="http://schemas.microsoft.com/office/drawing/2014/main" id="{FAA19F0A-AEEA-55B7-38DD-2A1ACF977549}"/>
              </a:ext>
            </a:extLst>
          </p:cNvPr>
          <p:cNvSpPr>
            <a:spLocks noGrp="1"/>
          </p:cNvSpPr>
          <p:nvPr>
            <p:ph type="sldNum" sz="quarter" idx="11"/>
          </p:nvPr>
        </p:nvSpPr>
        <p:spPr/>
        <p:txBody>
          <a:bodyPr/>
          <a:lstStyle/>
          <a:p>
            <a:fld id="{2DDEA8E7-5F55-4A60-8EF9-470692FC5635}" type="slidenum">
              <a:rPr lang="en-US" noProof="0" smtClean="0"/>
              <a:pPr/>
              <a:t>5</a:t>
            </a:fld>
            <a:endParaRPr lang="en-US" noProof="0" dirty="0"/>
          </a:p>
        </p:txBody>
      </p:sp>
      <p:sp>
        <p:nvSpPr>
          <p:cNvPr id="6" name="Content Placeholder 5">
            <a:extLst>
              <a:ext uri="{FF2B5EF4-FFF2-40B4-BE49-F238E27FC236}">
                <a16:creationId xmlns:a16="http://schemas.microsoft.com/office/drawing/2014/main" id="{EC4AABD6-B494-D4A8-9C54-C458A20B28F3}"/>
              </a:ext>
            </a:extLst>
          </p:cNvPr>
          <p:cNvSpPr>
            <a:spLocks noGrp="1"/>
          </p:cNvSpPr>
          <p:nvPr>
            <p:ph idx="12"/>
          </p:nvPr>
        </p:nvSpPr>
        <p:spPr/>
        <p:txBody>
          <a:bodyPr/>
          <a:lstStyle/>
          <a:p>
            <a:endParaRPr lang="en-US" dirty="0"/>
          </a:p>
        </p:txBody>
      </p:sp>
      <p:pic>
        <p:nvPicPr>
          <p:cNvPr id="8" name="Picture 7">
            <a:extLst>
              <a:ext uri="{FF2B5EF4-FFF2-40B4-BE49-F238E27FC236}">
                <a16:creationId xmlns:a16="http://schemas.microsoft.com/office/drawing/2014/main" id="{CC4B73D1-9D2E-7AE7-EF23-9A69DE691BD7}"/>
              </a:ext>
            </a:extLst>
          </p:cNvPr>
          <p:cNvPicPr>
            <a:picLocks noChangeAspect="1"/>
          </p:cNvPicPr>
          <p:nvPr/>
        </p:nvPicPr>
        <p:blipFill rotWithShape="1">
          <a:blip r:embed="rId2"/>
          <a:srcRect l="15964" t="10383" r="17050" b="4498"/>
          <a:stretch/>
        </p:blipFill>
        <p:spPr>
          <a:xfrm>
            <a:off x="2939030" y="318913"/>
            <a:ext cx="9148586" cy="6539087"/>
          </a:xfrm>
          <a:prstGeom prst="rect">
            <a:avLst/>
          </a:prstGeom>
        </p:spPr>
      </p:pic>
      <p:pic>
        <p:nvPicPr>
          <p:cNvPr id="9" name="Picture 8">
            <a:extLst>
              <a:ext uri="{FF2B5EF4-FFF2-40B4-BE49-F238E27FC236}">
                <a16:creationId xmlns:a16="http://schemas.microsoft.com/office/drawing/2014/main" id="{2BD11E75-3466-A48A-8D39-85497CD3D212}"/>
              </a:ext>
            </a:extLst>
          </p:cNvPr>
          <p:cNvPicPr>
            <a:picLocks noChangeAspect="1"/>
          </p:cNvPicPr>
          <p:nvPr/>
        </p:nvPicPr>
        <p:blipFill rotWithShape="1">
          <a:blip r:embed="rId3"/>
          <a:srcRect t="8070" r="40456" b="36162"/>
          <a:stretch/>
        </p:blipFill>
        <p:spPr>
          <a:xfrm>
            <a:off x="200324" y="1711998"/>
            <a:ext cx="4985358" cy="2626489"/>
          </a:xfrm>
          <a:prstGeom prst="rect">
            <a:avLst/>
          </a:prstGeom>
        </p:spPr>
      </p:pic>
    </p:spTree>
    <p:extLst>
      <p:ext uri="{BB962C8B-B14F-4D97-AF65-F5344CB8AC3E}">
        <p14:creationId xmlns:p14="http://schemas.microsoft.com/office/powerpoint/2010/main" val="102953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E5322-45EB-4E54-7D81-7B30B4582F7C}"/>
              </a:ext>
            </a:extLst>
          </p:cNvPr>
          <p:cNvSpPr>
            <a:spLocks noGrp="1"/>
          </p:cNvSpPr>
          <p:nvPr>
            <p:ph type="title"/>
          </p:nvPr>
        </p:nvSpPr>
        <p:spPr/>
        <p:txBody>
          <a:bodyPr/>
          <a:lstStyle/>
          <a:p>
            <a:r>
              <a:rPr lang="en-US" dirty="0"/>
              <a:t>Vascular deserts</a:t>
            </a:r>
          </a:p>
        </p:txBody>
      </p:sp>
      <p:sp>
        <p:nvSpPr>
          <p:cNvPr id="4" name="Slide Number Placeholder 3">
            <a:extLst>
              <a:ext uri="{FF2B5EF4-FFF2-40B4-BE49-F238E27FC236}">
                <a16:creationId xmlns:a16="http://schemas.microsoft.com/office/drawing/2014/main" id="{E6206C4B-AE38-2DBB-27E0-621134A7D7B7}"/>
              </a:ext>
            </a:extLst>
          </p:cNvPr>
          <p:cNvSpPr>
            <a:spLocks noGrp="1"/>
          </p:cNvSpPr>
          <p:nvPr>
            <p:ph type="sldNum" sz="quarter" idx="11"/>
          </p:nvPr>
        </p:nvSpPr>
        <p:spPr/>
        <p:txBody>
          <a:bodyPr/>
          <a:lstStyle/>
          <a:p>
            <a:fld id="{2DDEA8E7-5F55-4A60-8EF9-470692FC5635}" type="slidenum">
              <a:rPr lang="en-US" noProof="0" smtClean="0"/>
              <a:pPr/>
              <a:t>6</a:t>
            </a:fld>
            <a:endParaRPr lang="en-US" noProof="0" dirty="0"/>
          </a:p>
        </p:txBody>
      </p:sp>
      <p:pic>
        <p:nvPicPr>
          <p:cNvPr id="9" name="Content Placeholder 8" descr="A map of the united states&#10;&#10;AI-generated content may be incorrect.">
            <a:extLst>
              <a:ext uri="{FF2B5EF4-FFF2-40B4-BE49-F238E27FC236}">
                <a16:creationId xmlns:a16="http://schemas.microsoft.com/office/drawing/2014/main" id="{DF27F13B-5CC6-16E0-1F76-52D46FEB3EC3}"/>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493668" y="1833443"/>
            <a:ext cx="6611587" cy="4060581"/>
          </a:xfrm>
        </p:spPr>
      </p:pic>
      <p:sp>
        <p:nvSpPr>
          <p:cNvPr id="10" name="Content Placeholder 2">
            <a:extLst>
              <a:ext uri="{FF2B5EF4-FFF2-40B4-BE49-F238E27FC236}">
                <a16:creationId xmlns:a16="http://schemas.microsoft.com/office/drawing/2014/main" id="{FB11834E-6713-ACA5-86E7-F69D4DDBCEFF}"/>
              </a:ext>
            </a:extLst>
          </p:cNvPr>
          <p:cNvSpPr>
            <a:spLocks noGrp="1"/>
          </p:cNvSpPr>
          <p:nvPr>
            <p:ph idx="1"/>
          </p:nvPr>
        </p:nvSpPr>
        <p:spPr>
          <a:xfrm>
            <a:off x="7404199" y="1475806"/>
            <a:ext cx="4068663" cy="4297675"/>
          </a:xfrm>
        </p:spPr>
        <p:txBody>
          <a:bodyPr/>
          <a:lstStyle/>
          <a:p>
            <a:pPr marL="285750" indent="-285750">
              <a:spcAft>
                <a:spcPts val="800"/>
              </a:spcAft>
              <a:buFont typeface="Arial" panose="020B0604020202020204" pitchFamily="34" charset="0"/>
              <a:buChar char="•"/>
              <a:tabLst>
                <a:tab pos="4859338" algn="ctr"/>
                <a:tab pos="7081838" algn="ctr"/>
              </a:tabLst>
            </a:pPr>
            <a:r>
              <a:rPr lang="en-US" sz="2400" dirty="0"/>
              <a:t>83% of U.S. counties, with 96 million people, don’t have a vascular surgeon</a:t>
            </a:r>
          </a:p>
          <a:p>
            <a:pPr marL="285750" indent="-285750">
              <a:spcAft>
                <a:spcPts val="800"/>
              </a:spcAft>
              <a:buFont typeface="Arial" panose="020B0604020202020204" pitchFamily="34" charset="0"/>
              <a:buChar char="•"/>
              <a:tabLst>
                <a:tab pos="4859338" algn="ctr"/>
                <a:tab pos="7081838" algn="ctr"/>
              </a:tabLst>
            </a:pPr>
            <a:r>
              <a:rPr lang="en-US" sz="2400" dirty="0"/>
              <a:t>46% of U.S. counties, including 86% of rural counties, don’t have a cardiologist</a:t>
            </a:r>
          </a:p>
          <a:p>
            <a:pPr marL="285750" indent="-285750">
              <a:spcAft>
                <a:spcPts val="800"/>
              </a:spcAft>
              <a:buFont typeface="Arial" panose="020B0604020202020204" pitchFamily="34" charset="0"/>
              <a:buChar char="•"/>
              <a:tabLst>
                <a:tab pos="4859338" algn="ctr"/>
                <a:tab pos="7081838" algn="ctr"/>
              </a:tabLst>
            </a:pPr>
            <a:r>
              <a:rPr lang="en-US" sz="2400" dirty="0"/>
              <a:t>Round-trip driving distance for CV care averages 90 minutes for people living in counties without cardiologists</a:t>
            </a:r>
          </a:p>
        </p:txBody>
      </p:sp>
      <p:sp>
        <p:nvSpPr>
          <p:cNvPr id="11" name="TextBox 10">
            <a:extLst>
              <a:ext uri="{FF2B5EF4-FFF2-40B4-BE49-F238E27FC236}">
                <a16:creationId xmlns:a16="http://schemas.microsoft.com/office/drawing/2014/main" id="{F57CCB82-1A6A-4A3F-68A8-53E643611734}"/>
              </a:ext>
            </a:extLst>
          </p:cNvPr>
          <p:cNvSpPr txBox="1"/>
          <p:nvPr/>
        </p:nvSpPr>
        <p:spPr bwMode="auto">
          <a:xfrm>
            <a:off x="7292311" y="6475083"/>
            <a:ext cx="2660985"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050" dirty="0">
                <a:solidFill>
                  <a:schemeClr val="tx1"/>
                </a:solidFill>
              </a:rPr>
              <a:t>Potluri V et al. J </a:t>
            </a:r>
            <a:r>
              <a:rPr lang="en-US" sz="1050" dirty="0" err="1">
                <a:solidFill>
                  <a:schemeClr val="tx1"/>
                </a:solidFill>
              </a:rPr>
              <a:t>Vasc</a:t>
            </a:r>
            <a:r>
              <a:rPr lang="en-US" sz="1050" dirty="0">
                <a:solidFill>
                  <a:schemeClr val="tx1"/>
                </a:solidFill>
              </a:rPr>
              <a:t> Surg 202</a:t>
            </a:r>
            <a:r>
              <a:rPr lang="en-US" sz="1050" dirty="0"/>
              <a:t>3</a:t>
            </a:r>
            <a:r>
              <a:rPr lang="en-US" sz="1050" dirty="0">
                <a:solidFill>
                  <a:schemeClr val="tx1"/>
                </a:solidFill>
              </a:rPr>
              <a:t>;77:256-261</a:t>
            </a:r>
          </a:p>
          <a:p>
            <a:pPr algn="l"/>
            <a:r>
              <a:rPr lang="en-US" sz="1050" dirty="0"/>
              <a:t>Kim JH et al. J Am Coll </a:t>
            </a:r>
            <a:r>
              <a:rPr lang="en-US" sz="1050" dirty="0" err="1"/>
              <a:t>Cardiol</a:t>
            </a:r>
            <a:r>
              <a:rPr lang="en-US" sz="1050" dirty="0"/>
              <a:t> 2024;84:315</a:t>
            </a:r>
            <a:endParaRPr lang="en-US" sz="1050" dirty="0">
              <a:solidFill>
                <a:schemeClr val="tx1"/>
              </a:solidFill>
            </a:endParaRPr>
          </a:p>
          <a:p>
            <a:pPr algn="l"/>
            <a:endParaRPr lang="en-US" sz="700" b="1" dirty="0">
              <a:solidFill>
                <a:schemeClr val="tx1"/>
              </a:solidFill>
            </a:endParaRPr>
          </a:p>
        </p:txBody>
      </p:sp>
    </p:spTree>
    <p:extLst>
      <p:ext uri="{BB962C8B-B14F-4D97-AF65-F5344CB8AC3E}">
        <p14:creationId xmlns:p14="http://schemas.microsoft.com/office/powerpoint/2010/main" val="3464092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ABA6E5E-AFD6-5C31-31B4-5270D92C9EB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9302" t="53971" r="57289"/>
          <a:stretch/>
        </p:blipFill>
        <p:spPr>
          <a:xfrm>
            <a:off x="7914810" y="1793072"/>
            <a:ext cx="4025275" cy="3551856"/>
          </a:xfrm>
          <a:prstGeom prst="rect">
            <a:avLst/>
          </a:prstGeom>
        </p:spPr>
      </p:pic>
      <p:sp>
        <p:nvSpPr>
          <p:cNvPr id="2" name="Title 1"/>
          <p:cNvSpPr>
            <a:spLocks noGrp="1"/>
          </p:cNvSpPr>
          <p:nvPr>
            <p:ph type="title"/>
          </p:nvPr>
        </p:nvSpPr>
        <p:spPr/>
        <p:txBody>
          <a:bodyPr/>
          <a:lstStyle/>
          <a:p>
            <a:r>
              <a:rPr lang="en-US" dirty="0"/>
              <a:t>Amputation Hot Spots in Urban Areas</a:t>
            </a:r>
          </a:p>
        </p:txBody>
      </p:sp>
      <p:sp>
        <p:nvSpPr>
          <p:cNvPr id="4" name="Date Placeholder 3"/>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dirty="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7</a:t>
            </a:fld>
            <a:endParaRPr lang="en-US" noProof="0"/>
          </a:p>
        </p:txBody>
      </p:sp>
      <p:sp>
        <p:nvSpPr>
          <p:cNvPr id="7" name="Text Placeholder 6"/>
          <p:cNvSpPr>
            <a:spLocks noGrp="1"/>
          </p:cNvSpPr>
          <p:nvPr>
            <p:ph type="body" sz="quarter" idx="13"/>
          </p:nvPr>
        </p:nvSpPr>
        <p:spPr/>
        <p:txBody>
          <a:bodyPr/>
          <a:lstStyle/>
          <a:p>
            <a:r>
              <a:rPr lang="en-US" dirty="0"/>
              <a:t>poor vs. rich</a:t>
            </a:r>
          </a:p>
        </p:txBody>
      </p:sp>
      <p:sp>
        <p:nvSpPr>
          <p:cNvPr id="17" name="TextBox 16"/>
          <p:cNvSpPr txBox="1"/>
          <p:nvPr/>
        </p:nvSpPr>
        <p:spPr bwMode="auto">
          <a:xfrm>
            <a:off x="7116791" y="6530603"/>
            <a:ext cx="28661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000" dirty="0">
                <a:solidFill>
                  <a:schemeClr val="tx1"/>
                </a:solidFill>
              </a:rPr>
              <a:t>Fanaroff et al. J Am Heart </a:t>
            </a:r>
            <a:r>
              <a:rPr lang="en-US" sz="1000" dirty="0" err="1">
                <a:solidFill>
                  <a:schemeClr val="tx1"/>
                </a:solidFill>
              </a:rPr>
              <a:t>Assoc</a:t>
            </a:r>
            <a:r>
              <a:rPr lang="en-US" sz="1000" dirty="0">
                <a:solidFill>
                  <a:schemeClr val="tx1"/>
                </a:solidFill>
              </a:rPr>
              <a:t> 2021;10:e021456</a:t>
            </a:r>
          </a:p>
          <a:p>
            <a:pPr algn="l"/>
            <a:endParaRPr lang="en-US" sz="600" b="1" dirty="0">
              <a:solidFill>
                <a:schemeClr val="tx1"/>
              </a:solidFill>
            </a:endParaRPr>
          </a:p>
        </p:txBody>
      </p:sp>
      <p:pic>
        <p:nvPicPr>
          <p:cNvPr id="30" name="Picture 29">
            <a:extLst>
              <a:ext uri="{FF2B5EF4-FFF2-40B4-BE49-F238E27FC236}">
                <a16:creationId xmlns:a16="http://schemas.microsoft.com/office/drawing/2014/main" id="{94979D6D-2E49-52B8-0B5B-69F40E2DC5E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181" r="60829" b="48399"/>
          <a:stretch/>
        </p:blipFill>
        <p:spPr>
          <a:xfrm>
            <a:off x="4302296" y="1499815"/>
            <a:ext cx="3364992" cy="3973130"/>
          </a:xfrm>
          <a:prstGeom prst="rect">
            <a:avLst/>
          </a:prstGeom>
        </p:spPr>
      </p:pic>
      <p:pic>
        <p:nvPicPr>
          <p:cNvPr id="31" name="Picture 30">
            <a:extLst>
              <a:ext uri="{FF2B5EF4-FFF2-40B4-BE49-F238E27FC236}">
                <a16:creationId xmlns:a16="http://schemas.microsoft.com/office/drawing/2014/main" id="{21EBF36C-0D92-43A1-7D84-DA77383FE17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2606" t="34316" r="7031" b="32085"/>
          <a:stretch/>
        </p:blipFill>
        <p:spPr>
          <a:xfrm>
            <a:off x="7914810" y="5363422"/>
            <a:ext cx="4136300" cy="639548"/>
          </a:xfrm>
          <a:prstGeom prst="rect">
            <a:avLst/>
          </a:prstGeom>
        </p:spPr>
      </p:pic>
      <p:pic>
        <p:nvPicPr>
          <p:cNvPr id="32" name="Picture 31">
            <a:extLst>
              <a:ext uri="{FF2B5EF4-FFF2-40B4-BE49-F238E27FC236}">
                <a16:creationId xmlns:a16="http://schemas.microsoft.com/office/drawing/2014/main" id="{B17C20D8-A335-877F-B53F-31E6B7897E7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485" t="37370" r="3757" b="32958"/>
          <a:stretch/>
        </p:blipFill>
        <p:spPr>
          <a:xfrm>
            <a:off x="3924344" y="5422068"/>
            <a:ext cx="4120896" cy="532739"/>
          </a:xfrm>
          <a:prstGeom prst="rect">
            <a:avLst/>
          </a:prstGeom>
        </p:spPr>
      </p:pic>
      <p:sp>
        <p:nvSpPr>
          <p:cNvPr id="33" name="TextBox 32">
            <a:extLst>
              <a:ext uri="{FF2B5EF4-FFF2-40B4-BE49-F238E27FC236}">
                <a16:creationId xmlns:a16="http://schemas.microsoft.com/office/drawing/2014/main" id="{2229E45D-657B-6A0D-32FF-E039074BBD87}"/>
              </a:ext>
            </a:extLst>
          </p:cNvPr>
          <p:cNvSpPr txBox="1"/>
          <p:nvPr/>
        </p:nvSpPr>
        <p:spPr bwMode="auto">
          <a:xfrm>
            <a:off x="3791712" y="1585159"/>
            <a:ext cx="1172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tabLst>
                <a:tab pos="2000250" algn="ctr"/>
                <a:tab pos="5827713" algn="ctr"/>
                <a:tab pos="9656763" algn="ctr"/>
              </a:tabLst>
            </a:pPr>
            <a:r>
              <a:rPr lang="en-US" sz="2400" b="1" dirty="0">
                <a:solidFill>
                  <a:srgbClr val="000000"/>
                </a:solidFill>
                <a:latin typeface="Calibri Light"/>
              </a:rPr>
              <a:t>	Amputations	Income	</a:t>
            </a:r>
          </a:p>
        </p:txBody>
      </p:sp>
      <p:sp>
        <p:nvSpPr>
          <p:cNvPr id="34" name="TextBox 33">
            <a:extLst>
              <a:ext uri="{FF2B5EF4-FFF2-40B4-BE49-F238E27FC236}">
                <a16:creationId xmlns:a16="http://schemas.microsoft.com/office/drawing/2014/main" id="{7A866728-DDEB-1D86-E993-860B46119173}"/>
              </a:ext>
            </a:extLst>
          </p:cNvPr>
          <p:cNvSpPr txBox="1"/>
          <p:nvPr/>
        </p:nvSpPr>
        <p:spPr>
          <a:xfrm>
            <a:off x="251915" y="2537948"/>
            <a:ext cx="4034853" cy="2062103"/>
          </a:xfrm>
          <a:prstGeom prst="rect">
            <a:avLst/>
          </a:prstGeom>
          <a:noFill/>
        </p:spPr>
        <p:txBody>
          <a:bodyPr wrap="square" rtlCol="0">
            <a:spAutoFit/>
          </a:bodyPr>
          <a:lstStyle/>
          <a:p>
            <a:r>
              <a:rPr lang="en-US" sz="2800" dirty="0">
                <a:solidFill>
                  <a:srgbClr val="000000"/>
                </a:solidFill>
                <a:latin typeface="Calibri Light"/>
              </a:rPr>
              <a:t>Each 10% decrease in ZIP code median income </a:t>
            </a:r>
            <a:r>
              <a:rPr lang="en-US" sz="2800" dirty="0">
                <a:solidFill>
                  <a:srgbClr val="000000"/>
                </a:solidFill>
                <a:latin typeface="Calibri Light"/>
                <a:sym typeface="Wingdings" panose="05000000000000000000" pitchFamily="2" charset="2"/>
              </a:rPr>
              <a:t></a:t>
            </a:r>
            <a:r>
              <a:rPr lang="en-US" sz="2800" dirty="0">
                <a:solidFill>
                  <a:srgbClr val="000000"/>
                </a:solidFill>
                <a:latin typeface="Calibri Light"/>
              </a:rPr>
              <a:t> </a:t>
            </a:r>
          </a:p>
          <a:p>
            <a:r>
              <a:rPr lang="en-US" sz="4400" b="1" dirty="0">
                <a:solidFill>
                  <a:srgbClr val="FF0000"/>
                </a:solidFill>
                <a:latin typeface="Calibri Light"/>
              </a:rPr>
              <a:t>4%</a:t>
            </a:r>
            <a:r>
              <a:rPr lang="en-US" sz="3200" b="1" dirty="0">
                <a:solidFill>
                  <a:srgbClr val="000000"/>
                </a:solidFill>
                <a:latin typeface="Calibri Light"/>
              </a:rPr>
              <a:t> </a:t>
            </a:r>
            <a:r>
              <a:rPr lang="en-US" sz="4400" b="1" dirty="0">
                <a:solidFill>
                  <a:srgbClr val="FF0000"/>
                </a:solidFill>
                <a:latin typeface="Calibri Light"/>
              </a:rPr>
              <a:t>increase </a:t>
            </a:r>
          </a:p>
          <a:p>
            <a:r>
              <a:rPr lang="en-US" sz="2800" dirty="0">
                <a:solidFill>
                  <a:srgbClr val="000000"/>
                </a:solidFill>
                <a:latin typeface="Calibri Light"/>
              </a:rPr>
              <a:t>in amputations</a:t>
            </a:r>
          </a:p>
        </p:txBody>
      </p:sp>
    </p:spTree>
    <p:extLst>
      <p:ext uri="{BB962C8B-B14F-4D97-AF65-F5344CB8AC3E}">
        <p14:creationId xmlns:p14="http://schemas.microsoft.com/office/powerpoint/2010/main" val="73538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Amputation Hot Spots in Urban Areas</a:t>
            </a:r>
          </a:p>
        </p:txBody>
      </p:sp>
      <p:sp>
        <p:nvSpPr>
          <p:cNvPr id="4" name="Date Placeholder 3"/>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p:cNvSpPr>
            <a:spLocks noGrp="1"/>
          </p:cNvSpPr>
          <p:nvPr>
            <p:ph type="sldNum" sz="quarter" idx="11"/>
          </p:nvPr>
        </p:nvSpPr>
        <p:spPr/>
        <p:txBody>
          <a:bodyPr/>
          <a:lstStyle/>
          <a:p>
            <a:fld id="{2DDEA8E7-5F55-4A60-8EF9-470692FC5635}" type="slidenum">
              <a:rPr lang="en-US" noProof="0" smtClean="0"/>
              <a:pPr/>
              <a:t>8</a:t>
            </a:fld>
            <a:endParaRPr lang="en-US" noProof="0"/>
          </a:p>
        </p:txBody>
      </p:sp>
      <p:sp>
        <p:nvSpPr>
          <p:cNvPr id="7" name="Text Placeholder 6"/>
          <p:cNvSpPr>
            <a:spLocks noGrp="1"/>
          </p:cNvSpPr>
          <p:nvPr>
            <p:ph type="body" sz="quarter" idx="13"/>
          </p:nvPr>
        </p:nvSpPr>
        <p:spPr/>
        <p:txBody>
          <a:bodyPr/>
          <a:lstStyle/>
          <a:p>
            <a:r>
              <a:rPr lang="en-US" dirty="0"/>
              <a:t>Black vs. white</a:t>
            </a:r>
          </a:p>
        </p:txBody>
      </p:sp>
      <p:pic>
        <p:nvPicPr>
          <p:cNvPr id="8" name="Picture 7">
            <a:extLst>
              <a:ext uri="{FF2B5EF4-FFF2-40B4-BE49-F238E27FC236}">
                <a16:creationId xmlns:a16="http://schemas.microsoft.com/office/drawing/2014/main" id="{D87F8E8B-CBC0-AE82-9BC5-F00424A91C6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1181" r="60829" b="48399"/>
          <a:stretch/>
        </p:blipFill>
        <p:spPr>
          <a:xfrm>
            <a:off x="4514176" y="1375743"/>
            <a:ext cx="3364992" cy="3973130"/>
          </a:xfrm>
          <a:prstGeom prst="rect">
            <a:avLst/>
          </a:prstGeom>
        </p:spPr>
      </p:pic>
      <p:pic>
        <p:nvPicPr>
          <p:cNvPr id="9" name="Picture 8">
            <a:extLst>
              <a:ext uri="{FF2B5EF4-FFF2-40B4-BE49-F238E27FC236}">
                <a16:creationId xmlns:a16="http://schemas.microsoft.com/office/drawing/2014/main" id="{AB8F970F-557D-0CFD-F589-F2BA921FACAB}"/>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59111" t="2044" r="10972" b="46029"/>
          <a:stretch/>
        </p:blipFill>
        <p:spPr>
          <a:xfrm>
            <a:off x="8144204" y="1592207"/>
            <a:ext cx="3578851" cy="3978520"/>
          </a:xfrm>
          <a:prstGeom prst="rect">
            <a:avLst/>
          </a:prstGeom>
        </p:spPr>
      </p:pic>
      <p:pic>
        <p:nvPicPr>
          <p:cNvPr id="13" name="Picture 12">
            <a:extLst>
              <a:ext uri="{FF2B5EF4-FFF2-40B4-BE49-F238E27FC236}">
                <a16:creationId xmlns:a16="http://schemas.microsoft.com/office/drawing/2014/main" id="{1BA432CC-4A00-72BE-3440-7FC4816E789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8909" t="32584" r="1576" b="24780"/>
          <a:stretch/>
        </p:blipFill>
        <p:spPr>
          <a:xfrm>
            <a:off x="8109152" y="5263706"/>
            <a:ext cx="3773888" cy="750985"/>
          </a:xfrm>
          <a:prstGeom prst="rect">
            <a:avLst/>
          </a:prstGeom>
        </p:spPr>
      </p:pic>
      <p:pic>
        <p:nvPicPr>
          <p:cNvPr id="15" name="Picture 14">
            <a:extLst>
              <a:ext uri="{FF2B5EF4-FFF2-40B4-BE49-F238E27FC236}">
                <a16:creationId xmlns:a16="http://schemas.microsoft.com/office/drawing/2014/main" id="{44B8B4D2-EE6C-262B-72FF-A813759AB29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32485" t="37370" r="3757" b="32958"/>
          <a:stretch/>
        </p:blipFill>
        <p:spPr>
          <a:xfrm>
            <a:off x="4136224" y="5297996"/>
            <a:ext cx="4120896" cy="532739"/>
          </a:xfrm>
          <a:prstGeom prst="rect">
            <a:avLst/>
          </a:prstGeom>
        </p:spPr>
      </p:pic>
      <p:sp>
        <p:nvSpPr>
          <p:cNvPr id="17" name="TextBox 16">
            <a:extLst>
              <a:ext uri="{FF2B5EF4-FFF2-40B4-BE49-F238E27FC236}">
                <a16:creationId xmlns:a16="http://schemas.microsoft.com/office/drawing/2014/main" id="{76BF407A-DAFE-F8CD-7D33-AE639A181577}"/>
              </a:ext>
            </a:extLst>
          </p:cNvPr>
          <p:cNvSpPr txBox="1"/>
          <p:nvPr/>
        </p:nvSpPr>
        <p:spPr bwMode="auto">
          <a:xfrm>
            <a:off x="4042920" y="1461087"/>
            <a:ext cx="1172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tabLst>
                <a:tab pos="2000250" algn="ctr"/>
                <a:tab pos="5827713" algn="ctr"/>
                <a:tab pos="9656763" algn="ctr"/>
              </a:tabLst>
            </a:pPr>
            <a:r>
              <a:rPr lang="en-US" sz="2400" b="1" dirty="0">
                <a:solidFill>
                  <a:srgbClr val="000000"/>
                </a:solidFill>
                <a:latin typeface="Calibri Light"/>
              </a:rPr>
              <a:t>	Amputations	Black race</a:t>
            </a:r>
          </a:p>
        </p:txBody>
      </p:sp>
      <p:sp>
        <p:nvSpPr>
          <p:cNvPr id="18" name="TextBox 17">
            <a:extLst>
              <a:ext uri="{FF2B5EF4-FFF2-40B4-BE49-F238E27FC236}">
                <a16:creationId xmlns:a16="http://schemas.microsoft.com/office/drawing/2014/main" id="{38E498A1-6391-79C3-66F8-99AC0F78FEC9}"/>
              </a:ext>
            </a:extLst>
          </p:cNvPr>
          <p:cNvSpPr txBox="1"/>
          <p:nvPr/>
        </p:nvSpPr>
        <p:spPr>
          <a:xfrm>
            <a:off x="479323" y="2496650"/>
            <a:ext cx="4034853" cy="2062103"/>
          </a:xfrm>
          <a:prstGeom prst="rect">
            <a:avLst/>
          </a:prstGeom>
          <a:noFill/>
        </p:spPr>
        <p:txBody>
          <a:bodyPr wrap="square" rtlCol="0">
            <a:spAutoFit/>
          </a:bodyPr>
          <a:lstStyle/>
          <a:p>
            <a:r>
              <a:rPr lang="en-US" sz="2800" dirty="0">
                <a:solidFill>
                  <a:srgbClr val="000000"/>
                </a:solidFill>
                <a:latin typeface="Calibri Light"/>
              </a:rPr>
              <a:t>Each 5% increase in a ZIP code’s Black residents </a:t>
            </a:r>
            <a:r>
              <a:rPr lang="en-US" sz="2800" dirty="0">
                <a:solidFill>
                  <a:srgbClr val="000000"/>
                </a:solidFill>
                <a:latin typeface="Calibri Light"/>
                <a:sym typeface="Wingdings" panose="05000000000000000000" pitchFamily="2" charset="2"/>
              </a:rPr>
              <a:t></a:t>
            </a:r>
            <a:r>
              <a:rPr lang="en-US" sz="2800" dirty="0">
                <a:solidFill>
                  <a:srgbClr val="000000"/>
                </a:solidFill>
                <a:latin typeface="Calibri Light"/>
              </a:rPr>
              <a:t> </a:t>
            </a:r>
          </a:p>
          <a:p>
            <a:r>
              <a:rPr lang="en-US" sz="4400" b="1" dirty="0">
                <a:solidFill>
                  <a:srgbClr val="FF0000"/>
                </a:solidFill>
                <a:latin typeface="Calibri Light"/>
              </a:rPr>
              <a:t>7%</a:t>
            </a:r>
            <a:r>
              <a:rPr lang="en-US" sz="3200" b="1" dirty="0">
                <a:solidFill>
                  <a:srgbClr val="000000"/>
                </a:solidFill>
                <a:latin typeface="Calibri Light"/>
              </a:rPr>
              <a:t> </a:t>
            </a:r>
            <a:r>
              <a:rPr lang="en-US" sz="4400" b="1" dirty="0">
                <a:solidFill>
                  <a:srgbClr val="FF0000"/>
                </a:solidFill>
                <a:latin typeface="Calibri Light"/>
              </a:rPr>
              <a:t>increase </a:t>
            </a:r>
          </a:p>
          <a:p>
            <a:r>
              <a:rPr lang="en-US" sz="2800" dirty="0">
                <a:solidFill>
                  <a:srgbClr val="000000"/>
                </a:solidFill>
                <a:latin typeface="Calibri Light"/>
              </a:rPr>
              <a:t>in amputations</a:t>
            </a:r>
          </a:p>
        </p:txBody>
      </p:sp>
      <p:sp>
        <p:nvSpPr>
          <p:cNvPr id="3" name="TextBox 2">
            <a:extLst>
              <a:ext uri="{FF2B5EF4-FFF2-40B4-BE49-F238E27FC236}">
                <a16:creationId xmlns:a16="http://schemas.microsoft.com/office/drawing/2014/main" id="{059D37B3-1DDD-3B8A-882A-058FFCCCBC52}"/>
              </a:ext>
            </a:extLst>
          </p:cNvPr>
          <p:cNvSpPr txBox="1"/>
          <p:nvPr/>
        </p:nvSpPr>
        <p:spPr bwMode="auto">
          <a:xfrm>
            <a:off x="7116791" y="6530603"/>
            <a:ext cx="28661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000" dirty="0">
                <a:solidFill>
                  <a:schemeClr val="tx1"/>
                </a:solidFill>
              </a:rPr>
              <a:t>Fanaroff et al. J Am Heart </a:t>
            </a:r>
            <a:r>
              <a:rPr lang="en-US" sz="1000" dirty="0" err="1">
                <a:solidFill>
                  <a:schemeClr val="tx1"/>
                </a:solidFill>
              </a:rPr>
              <a:t>Assoc</a:t>
            </a:r>
            <a:r>
              <a:rPr lang="en-US" sz="1000" dirty="0">
                <a:solidFill>
                  <a:schemeClr val="tx1"/>
                </a:solidFill>
              </a:rPr>
              <a:t> 2021;10:e021456</a:t>
            </a:r>
          </a:p>
          <a:p>
            <a:pPr algn="l"/>
            <a:endParaRPr lang="en-US" sz="600" b="1" dirty="0">
              <a:solidFill>
                <a:schemeClr val="tx1"/>
              </a:solidFill>
            </a:endParaRPr>
          </a:p>
        </p:txBody>
      </p:sp>
    </p:spTree>
    <p:extLst>
      <p:ext uri="{BB962C8B-B14F-4D97-AF65-F5344CB8AC3E}">
        <p14:creationId xmlns:p14="http://schemas.microsoft.com/office/powerpoint/2010/main" val="237018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5E87C-FEBA-1C28-6683-DB261C0FA2A2}"/>
              </a:ext>
            </a:extLst>
          </p:cNvPr>
          <p:cNvSpPr>
            <a:spLocks noGrp="1"/>
          </p:cNvSpPr>
          <p:nvPr>
            <p:ph type="title"/>
          </p:nvPr>
        </p:nvSpPr>
        <p:spPr/>
        <p:txBody>
          <a:bodyPr/>
          <a:lstStyle/>
          <a:p>
            <a:r>
              <a:rPr lang="en-US" dirty="0"/>
              <a:t>This… complicates things</a:t>
            </a:r>
          </a:p>
        </p:txBody>
      </p:sp>
      <p:sp>
        <p:nvSpPr>
          <p:cNvPr id="3" name="Content Placeholder 2">
            <a:extLst>
              <a:ext uri="{FF2B5EF4-FFF2-40B4-BE49-F238E27FC236}">
                <a16:creationId xmlns:a16="http://schemas.microsoft.com/office/drawing/2014/main" id="{A9874E67-40D8-4861-0B2D-4C69248032FC}"/>
              </a:ext>
            </a:extLst>
          </p:cNvPr>
          <p:cNvSpPr>
            <a:spLocks noGrp="1"/>
          </p:cNvSpPr>
          <p:nvPr>
            <p:ph idx="1"/>
          </p:nvPr>
        </p:nvSpPr>
        <p:spPr>
          <a:xfrm>
            <a:off x="719999" y="1839600"/>
            <a:ext cx="10751999" cy="4297675"/>
          </a:xfrm>
        </p:spPr>
        <p:txBody>
          <a:bodyPr/>
          <a:lstStyle/>
          <a:p>
            <a:pPr marL="285750" indent="-285750">
              <a:spcAft>
                <a:spcPts val="800"/>
              </a:spcAft>
              <a:buFont typeface="Arial" panose="020B0604020202020204" pitchFamily="34" charset="0"/>
              <a:buChar char="•"/>
              <a:tabLst>
                <a:tab pos="4859338" algn="ctr"/>
                <a:tab pos="7081838" algn="ctr"/>
              </a:tabLst>
            </a:pPr>
            <a:r>
              <a:rPr lang="en-US" sz="2800" dirty="0"/>
              <a:t>80% of Americans who undergo major lower extremity amputation do not live in rural areas</a:t>
            </a:r>
          </a:p>
          <a:p>
            <a:pPr marL="285750" indent="-285750">
              <a:spcAft>
                <a:spcPts val="800"/>
              </a:spcAft>
              <a:buFont typeface="Arial" panose="020B0604020202020204" pitchFamily="34" charset="0"/>
              <a:buChar char="•"/>
              <a:tabLst>
                <a:tab pos="4859338" algn="ctr"/>
                <a:tab pos="7081838" algn="ctr"/>
              </a:tabLst>
            </a:pPr>
            <a:r>
              <a:rPr lang="en-US" sz="2800" dirty="0"/>
              <a:t>44% of Americans who undergo major lower extremity amputation live in urban areas with &gt; 1 million population</a:t>
            </a:r>
          </a:p>
          <a:p>
            <a:pPr marL="285750" indent="-285750">
              <a:spcAft>
                <a:spcPts val="800"/>
              </a:spcAft>
              <a:buFont typeface="Arial" panose="020B0604020202020204" pitchFamily="34" charset="0"/>
              <a:buChar char="•"/>
              <a:tabLst>
                <a:tab pos="4859338" algn="ctr"/>
                <a:tab pos="7081838" algn="ctr"/>
              </a:tabLst>
            </a:pPr>
            <a:r>
              <a:rPr lang="en-US" sz="2800" dirty="0"/>
              <a:t>In these large urban areas, 92% of hospital admissions are to hospitals offering endovascular revascularization services</a:t>
            </a:r>
          </a:p>
        </p:txBody>
      </p:sp>
      <p:sp>
        <p:nvSpPr>
          <p:cNvPr id="4" name="Date Placeholder 3">
            <a:extLst>
              <a:ext uri="{FF2B5EF4-FFF2-40B4-BE49-F238E27FC236}">
                <a16:creationId xmlns:a16="http://schemas.microsoft.com/office/drawing/2014/main" id="{61080D4C-AEC2-3D63-36A4-4C2F7B57C1AC}"/>
              </a:ext>
            </a:extLst>
          </p:cNvPr>
          <p:cNvSpPr>
            <a:spLocks noGrp="1"/>
          </p:cNvSpPr>
          <p:nvPr>
            <p:ph type="dt" sz="half" idx="10"/>
          </p:nvPr>
        </p:nvSpPr>
        <p:spPr>
          <a:xfrm>
            <a:off x="1115138" y="6439469"/>
            <a:ext cx="2743200" cy="180000"/>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7ECFD5-E07E-4246-A3BA-6245CC117A65}" type="datetime4">
              <a:rPr lang="en-US" smtClean="0"/>
              <a:pPr/>
              <a:t>December 2, 2025</a:t>
            </a:fld>
            <a:endParaRPr lang="en-US" noProof="0"/>
          </a:p>
        </p:txBody>
      </p:sp>
      <p:sp>
        <p:nvSpPr>
          <p:cNvPr id="5" name="Slide Number Placeholder 4">
            <a:extLst>
              <a:ext uri="{FF2B5EF4-FFF2-40B4-BE49-F238E27FC236}">
                <a16:creationId xmlns:a16="http://schemas.microsoft.com/office/drawing/2014/main" id="{E4E8F58B-D5BE-4576-D4C7-A0B00C39B2D2}"/>
              </a:ext>
            </a:extLst>
          </p:cNvPr>
          <p:cNvSpPr>
            <a:spLocks noGrp="1"/>
          </p:cNvSpPr>
          <p:nvPr>
            <p:ph type="sldNum" sz="quarter" idx="11"/>
          </p:nvPr>
        </p:nvSpPr>
        <p:spPr/>
        <p:txBody>
          <a:bodyPr/>
          <a:lstStyle/>
          <a:p>
            <a:fld id="{2DDEA8E7-5F55-4A60-8EF9-470692FC5635}" type="slidenum">
              <a:rPr lang="en-US" noProof="0" smtClean="0"/>
              <a:pPr/>
              <a:t>9</a:t>
            </a:fld>
            <a:endParaRPr lang="en-US" noProof="0"/>
          </a:p>
        </p:txBody>
      </p:sp>
      <p:sp>
        <p:nvSpPr>
          <p:cNvPr id="7" name="Text Placeholder 6">
            <a:extLst>
              <a:ext uri="{FF2B5EF4-FFF2-40B4-BE49-F238E27FC236}">
                <a16:creationId xmlns:a16="http://schemas.microsoft.com/office/drawing/2014/main" id="{92E9ABA2-E4B9-00B3-0E1E-060D76821C7A}"/>
              </a:ext>
            </a:extLst>
          </p:cNvPr>
          <p:cNvSpPr>
            <a:spLocks noGrp="1"/>
          </p:cNvSpPr>
          <p:nvPr>
            <p:ph type="body" sz="quarter" idx="13"/>
          </p:nvPr>
        </p:nvSpPr>
        <p:spPr/>
        <p:txBody>
          <a:bodyPr/>
          <a:lstStyle/>
          <a:p>
            <a:r>
              <a:rPr lang="en-US" dirty="0"/>
              <a:t>GEOGRAPHY is not the (only) problem</a:t>
            </a:r>
          </a:p>
        </p:txBody>
      </p:sp>
      <p:sp>
        <p:nvSpPr>
          <p:cNvPr id="6" name="TextBox 5">
            <a:extLst>
              <a:ext uri="{FF2B5EF4-FFF2-40B4-BE49-F238E27FC236}">
                <a16:creationId xmlns:a16="http://schemas.microsoft.com/office/drawing/2014/main" id="{8736AF33-D452-28CD-A72C-D02D991985CD}"/>
              </a:ext>
            </a:extLst>
          </p:cNvPr>
          <p:cNvSpPr txBox="1"/>
          <p:nvPr/>
        </p:nvSpPr>
        <p:spPr bwMode="auto">
          <a:xfrm>
            <a:off x="7116791" y="6530603"/>
            <a:ext cx="28661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b" anchorCtr="0" compatLnSpc="1">
            <a:prstTxWarp prst="textNoShape">
              <a:avLst/>
            </a:prstTxWarp>
            <a:spAutoFit/>
          </a:bodyPr>
          <a:lstStyle/>
          <a:p>
            <a:pPr algn="l"/>
            <a:r>
              <a:rPr lang="en-US" sz="1000" dirty="0">
                <a:solidFill>
                  <a:schemeClr val="tx1"/>
                </a:solidFill>
              </a:rPr>
              <a:t>Fanaroff et al. J Am Heart </a:t>
            </a:r>
            <a:r>
              <a:rPr lang="en-US" sz="1000" dirty="0" err="1">
                <a:solidFill>
                  <a:schemeClr val="tx1"/>
                </a:solidFill>
              </a:rPr>
              <a:t>Assoc</a:t>
            </a:r>
            <a:r>
              <a:rPr lang="en-US" sz="1000" dirty="0">
                <a:solidFill>
                  <a:schemeClr val="tx1"/>
                </a:solidFill>
              </a:rPr>
              <a:t> 2021;10:e021456</a:t>
            </a:r>
          </a:p>
          <a:p>
            <a:pPr algn="l"/>
            <a:endParaRPr lang="en-US" sz="600" b="1" dirty="0">
              <a:solidFill>
                <a:schemeClr val="tx1"/>
              </a:solidFill>
            </a:endParaRPr>
          </a:p>
        </p:txBody>
      </p:sp>
    </p:spTree>
    <p:extLst>
      <p:ext uri="{BB962C8B-B14F-4D97-AF65-F5344CB8AC3E}">
        <p14:creationId xmlns:p14="http://schemas.microsoft.com/office/powerpoint/2010/main" val="1607887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ASTERTOPMARGIN" val="134.9291"/>
  <p:tag name="CUSTMASTERTOPMARGIN" val="134.9291"/>
  <p:tag name="GUIDESAPPLIEDTO" val="2"/>
  <p:tag name="TITLETOPMARGIN" val="56.6929"/>
  <p:tag name="TITLEBOTTOMMARGIN" val="128.126"/>
  <p:tag name="MAXCOLS" val="12"/>
  <p:tag name="MAXROWS" val="6"/>
  <p:tag name="MAXGUTTERROW" val="1 cm"/>
  <p:tag name="MAXGUTTERCOL" val="1 cm"/>
  <p:tag name="GUIDEMETRICUNIT" val="cm"/>
  <p:tag name="MASTERLEFTMARGIN" val="56.6929"/>
  <p:tag name="MASTERBOTTOMMARGIN" val="56.693"/>
  <p:tag name="MASTERRIGHTMARGIN" val="56.6929"/>
  <p:tag name="CUSTMASTERLEFTMARGIN" val="56.6929"/>
  <p:tag name="CUSTMASTERBOTTOMMARGIN" val="56.693"/>
  <p:tag name="CUSTMASTERRIGHTMARGIN" val="56.6929"/>
</p:tagLst>
</file>

<file path=ppt/tags/tag1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3.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4.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1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1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xml><?xml version="1.0" encoding="utf-8"?>
<p:tagLst xmlns:a="http://schemas.openxmlformats.org/drawingml/2006/main" xmlns:r="http://schemas.openxmlformats.org/officeDocument/2006/relationships" xmlns:p="http://schemas.openxmlformats.org/presentationml/2006/main">
  <p:tag name="GUIDESTITLESHAPE" val="True"/>
</p:tagLst>
</file>

<file path=ppt/tags/tag2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1.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2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29.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xml><?xml version="1.0" encoding="utf-8"?>
<p:tagLst xmlns:a="http://schemas.openxmlformats.org/drawingml/2006/main" xmlns:r="http://schemas.openxmlformats.org/officeDocument/2006/relationships" xmlns:p="http://schemas.openxmlformats.org/presentationml/2006/main">
  <p:tag name="GUIDESMEASURMENT" val="True"/>
</p:tagLst>
</file>

<file path=ppt/tags/tag3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3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2.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TTERCOL" val="1 cm"/>
  <p:tag name="GUTTERROW" val="1 cm"/>
  <p:tag name="GUIDESAPPLIEDTO" val="2"/>
  <p:tag name="GUIDEROWS" val="2"/>
</p:tagLst>
</file>

<file path=ppt/tags/tag3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38.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3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xml><?xml version="1.0" encoding="utf-8"?>
<p:tagLst xmlns:a="http://schemas.openxmlformats.org/drawingml/2006/main" xmlns:r="http://schemas.openxmlformats.org/officeDocument/2006/relationships" xmlns:p="http://schemas.openxmlformats.org/presentationml/2006/main">
  <p:tag name="GUIDESAPPLIEDTO" val="2"/>
  <p:tag name="GUIDEROWS" val="1"/>
  <p:tag name="MASTERTOPMARGIN" val="134.9291"/>
  <p:tag name="GUIDECOLS" val="12"/>
  <p:tag name="GUTTERCOL" val="1 cm"/>
  <p:tag name="GUTTERROW" val="1 cm"/>
  <p:tag name="MASTERLEFTMARGIN" val="56.6929"/>
  <p:tag name="MASTERRIGHTMARGIN" val="56.6929"/>
  <p:tag name="MASTERBOTTOMMARGIN" val="56.6929"/>
</p:tagLst>
</file>

<file path=ppt/tags/tag40.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3.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4.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3"/>
  <p:tag name="GUIDECOLS" val="12"/>
  <p:tag name="GUIDEROWS" val="1"/>
  <p:tag name="GUTTERCOL" val="1 cm"/>
  <p:tag name="GUTTERROW" val="1 cm"/>
  <p:tag name="GUIDESAPPLIEDTO" val="2"/>
</p:tagLst>
</file>

<file path=ppt/tags/tag45.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6.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7.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4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5.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GUIDECOLS" val="12"/>
  <p:tag name="GUIDEROWS" val="1"/>
  <p:tag name="GUTTERCOL" val="1 cm"/>
  <p:tag name="GUTTERROW" val="1 cm"/>
  <p:tag name="GUIDESAPPLIEDTO" val="2"/>
  <p:tag name="MASTERBOTTOMMARGIN" val="56.693"/>
</p:tagLst>
</file>

<file path=ppt/tags/tag50.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1.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ROWS" val="1"/>
  <p:tag name="GUIDESAPPLIEDTO" val="2"/>
  <p:tag name="CUSTMASTERTOPMARGIN" val="134.9291"/>
  <p:tag name="CUSTMASTERLEFTMARGIN" val="56.6929"/>
  <p:tag name="CUSTMASTERRIGHTMARGIN" val="56.6929"/>
  <p:tag name="CUSTMASTERBOTTOMMARGIN" val="56.6929"/>
  <p:tag name="GUIDECOLS" val="12"/>
  <p:tag name="GUTTERCOL" val="1 cm"/>
  <p:tag name="GUTTERROW" val="1 cm"/>
</p:tagLst>
</file>

<file path=ppt/tags/tag52.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6.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7.xml><?xml version="1.0" encoding="utf-8"?>
<p:tagLst xmlns:a="http://schemas.openxmlformats.org/drawingml/2006/main" xmlns:r="http://schemas.openxmlformats.org/officeDocument/2006/relationships" xmlns:p="http://schemas.openxmlformats.org/presentationml/2006/main">
  <p:tag name="MASTERTOPMARGIN" val="134.9291"/>
  <p:tag name="MASTERLEFTMARGIN" val="56.6929"/>
  <p:tag name="MASTERRIGHTMARGIN" val="56.6929"/>
  <p:tag name="MASTERBOTTOMMARGIN" val="56.6929"/>
  <p:tag name="GUIDECOLS" val="12"/>
  <p:tag name="GUIDEROWS" val="1"/>
  <p:tag name="GUTTERCOL" val="1 cm"/>
  <p:tag name="GUTTERROW" val="1 cm"/>
  <p:tag name="GUIDESAPPLIEDTO" val="2"/>
</p:tagLst>
</file>

<file path=ppt/tags/tag8.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ags/tag9.xml><?xml version="1.0" encoding="utf-8"?>
<p:tagLst xmlns:a="http://schemas.openxmlformats.org/drawingml/2006/main" xmlns:r="http://schemas.openxmlformats.org/officeDocument/2006/relationships" xmlns:p="http://schemas.openxmlformats.org/presentationml/2006/main">
  <p:tag name="GUIDECOLS" val="12"/>
  <p:tag name="GUIDEROWS" val="1"/>
  <p:tag name="GUTTERCOL" val="1 cm"/>
  <p:tag name="GUTTERROW" val="1 cm"/>
  <p:tag name="GUIDESAPPLIEDTO" val="2"/>
</p:tagLst>
</file>

<file path=ppt/theme/theme1.xml><?xml version="1.0" encoding="utf-8"?>
<a:theme xmlns:a="http://schemas.openxmlformats.org/drawingml/2006/main" name="1_Office Theme">
  <a:themeElements>
    <a:clrScheme name="_Penn Medicines">
      <a:dk1>
        <a:srgbClr val="000000"/>
      </a:dk1>
      <a:lt1>
        <a:srgbClr val="FFFFFF"/>
      </a:lt1>
      <a:dk2>
        <a:srgbClr val="001D5B"/>
      </a:dk2>
      <a:lt2>
        <a:srgbClr val="FFFFFF"/>
      </a:lt2>
      <a:accent1>
        <a:srgbClr val="011F5B"/>
      </a:accent1>
      <a:accent2>
        <a:srgbClr val="085296"/>
      </a:accent2>
      <a:accent3>
        <a:srgbClr val="3C86C3"/>
      </a:accent3>
      <a:accent4>
        <a:srgbClr val="6B6C6E"/>
      </a:accent4>
      <a:accent5>
        <a:srgbClr val="C8CAC9"/>
      </a:accent5>
      <a:accent6>
        <a:srgbClr val="EAEAEA"/>
      </a:accent6>
      <a:hlink>
        <a:srgbClr val="3C86C3"/>
      </a:hlink>
      <a:folHlink>
        <a:srgbClr val="C9CBC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36000" rIns="72000" bIns="36000" rtlCol="0" anchor="ctr"/>
      <a:lstStyle>
        <a:defPPr algn="ctr">
          <a:defRPr sz="1600"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err="1" smtClean="0">
            <a:solidFill>
              <a:schemeClr val="accent1"/>
            </a:solidFill>
            <a:latin typeface="+mj-lt"/>
          </a:defRPr>
        </a:defPPr>
      </a:lstStyle>
    </a:txDef>
  </a:objectDefaults>
  <a:extraClrSchemeLst/>
  <a:custClrLst>
    <a:custClr name="RGB( 153, 0, 0)">
      <a:srgbClr val="990000"/>
    </a:custClr>
    <a:custClr name="RGB( 158, 195, 225)">
      <a:srgbClr val="9EC3E1"/>
    </a:custClr>
    <a:custClr name="RGB( 13, 29, 55)">
      <a:srgbClr val="0D1D37"/>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RGB( 184, 204, 63)">
      <a:srgbClr val="B9CC3F"/>
    </a:custClr>
    <a:custClr name="RGB( 56, 155, 171)">
      <a:srgbClr val="389BAB"/>
    </a:custClr>
    <a:custClr name="RGB( 231, 121, 71)">
      <a:srgbClr val="E77947"/>
    </a:custClr>
    <a:custClr name="RGB( 96,66, 118)">
      <a:srgbClr val="604276"/>
    </a:custClr>
    <a:custClr name="RGB( 241, 186, 63)">
      <a:srgbClr val="F1BA3F"/>
    </a:custClr>
    <a:custClr name="RGB( 203, 93, 131)">
      <a:srgbClr val="CB5D83"/>
    </a:custClr>
    <a:custClr name="Blank">
      <a:srgbClr val="FFFFFF"/>
    </a:custClr>
    <a:custClr name="Blank">
      <a:srgbClr val="FFFFFF"/>
    </a:custClr>
    <a:custClr name="Blank">
      <a:srgbClr val="FFFFFF"/>
    </a:custClr>
    <a:custClr name="Blank">
      <a:srgbClr val="FFFFFF"/>
    </a:custClr>
    <a:custClr name="RGB( 0, 175, 114)">
      <a:srgbClr val="00AF72"/>
    </a:custClr>
    <a:custClr name="RGB( 0, 96, 118)">
      <a:srgbClr val="006076"/>
    </a:custClr>
    <a:custClr name="RGB( 249, 165, 78)">
      <a:srgbClr val="F9A54E"/>
    </a:custClr>
    <a:custClr name="RGB( 63, 21, 84)">
      <a:srgbClr val="3F1554"/>
    </a:custClr>
    <a:custClr name="RGB( 250, 222, 91)">
      <a:srgbClr val="FADE5B"/>
    </a:custClr>
    <a:custClr name="RGB( 160, 53, 112)">
      <a:srgbClr val="A0357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Dynamic Presentation.potx" id="{E5FB424D-E745-434F-9CC1-46CC19E2E9A1}" vid="{34240860-933F-4D63-B27C-16F6D1EF1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C3F3886-E19E-5F4D-9885-955143A3A995}">
  <we:reference id="d2164860-9689-45e3-a1e5-90c76032056e" version="1.0.0.7"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type":"shape","elementConfiguration":{"inheritDimensions":"{{InheritDimensions.InheritNone}}","width":"","height":"","image":"{{Form.SelectLogo.Logo_Back_white}}","visibility":"","type":"image","disableUpdates":false}}],"slideId":"1034288040387018754","enableDocumentContentUpdater":false,"version":"2.0"}]]></TemplafySlideTemplateConfiguration>
</file>

<file path=customXml/item10.xml><?xml version="1.0" encoding="utf-8"?>
<TemplafySlideFormConfiguration><![CDATA[{"formFields":[{"distinct":false,"hideIfNoUserInteractionRequired":false,"required":false,"autoSelectFirstOption":false,"helpTexts":{},"spacing":{},"shareValue":false,"type":"dropDown","dataSourceName":"PPT_Logos","dataSourceFieldName":"Name","name":"SelectLogo","label":"Select a primary logo:"},{"distinct":false,"hideIfNoUserInteractionRequired":false,"required":false,"autoSelectFirstOption":false,"helpTexts":{},"spacing":{},"shareValue":false,"type":"dropDown","dataSourceName":"Motifs","dataSourceFieldName":"Name","name":"Motif","label":"If applicable, select a secondary graphic motif:"}],"formDataEntries":[]}]]></TemplafySlideFormConfiguration>
</file>

<file path=customXml/item2.xml><?xml version="1.0" encoding="utf-8"?>
<TemplafySlideTemplateConfiguration><![CDATA[{"slideVersion":1,"isValidatorEnabled":false,"isLocked":false,"elementsMetadata":[],"slideId":"638115524070002691","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slideVersion":1,"isValidatorEnabled":false,"isLocked":false,"elementsMetadata":[],"slideId":"638115524070002691","enableDocumentContentUpdater":false,"version":"2.0"}]]></TemplafySlideTemplateConfiguration>
</file>

<file path=customXml/item5.xml><?xml version="1.0" encoding="utf-8"?>
<TemplafySlideTemplateConfiguration><![CDATA[{"slideVersion":1,"isValidatorEnabled":false,"isLocked":false,"elementsMetadata":[{"type":"shape","elementConfiguration":{"inheritDimensions":"{{InheritDimensions.InheritNone}}","width":"6.75 cm","height":"2 cm","image":"{{Form.Motif.Logo_white}}","visibility":"","type":"image","disableUpdates":false}},{"type":"shape","elementConfiguration":{"inheritDimensions":"{{InheritDimensions.InheritNone}}","width":"","height":"","image":"{{Form.SelectLogo.Logo_white}}","visibility":"","type":"image","disableUpdates":false}}],"slideId":"1034288040387018752","enableDocumentContentUpdater":false,"version":"2.0"}]]></TemplafySlideTemplateConfiguration>
</file>

<file path=customXml/item6.xml><?xml version="1.0" encoding="utf-8"?>
<TemplafyFormConfiguration><![CDATA[{"formFields":[{"distinct":false,"hideIfNoUserInteractionRequired":false,"required":false,"autoSelectFirstOption":false,"helpTexts":{},"spacing":{},"shareValue":false,"type":"dropDown","dataSourceName":"PPT_Logos","dataSourceFieldName":"Name","name":"SelectLogo","label":"Select a primary logo:"},{"distinct":false,"hideIfNoUserInteractionRequired":false,"required":false,"autoSelectFirstOption":false,"helpTexts":{},"spacing":{},"shareValue":false,"type":"dropDown","dataSourceName":"Motifs","dataSourceFieldName":"Name","name":"Motif","label":"If applicable, select a secondary graphic motif:"},{"required":false,"autoSelectFirstOption":false,"helpTexts":{},"spacing":{},"shareValue":false,"type":"comboBox","dataSourceName":"Footers","dataSourceFieldName":"Name","name":"SelectOrTypeFooter","label":"Select or type a customized footer:"}],"formDataEntries":[{"name":"SelectLogo","value":"VWom6Z5hkMHZxKaJ8SGC5g=="},{"name":"Motif","value":"VWom6Z5hkMHZxKaJ8SGC5g=="},{"name":"SelectOrTypeFooter","value":"VWom6Z5hkMHZxKaJ8SGC5g=="}]}]]></TemplafyFormConfiguration>
</file>

<file path=customXml/item7.xml><?xml version="1.0" encoding="utf-8"?>
<TemplafyTemplateConfiguration><![CDATA[{"elementsMetadata":[{"type":"shape","id":"f9f90e7e-4f83-4105-baa8-73dfa8ba25fe","elementConfiguration":{"binding":"{{Form.SelectOrTypeFooter}}","visibility":"","type":"text","disableUpdates":false}},{"type":"shape","id":"56bd0bdb-a2d2-4058-acd6-1582d5eb5e5a","elementConfiguration":{"inheritDimensions":"{{InheritDimensions.InheritNone}}","width":"","height":"","image":"{{Form.SelectLogo.Logo_Footer_blue}}","visibility":"","type":"image","disableUpdates":false}},{"type":"shape","id":"be870117-b43c-4799-8e78-59040a85295b","elementConfiguration":{"inheritDimensions":"{{InheritDimensions.InheritNone}}","width":"","height":"","image":"{{Form.SelectLogo.Logo_Footer_white}}","visibility":"","type":"image","disableUpdates":false}},{"type":"shape","id":"53619bc3-6501-4e74-bff2-b7592ff8ffd5","elementConfiguration":{"binding":"{{Form.SelectOrTypeFooter}}","visibility":"","type":"text","disableUpdates":false}},{"type":"shape","id":"14503d33-d446-4a0e-b4bc-bbbc39a3887d","elementConfiguration":{"binding":"{{Form.SelectOrTypeFooter}}","visibility":"","type":"text","disableUpdates":false}},{"type":"shape","id":"50187bb8-1654-4851-ab38-10d15b1a8706","elementConfiguration":{"inheritDimensions":"{{InheritDimensions.InheritNone}}","width":"","height":"","image":"{{Form.SelectLogo.Logo_Footer_blue}}","visibility":"","type":"image","disableUpdates":false}},{"type":"shape","id":"4c9d7823-aaf1-4578-9203-5b9ac2bfc9d3","elementConfiguration":{"binding":"{{Form.SelectOrTypeFooter}}","visibility":"","type":"text","disableUpdates":false}},{"type":"shape","id":"a11169f3-b6b4-41c9-aec4-0b67ae899070","elementConfiguration":{"inheritDimensions":"{{InheritDimensions.InheritNone}}","width":"","height":"","image":"{{Form.SelectLogo.Logo_Footer_blue}}","visibility":"","type":"image","disableUpdates":false}},{"type":"shape","id":"424510b0-364b-4108-b5d7-c1514026052b","elementConfiguration":{"binding":"{{Form.SelectOrTypeFooter}}","visibility":"","type":"text","disableUpdates":false}},{"type":"shape","id":"a9bd589b-5edd-4978-b78e-7b2f1253f188","elementConfiguration":{"inheritDimensions":"{{InheritDimensions.InheritNone}}","width":"","height":"","image":"{{Form.SelectLogo.Logo_Back_white}}","visibility":"","type":"image","disableUpdates":false}},{"type":"shape","id":"06bb5334-d861-4106-8f2e-7ca228b4bf0a","elementConfiguration":{"inheritDimensions":"{{InheritDimensions.InheritNone}}","width":"","height":"","image":"{{Form.SelectLogo.Logo_Footer_white}}","visibility":"","type":"image","disableUpdates":false}},{"type":"shape","id":"ac7ba202-8a60-43a8-9ec8-1191dbd77d3d","elementConfiguration":{"binding":"{{Form.SelectOrTypeFooter}}","visibility":"","type":"text","disableUpdates":false}},{"type":"shape","id":"55feb050-d317-484b-bd37-cc718a877cdc","elementConfiguration":{"inheritDimensions":"{{InheritDimensions.InheritNone}}","width":"6.75 cm","height":"2 cm","image":"{{Form.Motif.Logo_white}}","visibility":"","type":"image","disableUpdates":false}},{"type":"shape","id":"09b1f495-c28f-4f8c-81d9-bbb7ba6ea646","elementConfiguration":{"inheritDimensions":"{{InheritDimensions.InheritNone}}","width":"","height":"","image":"{{Form.SelectLogo.Logo_white}}","visibility":"","type":"image","disableUpdates":false}},{"type":"shape","id":"aded6f24-c7f7-4a4e-b47b-601a378902d1","elementConfiguration":{"binding":"{{Form.SelectOrTypeFooter}}","visibility":"","type":"text","disableUpdates":false}},{"type":"shape","id":"9854df8a-d3e6-4a7a-9e95-85b6ad8a04c3","elementConfiguration":{"inheritDimensions":"{{InheritDimensions.InheritNone}}","width":"","height":"","image":"{{Form.SelectLogo.Logo_Footer_white}}","visibility":"","type":"image","disableUpdates":false}},{"type":"shape","id":"590fec47-532e-4743-9f78-95214fb2d1d8","elementConfiguration":{"binding":"{{Form.SelectOrTypeFooter}}","visibility":"","type":"text","disableUpdates":false}},{"type":"shape","id":"4a2d91e0-fc83-43bf-a07c-f48fc55afba1","elementConfiguration":{"inheritDimensions":"{{InheritDimensions.InheritNone}}","width":"","height":"","image":"{{Form.SelectLogo.Logo_Footer_blue}}","visibility":"","type":"image","disableUpdates":false}},{"type":"shape","id":"754c9603-76cd-4466-bcef-41639d190b8b","elementConfiguration":{"binding":"{{Form.SelectOrTypeFooter}}","visibility":"","type":"text","disableUpdates":false}},{"type":"shape","id":"ccb852d4-af52-409f-8ca0-4afe4929b915","elementConfiguration":{"inheritDimensions":"{{InheritDimensions.InheritNone}}","width":"","height":"","image":"{{Form.SelectLogo.Logo_Footer_white}}","visibility":"","type":"image","disableUpdates":false}},{"type":"shape","id":"26e35202-d940-4798-922f-5c99023e839a","elementConfiguration":{"binding":"{{Form.SelectOrTypeFooter}}","visibility":"","type":"text","disableUpdates":false}},{"type":"shape","id":"750e8dcb-66f1-4725-bf95-e41d2ec6edf3","elementConfiguration":{"inheritDimensions":"{{InheritDimensions.InheritNone}}","width":"","height":"","image":"{{Form.SelectLogo.Logo_Footer_blue}}","visibility":"","type":"image","disableUpdates":false}},{"type":"shape","id":"868d748a-f892-4134-b40a-fed205f242f8","elementConfiguration":{"binding":"{{Form.SelectOrTypeFooter}}","visibility":"","type":"text","disableUpdates":false}},{"type":"shape","id":"788cdd0b-28cf-4657-8781-1c1d325e8bc5","elementConfiguration":{"inheritDimensions":"{{InheritDimensions.InheritNone}}","width":"","height":"","image":"{{Form.SelectLogo.Logo_Footer_white}}","visibility":"","type":"image","disableUpdates":false}},{"type":"shape","id":"bd999438-2b14-4189-a70d-33bb53608ddd","elementConfiguration":{"binding":"{{Form.SelectOrTypeFooter}}","visibility":"","type":"text","disableUpdates":false}},{"type":"shape","id":"ed109bd6-7edd-416f-9272-9b40191e81d9","elementConfiguration":{"inheritDimensions":"{{InheritDimensions.InheritNone}}","width":"","height":"","image":"{{Form.SelectLogo.Logo_Footer_white}}","visibility":"","type":"image","disableUpdates":false}},{"type":"shape","id":"dc65b0ec-38e1-49a4-a6ff-52b4b4bdcf1e","elementConfiguration":{"binding":"{{Form.SelectOrTypeFooter}}","visibility":"","type":"text","disableUpdates":false}},{"type":"shape","id":"7946dee0-cf38-41dc-b57b-d73e6bcbc4e9","elementConfiguration":{"inheritDimensions":"{{InheritDimensions.InheritNone}}","width":"","height":"","image":"{{Form.SelectLogo.Logo_Footer_white}}","visibility":"","type":"image","disableUpdates":false}},{"type":"shape","id":"3f7530d8-81b6-4ad9-a644-5f0c39d4dced","elementConfiguration":{"binding":"{{Form.SelectOrTypeFooter}}","visibility":"","type":"text","disableUpdates":false}},{"type":"shape","id":"00e5e008-3e1c-4ce7-97c2-87f4acf96730","elementConfiguration":{"inheritDimensions":"{{InheritDimensions.InheritNone}}","width":"","height":"","image":"{{Form.SelectLogo.Logo_Footer_blue}}","visibility":"","type":"image","disableUpdates":false}},{"type":"shape","id":"25ce6b8b-87c4-44b0-8195-ddf5c305ca7a","elementConfiguration":{"binding":"{{Form.SelectOrTypeFooter}}","visibility":"","type":"text","disableUpdates":false}},{"type":"shape","id":"13f600e6-d71a-42e5-babf-e4d358da702e","elementConfiguration":{"inheritDimensions":"{{InheritDimensions.InheritNone}}","width":"","height":"","image":"{{Form.SelectLogo.Logo_Footer_white}}","visibility":"","type":"image","disableUpdates":false}},{"type":"shape","id":"781b8281-da66-4ce8-b258-b6cd3c9c4463","elementConfiguration":{"binding":"{{Form.SelectOrTypeFooter}}","visibility":"","type":"text","disableUpdates":false}},{"type":"shape","id":"83fcce97-0bc7-486b-9a2a-e60cd92f1688","elementConfiguration":{"inheritDimensions":"{{InheritDimensions.InheritNone}}","width":"","height":"","image":"{{Form.SelectLogo.Logo_Footer_white}}","visibility":"","type":"image","disableUpdates":false}},{"type":"shape","id":"e47af57d-3a10-4d62-95fa-ba4fec80bdf6","elementConfiguration":{"binding":"{{Form.SelectOrTypeFooter}}","visibility":"","type":"text","disableUpdates":false}},{"type":"shape","id":"0b0b593e-7f9f-4870-8a2f-faf884fa8ab5","elementConfiguration":{"binding":"{{Form.SelectOrTypeFooter}}","visibility":"","type":"text","disableUpdates":false}},{"type":"shape","id":"536ef951-6e46-477c-b406-f41b1296c5ca","elementConfiguration":{"inheritDimensions":"{{InheritDimensions.InheritNone}}","width":"","height":"","image":"{{Form.SelectLogo.Logo_Footer_blue}}","visibility":"","type":"image","disableUpdates":false}},{"type":"shape","id":"ab46b28f-265e-4062-a7c1-c73bc74b1554","elementConfiguration":{"binding":"{{Form.SelectOrTypeFooter}}","visibility":"","type":"text","disableUpdates":false}},{"type":"shape","id":"fa0009be-d7bf-4626-b7d1-aa2945faac7a","elementConfiguration":{"inheritDimensions":"{{InheritDimensions.InheritNone}}","width":"","height":"","image":"{{Form.SelectLogo.Logo_Footer_blue}}","visibility":"","type":"image","disableUpdates":false}},{"type":"shape","id":"b40bcc84-b0f4-4b83-b1a5-229992a8954e","elementConfiguration":{"inheritDimensions":"{{InheritDimensions.InheritNone}}","width":"","height":"","image":"{{Form.SelectLogo.Logo_Footer_white}}","visibility":"","type":"image","disableUpdates":false}},{"type":"shape","id":"60d1fd0c-d930-43c0-8432-27146c77a5a2","elementConfiguration":{"binding":"{{Form.SelectOrTypeFooter}}","visibility":"","type":"text","disableUpdates":false}},{"type":"shape","id":"f0baf64d-ea86-4325-a22f-af6e3381444e","elementConfiguration":{"inheritDimensions":"{{InheritDimensions.InheritNone}}","width":"","height":"","image":"{{Form.SelectLogo.Logo_Footer_white}}","visibility":"","type":"image","disableUpdates":false}},{"type":"shape","id":"e9aaa1b0-f462-423c-a4e3-147eb03bc110","elementConfiguration":{"binding":"{{Form.SelectOrTypeFooter}}","visibility":"","type":"text","disableUpdates":false}},{"type":"shape","id":"93b831a1-e456-43e2-8434-45f718bbd8f4","elementConfiguration":{"inheritDimensions":"{{InheritDimensions.InheritNone}}","width":"6.75 cm","height":"2 cm","image":"{{Form.Motif.Logo_white}}","visibility":"","type":"image","disableUpdates":false}},{"type":"shape","id":"16296283-734f-4497-8a07-03e8308f523a","elementConfiguration":{"inheritDimensions":"{{InheritDimensions.InheritNone}}","width":"","height":"","image":"{{Form.SelectLogo.Logo_white}}","visibility":"","type":"image","disableUpdates":false}},{"type":"shape","id":"5a592653-b467-4393-810b-107d12a92bdc","elementConfiguration":{"inheritDimensions":"{{InheritDimensions.InheritNone}}","width":"","height":"","image":"{{Form.SelectLogo.Logo_Footer_white}}","visibility":"","type":"image","disableUpdates":false}},{"type":"shape","id":"fa5cc286-dde2-450e-9b89-2edb13175ad2","elementConfiguration":{"binding":"{{Form.SelectOrTypeFooter}}","visibility":"","type":"text","disableUpdates":false}},{"type":"shape","id":"30430006-e014-4cea-8042-835302ed0f3c","elementConfiguration":{"inheritDimensions":"{{InheritDimensions.InheritNone}}","width":"","height":"","image":"{{Form.SelectLogo.Logo_Footer_white}}","visibility":"","type":"image","disableUpdates":false}},{"type":"shape","id":"a85e82f9-ecc7-42b4-813a-0b04a83e861a","elementConfiguration":{"binding":"{{Form.SelectOrTypeFooter}}","visibility":"","type":"text","disableUpdates":false}},{"type":"shape","id":"047b866d-4617-47b9-bdff-89d6248363d6","elementConfiguration":{"inheritDimensions":"{{InheritDimensions.InheritNone}}","width":"","height":"","image":"{{Form.SelectLogo.Logo_Back_blue}}","visibility":"","type":"image","disableUpdates":false}},{"type":"shape","id":"a2d20bb9-f147-4ecd-996f-8e9ca4978fb8","elementConfiguration":{"inheritDimensions":"{{InheritDimensions.InheritNone}}","width":"","height":"","image":"{{Form.SelectLogo.Logo_blue}}","visibility":"","type":"image","disableUpdates":false}},{"type":"shape","id":"d61dd82b-901e-4cdc-b287-ae22e59c4210","elementConfiguration":{"inheritDimensions":"{{InheritDimensions.InheritNone}}","width":"6.75 cm","height":"2 cm","image":"{{Form.Motif.Logo_blue}}","visibility":"","type":"image","disableUpdates":false}},{"type":"shape","id":"91e17c42-3f2b-42d5-a56c-a2a76ca2dca9","elementConfiguration":{"inheritDimensions":"{{InheritDimensions.InheritNone}}","width":"","height":"","image":"{{Form.SelectLogo.Logo_Footer_blue}}","visibility":"","type":"image","disableUpdates":false}},{"type":"shape","id":"99fb37e1-b4fe-436e-adf5-54c9e47cce12","elementConfiguration":{"binding":"{{Form.SelectOrTypeFooter}}","visibility":"","type":"text","disableUpdates":false}}],"transformationConfigurations":[],"templateName":"Penn Medicine Blank Template","templateDescription":"","enableDocumentContentUpdater":true,"version":"2.0"}]]></TemplafyTemplateConfiguration>
</file>

<file path=customXml/item8.xml><?xml version="1.0" encoding="utf-8"?>
<TemplafySlideFormConfiguration><![CDATA[{"formFields":[{"distinct":false,"hideIfNoUserInteractionRequired":false,"required":false,"autoSelectFirstOption":false,"helpTexts":{},"spacing":{},"shareValue":false,"type":"dropDown","dataSourceName":"PPT_Logos","dataSourceFieldName":"Name","name":"SelectLogo","label":"Select a primary logo:"}],"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065B7073-882A-47A2-9356-25DB4F8B9906}">
  <ds:schemaRefs/>
</ds:datastoreItem>
</file>

<file path=customXml/itemProps10.xml><?xml version="1.0" encoding="utf-8"?>
<ds:datastoreItem xmlns:ds="http://schemas.openxmlformats.org/officeDocument/2006/customXml" ds:itemID="{E76246EA-97C2-408C-A7F6-2CE6D89F41BF}">
  <ds:schemaRefs/>
</ds:datastoreItem>
</file>

<file path=customXml/itemProps2.xml><?xml version="1.0" encoding="utf-8"?>
<ds:datastoreItem xmlns:ds="http://schemas.openxmlformats.org/officeDocument/2006/customXml" ds:itemID="{C72EB7EF-9E3C-4759-9E51-AF463BCACFD2}">
  <ds:schemaRefs/>
</ds:datastoreItem>
</file>

<file path=customXml/itemProps3.xml><?xml version="1.0" encoding="utf-8"?>
<ds:datastoreItem xmlns:ds="http://schemas.openxmlformats.org/officeDocument/2006/customXml" ds:itemID="{CF3A280D-31F7-4D1A-9C65-3DFA1A3139FA}">
  <ds:schemaRefs/>
</ds:datastoreItem>
</file>

<file path=customXml/itemProps4.xml><?xml version="1.0" encoding="utf-8"?>
<ds:datastoreItem xmlns:ds="http://schemas.openxmlformats.org/officeDocument/2006/customXml" ds:itemID="{4D49037D-6875-47E9-B9DA-EF4C31EFB610}">
  <ds:schemaRefs/>
</ds:datastoreItem>
</file>

<file path=customXml/itemProps5.xml><?xml version="1.0" encoding="utf-8"?>
<ds:datastoreItem xmlns:ds="http://schemas.openxmlformats.org/officeDocument/2006/customXml" ds:itemID="{DBCEC20D-1E04-4A9A-9196-231907B1BC88}">
  <ds:schemaRefs/>
</ds:datastoreItem>
</file>

<file path=customXml/itemProps6.xml><?xml version="1.0" encoding="utf-8"?>
<ds:datastoreItem xmlns:ds="http://schemas.openxmlformats.org/officeDocument/2006/customXml" ds:itemID="{3AE8D32F-AC01-42AC-92C6-DAF95DE03028}">
  <ds:schemaRefs/>
</ds:datastoreItem>
</file>

<file path=customXml/itemProps7.xml><?xml version="1.0" encoding="utf-8"?>
<ds:datastoreItem xmlns:ds="http://schemas.openxmlformats.org/officeDocument/2006/customXml" ds:itemID="{8B390A47-7C58-4096-A2CD-BDC3C0704E56}">
  <ds:schemaRefs/>
</ds:datastoreItem>
</file>

<file path=customXml/itemProps8.xml><?xml version="1.0" encoding="utf-8"?>
<ds:datastoreItem xmlns:ds="http://schemas.openxmlformats.org/officeDocument/2006/customXml" ds:itemID="{2B39C04E-444A-41EE-A7B2-9E3CA35FD6AA}">
  <ds:schemaRefs/>
</ds:datastoreItem>
</file>

<file path=customXml/itemProps9.xml><?xml version="1.0" encoding="utf-8"?>
<ds:datastoreItem xmlns:ds="http://schemas.openxmlformats.org/officeDocument/2006/customXml" ds:itemID="{B6E8BDC4-9F12-447E-9C7F-A48A139A18F4}">
  <ds:schemaRefs/>
</ds:datastoreItem>
</file>

<file path=docProps/app.xml><?xml version="1.0" encoding="utf-8"?>
<Properties xmlns="http://schemas.openxmlformats.org/officeDocument/2006/extended-properties" xmlns:vt="http://schemas.openxmlformats.org/officeDocument/2006/docPropsVTypes">
  <Template/>
  <TotalTime>4119</TotalTime>
  <Words>2973</Words>
  <Application>Microsoft Macintosh PowerPoint</Application>
  <PresentationFormat>Widescreen</PresentationFormat>
  <Paragraphs>345</Paragraphs>
  <Slides>34</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Courier New</vt:lpstr>
      <vt:lpstr>Wingdings</vt:lpstr>
      <vt:lpstr>1_Office Theme</vt:lpstr>
      <vt:lpstr>Disparities in the Peripheral Artery Disease Population</vt:lpstr>
      <vt:lpstr>Disclosures</vt:lpstr>
      <vt:lpstr>Identifying amputation hot spots</vt:lpstr>
      <vt:lpstr>Identifying amputation hot spots</vt:lpstr>
      <vt:lpstr>PowerPoint Presentation</vt:lpstr>
      <vt:lpstr>Vascular deserts</vt:lpstr>
      <vt:lpstr>Amputation Hot Spots in Urban Areas</vt:lpstr>
      <vt:lpstr>Amputation Hot Spots in Urban Areas</vt:lpstr>
      <vt:lpstr>This… complicates things</vt:lpstr>
      <vt:lpstr>An amputation is a long-term failure</vt:lpstr>
      <vt:lpstr>An amputation is a long-term failure</vt:lpstr>
      <vt:lpstr>Lack of PAD awareness among vulnerable</vt:lpstr>
      <vt:lpstr>Lack of PAD awareness among vulnerable</vt:lpstr>
      <vt:lpstr>Lack of PAD awareness among vulnerable</vt:lpstr>
      <vt:lpstr>Lack of PAD awareness among vulnerable</vt:lpstr>
      <vt:lpstr>Lack of PAD awareness among vulnerable</vt:lpstr>
      <vt:lpstr>Lack of PAD awareness among vulnerable</vt:lpstr>
      <vt:lpstr>Control of PAD risk factors by race</vt:lpstr>
      <vt:lpstr>Control of PAD risk factors by SES</vt:lpstr>
      <vt:lpstr>Epidemiology of PAD</vt:lpstr>
      <vt:lpstr>An amputation is a long-term failure</vt:lpstr>
      <vt:lpstr>Amputation prevention by race</vt:lpstr>
      <vt:lpstr>Amputation prevention by SES</vt:lpstr>
      <vt:lpstr>Black patients have more severe PAD</vt:lpstr>
      <vt:lpstr>Why are there disparities in PAD outcomes? </vt:lpstr>
      <vt:lpstr>Why are there disparities in PAD outcomes? </vt:lpstr>
      <vt:lpstr>Why are there disparities in PAD outcomes? </vt:lpstr>
      <vt:lpstr>Structural racism and PAD disparities</vt:lpstr>
      <vt:lpstr>Other ways race can drive disparities</vt:lpstr>
      <vt:lpstr>Implicit bias and PAD outcomes</vt:lpstr>
      <vt:lpstr>Discrimination and vascular risk</vt:lpstr>
      <vt:lpstr>An amputation is a health system failure</vt:lpstr>
      <vt:lpstr>Targeting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Peters</dc:creator>
  <cp:lastModifiedBy>Leda Rivera</cp:lastModifiedBy>
  <cp:revision>138</cp:revision>
  <dcterms:created xsi:type="dcterms:W3CDTF">2025-09-29T14:56:34Z</dcterms:created>
  <dcterms:modified xsi:type="dcterms:W3CDTF">2025-12-02T18:05:03Z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2024-10-25T14:22:55</vt:lpwstr>
  </property>
  <property fmtid="{D5CDD505-2E9C-101B-9397-08002B2CF9AE}" pid="3" name="TemplafyTenantId">
    <vt:lpwstr>pennmedicine</vt:lpwstr>
  </property>
  <property fmtid="{D5CDD505-2E9C-101B-9397-08002B2CF9AE}" pid="4" name="TemplafyTemplateId">
    <vt:lpwstr>1034288031134646878</vt:lpwstr>
  </property>
  <property fmtid="{D5CDD505-2E9C-101B-9397-08002B2CF9AE}" pid="5" name="TemplafyUserProfileId">
    <vt:lpwstr>1108635101183082538</vt:lpwstr>
  </property>
  <property fmtid="{D5CDD505-2E9C-101B-9397-08002B2CF9AE}" pid="6" name="TemplafyFromBlank">
    <vt:bool>true</vt:bool>
  </property>
</Properties>
</file>