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717" r:id="rId2"/>
    <p:sldMasterId id="2147483694" r:id="rId3"/>
    <p:sldMasterId id="2147483707" r:id="rId4"/>
    <p:sldMasterId id="2147483725" r:id="rId5"/>
    <p:sldMasterId id="2147483648" r:id="rId6"/>
  </p:sldMasterIdLst>
  <p:notesMasterIdLst>
    <p:notesMasterId r:id="rId48"/>
  </p:notesMasterIdLst>
  <p:handoutMasterIdLst>
    <p:handoutMasterId r:id="rId49"/>
  </p:handoutMasterIdLst>
  <p:sldIdLst>
    <p:sldId id="262" r:id="rId7"/>
    <p:sldId id="260" r:id="rId8"/>
    <p:sldId id="266" r:id="rId9"/>
    <p:sldId id="264" r:id="rId10"/>
    <p:sldId id="268" r:id="rId11"/>
    <p:sldId id="269" r:id="rId12"/>
    <p:sldId id="267" r:id="rId13"/>
    <p:sldId id="274" r:id="rId14"/>
    <p:sldId id="273" r:id="rId15"/>
    <p:sldId id="272" r:id="rId16"/>
    <p:sldId id="270" r:id="rId17"/>
    <p:sldId id="271" r:id="rId18"/>
    <p:sldId id="288" r:id="rId19"/>
    <p:sldId id="275" r:id="rId20"/>
    <p:sldId id="283" r:id="rId21"/>
    <p:sldId id="282" r:id="rId22"/>
    <p:sldId id="303" r:id="rId23"/>
    <p:sldId id="281" r:id="rId24"/>
    <p:sldId id="280" r:id="rId25"/>
    <p:sldId id="279" r:id="rId26"/>
    <p:sldId id="278" r:id="rId27"/>
    <p:sldId id="291" r:id="rId28"/>
    <p:sldId id="277" r:id="rId29"/>
    <p:sldId id="292" r:id="rId30"/>
    <p:sldId id="290" r:id="rId31"/>
    <p:sldId id="289" r:id="rId32"/>
    <p:sldId id="286" r:id="rId33"/>
    <p:sldId id="285" r:id="rId34"/>
    <p:sldId id="294" r:id="rId35"/>
    <p:sldId id="287" r:id="rId36"/>
    <p:sldId id="284" r:id="rId37"/>
    <p:sldId id="296" r:id="rId38"/>
    <p:sldId id="297" r:id="rId39"/>
    <p:sldId id="263" r:id="rId40"/>
    <p:sldId id="298" r:id="rId41"/>
    <p:sldId id="301" r:id="rId42"/>
    <p:sldId id="258" r:id="rId43"/>
    <p:sldId id="302" r:id="rId44"/>
    <p:sldId id="295" r:id="rId45"/>
    <p:sldId id="259" r:id="rId46"/>
    <p:sldId id="26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2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3976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E40E0C-8A7C-5C4C-9683-551217DB37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D4983-97E9-9A48-8033-09EF289311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970D6-B848-394F-B87A-CCC308AAB5CE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01655-53A8-A542-96B9-6C2C44DD2A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B2E3-7585-7F4A-A246-A95BF5962E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21F2-FADF-D749-B291-C7D0C192F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78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97A11-C7C3-4068-9321-31AD64A06299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6264B-9865-4EDD-9121-D6627587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1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31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0DE0-4729-DD4C-8156-60D01EA0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416F-19F7-AC40-AB14-6EEB41F1F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26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82BDF-F285-3E41-82B4-FF42315C6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26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BF533-F88D-EB4D-959A-C95FCDF8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2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68F6-DDF7-A34B-A36C-46FB7462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99E3B-C660-7043-9DBB-44B607C85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968B0-C156-E845-B97E-E54A41955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9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DCD74-FC75-4E4A-A545-8AD7E67E2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A419FE-CD22-C140-8065-3F47B6C0A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9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091AD-BCA5-A94A-B649-2A78DD72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9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B1FA-800A-344C-A825-EC250B47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BBAF4-98F8-E04A-A39C-8A9F3CD1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4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669E4-98AF-2B44-A62A-2067B02D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64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1506-F1AD-3548-8479-D5ACC47A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AC3E0-27B6-F141-9ECD-EE0D93EE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C8534-B1D7-544B-987F-A71F06C92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BD555-A08A-5546-AB3E-B7252041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5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CE09-BC4A-6A44-A341-6688CF4C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B1557-285E-634F-9D23-6D830CF7C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5D34-BC4A-3A41-A14B-0FC3E8584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1FDAC-4151-AA41-AF40-183BE427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04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BC356-4E78-6443-B080-E26F3671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F95C4-9073-F748-A537-E56C0BE26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0" y="1837055"/>
            <a:ext cx="5067300" cy="406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23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7F1C-39E4-9F44-92D3-1988192F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198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082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74C06-D635-6840-86C4-CC118938EC92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6BED-487B-1245-AC97-E22E99DA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62738-3488-424D-8A0D-68E2D958F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6FC50-A045-9745-B604-C1E5F7D071A8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D8CC-CFB7-1440-9715-E396A83B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447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7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4ED7E-2D11-1B4A-800D-955145499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3BAA0-7A93-3B4D-8C48-DCFF54780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C5FAD-B533-8C4B-A158-CB1E24EF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32B9-45E9-2240-AB5D-C6AF2E643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2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749FA-2DFD-ED43-BFF6-1AA0928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F071-5E6E-CC41-BA37-AA2E8EE6B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B110B-D46D-5140-8C65-00B04BA33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32B9-45E9-2240-AB5D-C6AF2E643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4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8DDE-2CA6-0441-AE18-4B3073DC3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A4D44-C801-D740-B529-57EB813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AF43-7F00-8F47-8D73-ABF7F0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5B414-6707-AE44-98F4-E7859CA6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8C7F-65DE-2D4E-9AF5-4F504EBFA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ECAB7-898C-9346-985B-06F8EAC1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E5C-90AC-B141-BC25-8F0AAD35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A62E7-847C-5B42-ADED-49DA4E23A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1EA9F-C18D-8242-BD20-AE5052BDB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65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7E62F-501E-7546-95C0-B70658C68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067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D4D04-49E3-0F4B-B708-898C8CEBB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0" y="1837055"/>
            <a:ext cx="5067300" cy="394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E27C78-BF73-3149-B60D-5BDCE5072DD8}"/>
              </a:ext>
            </a:extLst>
          </p:cNvPr>
          <p:cNvSpPr txBox="1">
            <a:spLocks/>
          </p:cNvSpPr>
          <p:nvPr userDrawn="1"/>
        </p:nvSpPr>
        <p:spPr>
          <a:xfrm>
            <a:off x="8473440" y="60134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20632B9-45E9-2240-AB5D-C6AF2E6433F1}" type="slidenum">
              <a:rPr lang="en-US" smtClean="0">
                <a:solidFill>
                  <a:schemeClr val="bg1"/>
                </a:solidFill>
              </a:rPr>
              <a:pPr algn="r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A3C35B-875F-3E45-A717-EA6E3148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36735-1073-514B-8CAD-1E224F27C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8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168A-C01A-5C48-A7F6-1983D849C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440" y="6013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0632B9-45E9-2240-AB5D-C6AF2E6433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CB3BD-3E6D-1E43-98D2-44F3B7A5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A47AB-BA39-7A41-B15B-888504D4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7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03DEE-7AB2-9246-BE60-BB0D9A7C2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4870" y="61048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E93F1-121D-E740-884A-5F02D97A6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5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4D93F-2C9C-4B4B-B19D-7EF4617F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067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8BDF3-F965-D142-BFAC-193C56F15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0" y="1825625"/>
            <a:ext cx="5067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BC4D40-1247-2F40-90E7-6C108FC260E5}"/>
              </a:ext>
            </a:extLst>
          </p:cNvPr>
          <p:cNvSpPr txBox="1">
            <a:spLocks/>
          </p:cNvSpPr>
          <p:nvPr userDrawn="1"/>
        </p:nvSpPr>
        <p:spPr>
          <a:xfrm>
            <a:off x="8484870" y="6070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FE93F1-121D-E740-884A-5F02D97A6B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1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SAINT LUKE'S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5881B-E401-BF41-93ED-7B27FBEFCB46}" type="datetime1">
              <a:rPr lang="en-US" smtClean="0"/>
              <a:t>11/12/25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hf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0FBC8A-E0E1-AA43-B0DB-EE0BFF63C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130" y="1279525"/>
            <a:ext cx="50673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Overview and Implications of </a:t>
            </a:r>
            <a:br>
              <a:rPr lang="en-US" dirty="0"/>
            </a:br>
            <a:r>
              <a:rPr lang="en-US" dirty="0"/>
              <a:t>Early TAVR</a:t>
            </a:r>
            <a:br>
              <a:rPr lang="en-US" dirty="0"/>
            </a:br>
            <a:r>
              <a:rPr lang="en-US" dirty="0"/>
              <a:t>(20 min)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B30F-EBDB-AD45-ACAE-8A663BEF7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58" y="3676850"/>
            <a:ext cx="5067300" cy="203935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Adnan K. Chhatriwalla MD</a:t>
            </a:r>
          </a:p>
          <a:p>
            <a:pPr marL="0" indent="0" algn="ctr">
              <a:buNone/>
            </a:pPr>
            <a:r>
              <a:rPr lang="en-US" dirty="0"/>
              <a:t>Saint Luke’s Mid America Heart Institute</a:t>
            </a:r>
          </a:p>
        </p:txBody>
      </p:sp>
    </p:spTree>
    <p:extLst>
      <p:ext uri="{BB962C8B-B14F-4D97-AF65-F5344CB8AC3E}">
        <p14:creationId xmlns:p14="http://schemas.microsoft.com/office/powerpoint/2010/main" val="5064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16DC-B689-722E-D76F-E0CA1544F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3716677A-7C0A-7E39-3A66-E3DD99080F39}"/>
              </a:ext>
            </a:extLst>
          </p:cNvPr>
          <p:cNvSpPr txBox="1">
            <a:spLocks/>
          </p:cNvSpPr>
          <p:nvPr/>
        </p:nvSpPr>
        <p:spPr>
          <a:xfrm>
            <a:off x="2746409" y="492259"/>
            <a:ext cx="10972800" cy="3693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/>
              <a:t>EVOLVED Trial: Asymptomatic Severe AS + Myocardial Fibrosis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EAB35-C3EC-44FC-A443-98FF36299D0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26468" y="65405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Tx/>
            </a:pPr>
            <a:r>
              <a:rPr lang="en-US" altLang="en-US" sz="1200" dirty="0">
                <a:solidFill>
                  <a:srgbClr val="000000"/>
                </a:solidFill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JAMA. 2025;333(3):213-221. doi:10.1001/jama.2024.22730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F935AB89-0765-D706-2D95-56CCD690805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11" y="1011162"/>
            <a:ext cx="7086600" cy="523019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92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02254-2FA5-990B-F6B6-18CFF2AC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A7F86-A241-2023-AA70-52135F109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" y="533400"/>
            <a:ext cx="1090993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6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60461-930B-F16D-0CF0-7181A238B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A diagram of a study&#10;&#10;Description automatically generated">
            <a:extLst>
              <a:ext uri="{FF2B5EF4-FFF2-40B4-BE49-F238E27FC236}">
                <a16:creationId xmlns:a16="http://schemas.microsoft.com/office/drawing/2014/main" id="{0FA4662B-295F-A152-43BF-5E6D215BB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purple border&#10;&#10;Description automatically generated">
            <a:extLst>
              <a:ext uri="{FF2B5EF4-FFF2-40B4-BE49-F238E27FC236}">
                <a16:creationId xmlns:a16="http://schemas.microsoft.com/office/drawing/2014/main" id="{9457A260-8DAF-FEC0-8F4D-88E7DA0A8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308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2" descr="A diagram of a patient flow&#10;&#10;Description automatically generated">
            <a:extLst>
              <a:ext uri="{FF2B5EF4-FFF2-40B4-BE49-F238E27FC236}">
                <a16:creationId xmlns:a16="http://schemas.microsoft.com/office/drawing/2014/main" id="{F14FA7F8-D10D-C12E-3D14-6C0D715B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4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6AD0F-66F0-ABC2-0B39-87C78E65F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275" y="1482362"/>
            <a:ext cx="5562600" cy="417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12D37B-2074-5C7E-303F-82CC62E0D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6475" y="1449706"/>
            <a:ext cx="5562602" cy="41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DADA-763D-75E9-ED70-A236DE10F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6EC27-DF64-8EB9-1B8C-20778234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9" y="1116972"/>
            <a:ext cx="5334000" cy="5155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4C543-4AF9-CCA1-5A50-A65A23825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389" y="1116972"/>
            <a:ext cx="5334000" cy="51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1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E7D76-5411-B627-3649-945B8F65B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05690-A61D-9470-20DC-9ADBBCDA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2438"/>
            <a:ext cx="5638800" cy="532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30B30-C6A8-4C19-41B8-690752981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871" y="1066800"/>
            <a:ext cx="5410200" cy="5106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7ED0D1-6B84-0E14-5E66-D8E6F9E05B25}"/>
              </a:ext>
            </a:extLst>
          </p:cNvPr>
          <p:cNvSpPr txBox="1"/>
          <p:nvPr/>
        </p:nvSpPr>
        <p:spPr>
          <a:xfrm>
            <a:off x="7219408" y="2060979"/>
            <a:ext cx="46116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TAVR procedures in the first six months were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counted as unplanned hospitalizations</a:t>
            </a:r>
          </a:p>
        </p:txBody>
      </p:sp>
    </p:spTree>
    <p:extLst>
      <p:ext uri="{BB962C8B-B14F-4D97-AF65-F5344CB8AC3E}">
        <p14:creationId xmlns:p14="http://schemas.microsoft.com/office/powerpoint/2010/main" val="11497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6B84E-AD2B-9A51-BC46-0F5AA444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" y="0"/>
            <a:ext cx="1218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3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B88A1-83C6-3979-C5A7-798DBA0E7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3107A5-EAFC-DF72-42E8-34FA9022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945"/>
          <a:stretch/>
        </p:blipFill>
        <p:spPr>
          <a:xfrm>
            <a:off x="381000" y="1379444"/>
            <a:ext cx="5951727" cy="4099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129D87-93EB-42BA-9829-D030E46F31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18"/>
          <a:stretch/>
        </p:blipFill>
        <p:spPr>
          <a:xfrm>
            <a:off x="6332727" y="1981200"/>
            <a:ext cx="57172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B072D-C695-8BC9-62D2-F15FC097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C0412-098C-E44B-9DB8-29C80959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4" y="533401"/>
            <a:ext cx="11595322" cy="61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378A074C-2049-A5DB-56C3-4847881CFB9E}"/>
              </a:ext>
            </a:extLst>
          </p:cNvPr>
          <p:cNvSpPr txBox="1">
            <a:spLocks/>
          </p:cNvSpPr>
          <p:nvPr/>
        </p:nvSpPr>
        <p:spPr>
          <a:xfrm>
            <a:off x="609600" y="852268"/>
            <a:ext cx="10972800" cy="55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/>
              <a:t>Disclosures</a:t>
            </a:r>
            <a:endParaRPr lang="en-US" sz="3600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5D4D4A5-ACD7-6D18-391A-0C2CA8589A9C}"/>
              </a:ext>
            </a:extLst>
          </p:cNvPr>
          <p:cNvSpPr txBox="1">
            <a:spLocks/>
          </p:cNvSpPr>
          <p:nvPr/>
        </p:nvSpPr>
        <p:spPr>
          <a:xfrm>
            <a:off x="609600" y="1577340"/>
            <a:ext cx="10972800" cy="1938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Abbott Vascular: Consultant, Speakers Bureau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Boston Scientific: Research Grant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Edwards Lifesciences: Consultant, Speakers Bureau</a:t>
            </a:r>
            <a:br>
              <a:rPr lang="en-US" dirty="0"/>
            </a:br>
            <a:endParaRPr lang="en-US" dirty="0"/>
          </a:p>
          <a:p>
            <a:pPr marL="285750" indent="-285750"/>
            <a:r>
              <a:rPr lang="en-US" dirty="0"/>
              <a:t>Medtronic Inc.: Consultant, Speakers Bureau</a:t>
            </a:r>
            <a:br>
              <a:rPr lang="en-US" dirty="0"/>
            </a:br>
            <a:endParaRPr lang="en-US" dirty="0"/>
          </a:p>
          <a:p>
            <a:pPr marL="285750" indent="-285750"/>
            <a:r>
              <a:rPr lang="en-US" dirty="0"/>
              <a:t>Abiomed: Clinical </a:t>
            </a:r>
            <a:r>
              <a:rPr lang="en-US"/>
              <a:t>Events Committee</a:t>
            </a:r>
            <a:endParaRPr lang="en-US" dirty="0"/>
          </a:p>
          <a:p>
            <a:pPr marL="285750" indent="-2857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1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9C05D-68F4-E700-0646-3FEA5BAEC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D99FED-4DA5-6295-C941-70124050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37" y="685800"/>
            <a:ext cx="11512925" cy="60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8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10DC-C943-0517-3ED7-7D2825F7F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083C48-8CE4-8F5F-016F-2C13986F389D}"/>
              </a:ext>
            </a:extLst>
          </p:cNvPr>
          <p:cNvSpPr txBox="1"/>
          <p:nvPr/>
        </p:nvSpPr>
        <p:spPr>
          <a:xfrm>
            <a:off x="1573383" y="2971800"/>
            <a:ext cx="90452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Can we Predict who Benefits from Early TAVR?</a:t>
            </a:r>
          </a:p>
          <a:p>
            <a:pPr algn="ctr"/>
            <a:r>
              <a:rPr lang="en-US" sz="3600" b="1" dirty="0"/>
              <a:t>What about Biomarkers?</a:t>
            </a:r>
          </a:p>
        </p:txBody>
      </p:sp>
    </p:spTree>
    <p:extLst>
      <p:ext uri="{BB962C8B-B14F-4D97-AF65-F5344CB8AC3E}">
        <p14:creationId xmlns:p14="http://schemas.microsoft.com/office/powerpoint/2010/main" val="3846425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80FD6-BF37-BD97-41E6-5BF2ED237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C602A-42D6-2323-68EF-CEE01F40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10" y="570295"/>
            <a:ext cx="11516779" cy="594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2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9FA4B-F8F4-35F4-D2EE-A78675E3D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60E62-BC20-7227-EEE2-A74D359CE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28" y="623496"/>
            <a:ext cx="11353800" cy="59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5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40581-947F-E917-627F-A99B53891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85AF8-7CC9-24C5-5495-DF74C614D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54" y="670560"/>
            <a:ext cx="11331137" cy="59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0ECF-5AE4-B093-084E-2F1232135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F44EB76-B1AA-9FC5-FD4D-6ECF697777FF}"/>
              </a:ext>
            </a:extLst>
          </p:cNvPr>
          <p:cNvSpPr txBox="1">
            <a:spLocks/>
          </p:cNvSpPr>
          <p:nvPr/>
        </p:nvSpPr>
        <p:spPr>
          <a:xfrm>
            <a:off x="577273" y="713768"/>
            <a:ext cx="10972800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/>
              <a:t>Meta-Analysis: SAVR or TAVR vs Surveillance – 1,427 patients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A0B0B-B6DC-699D-97FA-CA093982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74" y="1394460"/>
            <a:ext cx="7230197" cy="51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9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47C51-7C35-A59C-100D-49F6FB014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26658C-7826-4B82-894E-C8DB2BA12593" descr="IMG_5553.JPG">
            <a:extLst>
              <a:ext uri="{FF2B5EF4-FFF2-40B4-BE49-F238E27FC236}">
                <a16:creationId xmlns:a16="http://schemas.microsoft.com/office/drawing/2014/main" id="{009BAD6D-991A-534E-BB0E-96D986D33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03"/>
          <a:stretch/>
        </p:blipFill>
        <p:spPr bwMode="auto">
          <a:xfrm>
            <a:off x="1311540" y="533400"/>
            <a:ext cx="9568920" cy="57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298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D7312-C7BF-DF6B-9F77-A2CD5FB1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30089-9C13-9448-5765-097C9AD7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30" y="1203158"/>
            <a:ext cx="10631003" cy="43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3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44464-0096-DDEC-E5BC-AD516C808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5CD7F-DF9F-4101-5F03-E22271CEC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74" y="442760"/>
            <a:ext cx="6952831" cy="6145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E85255-239A-6F02-8F1D-25A5740F9882}"/>
              </a:ext>
            </a:extLst>
          </p:cNvPr>
          <p:cNvGrpSpPr/>
          <p:nvPr/>
        </p:nvGrpSpPr>
        <p:grpSpPr>
          <a:xfrm>
            <a:off x="1342361" y="2614794"/>
            <a:ext cx="9507277" cy="1199729"/>
            <a:chOff x="1342361" y="2614794"/>
            <a:chExt cx="9507277" cy="11997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4708C6-234A-BF12-87AC-FD91DB6B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1" b="3484"/>
            <a:stretch/>
          </p:blipFill>
          <p:spPr>
            <a:xfrm>
              <a:off x="1342361" y="3014605"/>
              <a:ext cx="9507277" cy="7999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DB2749-80C5-86BD-7DF0-AC9FE858B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098" y="2614794"/>
              <a:ext cx="9421540" cy="428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464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7B208791-4F2D-54C6-9F81-EE77109CF965}"/>
              </a:ext>
            </a:extLst>
          </p:cNvPr>
          <p:cNvSpPr txBox="1">
            <a:spLocks/>
          </p:cNvSpPr>
          <p:nvPr/>
        </p:nvSpPr>
        <p:spPr>
          <a:xfrm>
            <a:off x="533400" y="591644"/>
            <a:ext cx="10972800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Why Wait for Severe AS?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E6EBB-144F-8FAA-F204-A8E18074D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05626"/>
            <a:ext cx="10210800" cy="54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7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F6016-05F9-08CF-C2BF-EF2163445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aph of an adult&#10;&#10;Description automatically generated with medium confidence">
            <a:extLst>
              <a:ext uri="{FF2B5EF4-FFF2-40B4-BE49-F238E27FC236}">
                <a16:creationId xmlns:a16="http://schemas.microsoft.com/office/drawing/2014/main" id="{CAEFCA10-B1E1-1B8F-3791-2B747ADD5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1"/>
          <a:stretch/>
        </p:blipFill>
        <p:spPr>
          <a:xfrm>
            <a:off x="2074373" y="844074"/>
            <a:ext cx="8043254" cy="55338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574B2A-B6C1-3DF8-3FAB-A4090C4EB0A2}"/>
              </a:ext>
            </a:extLst>
          </p:cNvPr>
          <p:cNvSpPr/>
          <p:nvPr/>
        </p:nvSpPr>
        <p:spPr>
          <a:xfrm>
            <a:off x="8574255" y="6193274"/>
            <a:ext cx="244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1968, Ross &amp; </a:t>
            </a:r>
            <a:r>
              <a:rPr lang="en-US" dirty="0" err="1"/>
              <a:t>Braunwald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57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9CBC-3EDE-D313-0893-50A9B0579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18989-B0D0-4389-49DB-C813FACDE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598" y="1732443"/>
            <a:ext cx="6070802" cy="47048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C205518-11AC-A150-1995-DDD46038A529}"/>
              </a:ext>
            </a:extLst>
          </p:cNvPr>
          <p:cNvSpPr txBox="1">
            <a:spLocks/>
          </p:cNvSpPr>
          <p:nvPr/>
        </p:nvSpPr>
        <p:spPr>
          <a:xfrm>
            <a:off x="611029" y="542450"/>
            <a:ext cx="10969943" cy="83255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kern="0" dirty="0">
                <a:solidFill>
                  <a:sysClr val="windowText" lastClr="000000"/>
                </a:solidFill>
              </a:rPr>
              <a:t>So What’s the Problem?</a:t>
            </a:r>
          </a:p>
        </p:txBody>
      </p:sp>
    </p:spTree>
    <p:extLst>
      <p:ext uri="{BB962C8B-B14F-4D97-AF65-F5344CB8AC3E}">
        <p14:creationId xmlns:p14="http://schemas.microsoft.com/office/powerpoint/2010/main" val="2190452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2EC3C-8036-54C2-F07B-46C8FA27E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8551A-A897-65B9-6D5D-C4CAE599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5" y="1270535"/>
            <a:ext cx="11378365" cy="4302492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D155A517-11CC-955E-3482-593B33292E81}"/>
              </a:ext>
            </a:extLst>
          </p:cNvPr>
          <p:cNvSpPr txBox="1">
            <a:spLocks/>
          </p:cNvSpPr>
          <p:nvPr/>
        </p:nvSpPr>
        <p:spPr>
          <a:xfrm>
            <a:off x="636864" y="763573"/>
            <a:ext cx="10972800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What about Lifetime Management?</a:t>
            </a:r>
          </a:p>
        </p:txBody>
      </p:sp>
    </p:spTree>
    <p:extLst>
      <p:ext uri="{BB962C8B-B14F-4D97-AF65-F5344CB8AC3E}">
        <p14:creationId xmlns:p14="http://schemas.microsoft.com/office/powerpoint/2010/main" val="1220108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A6FE-B39E-B0FB-4C7F-F5208F27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F0496-F829-2546-4557-B89F4A22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913"/>
          <a:stretch/>
        </p:blipFill>
        <p:spPr>
          <a:xfrm>
            <a:off x="691679" y="1769885"/>
            <a:ext cx="10231127" cy="40822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A944F3-1653-19A7-3B63-DD132391E077}"/>
              </a:ext>
            </a:extLst>
          </p:cNvPr>
          <p:cNvSpPr txBox="1">
            <a:spLocks/>
          </p:cNvSpPr>
          <p:nvPr/>
        </p:nvSpPr>
        <p:spPr>
          <a:xfrm>
            <a:off x="611029" y="542450"/>
            <a:ext cx="10969943" cy="83255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kern="0" dirty="0">
                <a:solidFill>
                  <a:sysClr val="windowText" lastClr="000000"/>
                </a:solidFill>
              </a:rPr>
              <a:t>NOTION Trial: 10 year follow-up</a:t>
            </a:r>
          </a:p>
        </p:txBody>
      </p:sp>
    </p:spTree>
    <p:extLst>
      <p:ext uri="{BB962C8B-B14F-4D97-AF65-F5344CB8AC3E}">
        <p14:creationId xmlns:p14="http://schemas.microsoft.com/office/powerpoint/2010/main" val="2717082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994A8-42B4-95DB-0DDE-2DED772DB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CBCD41-AE6C-9F7E-E89E-F3CE0A7D7B15}"/>
              </a:ext>
            </a:extLst>
          </p:cNvPr>
          <p:cNvGrpSpPr/>
          <p:nvPr/>
        </p:nvGrpSpPr>
        <p:grpSpPr>
          <a:xfrm>
            <a:off x="1257300" y="1578738"/>
            <a:ext cx="9677400" cy="4940069"/>
            <a:chOff x="234043" y="1099957"/>
            <a:chExt cx="8686800" cy="38723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95C447-7D1E-36C4-9C04-3846E88A9344}"/>
                </a:ext>
              </a:extLst>
            </p:cNvPr>
            <p:cNvGrpSpPr/>
            <p:nvPr/>
          </p:nvGrpSpPr>
          <p:grpSpPr>
            <a:xfrm>
              <a:off x="234043" y="1099957"/>
              <a:ext cx="8686800" cy="3754863"/>
              <a:chOff x="0" y="595506"/>
              <a:chExt cx="9144000" cy="39524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148B84-2FE7-137D-B9B7-D94CD3B34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595506"/>
                <a:ext cx="9144000" cy="3952487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3FC21DFA-6132-386F-287D-9C006BBE05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2400" y="3328919"/>
                <a:ext cx="838200" cy="609600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E7F827E-E9F8-2D21-11C1-5C949CCC49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52600" y="3257550"/>
                <a:ext cx="838200" cy="609600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6850921-B0EB-A255-DD86-F4BA157F58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3740" y="3188809"/>
                <a:ext cx="838200" cy="609600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B0D6E07-431D-1631-CE80-C165451E3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4880" y="3162300"/>
                <a:ext cx="838200" cy="609600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EA296C2-29B5-A0D4-82DC-F2F6FBE7B8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16489" y="3252739"/>
                <a:ext cx="838200" cy="609600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AF9B06B-2FB4-8D45-E44C-156E7798C2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63840" y="3328919"/>
                <a:ext cx="899160" cy="442981"/>
              </a:xfrm>
              <a:prstGeom prst="straightConnector1">
                <a:avLst/>
              </a:prstGeom>
              <a:ln w="19050">
                <a:solidFill>
                  <a:srgbClr val="FFFF0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Multiplication Sign 3">
              <a:extLst>
                <a:ext uri="{FF2B5EF4-FFF2-40B4-BE49-F238E27FC236}">
                  <a16:creationId xmlns:a16="http://schemas.microsoft.com/office/drawing/2014/main" id="{08026031-33F0-FC8C-049A-4C118DA97A09}"/>
                </a:ext>
              </a:extLst>
            </p:cNvPr>
            <p:cNvSpPr/>
            <p:nvPr/>
          </p:nvSpPr>
          <p:spPr>
            <a:xfrm>
              <a:off x="7940109" y="4324350"/>
              <a:ext cx="609600" cy="6096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Multiplication Sign 4">
              <a:extLst>
                <a:ext uri="{FF2B5EF4-FFF2-40B4-BE49-F238E27FC236}">
                  <a16:creationId xmlns:a16="http://schemas.microsoft.com/office/drawing/2014/main" id="{2FBFF6DF-8326-BE47-CCEC-777D380D6338}"/>
                </a:ext>
              </a:extLst>
            </p:cNvPr>
            <p:cNvSpPr/>
            <p:nvPr/>
          </p:nvSpPr>
          <p:spPr>
            <a:xfrm>
              <a:off x="2133600" y="4308857"/>
              <a:ext cx="609600" cy="6096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Multiplication Sign 5">
              <a:extLst>
                <a:ext uri="{FF2B5EF4-FFF2-40B4-BE49-F238E27FC236}">
                  <a16:creationId xmlns:a16="http://schemas.microsoft.com/office/drawing/2014/main" id="{817FBC53-0C0B-44EC-AFBE-277274D411A9}"/>
                </a:ext>
              </a:extLst>
            </p:cNvPr>
            <p:cNvSpPr/>
            <p:nvPr/>
          </p:nvSpPr>
          <p:spPr>
            <a:xfrm>
              <a:off x="5116667" y="4314444"/>
              <a:ext cx="609600" cy="6096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Checkmark">
              <a:extLst>
                <a:ext uri="{FF2B5EF4-FFF2-40B4-BE49-F238E27FC236}">
                  <a16:creationId xmlns:a16="http://schemas.microsoft.com/office/drawing/2014/main" id="{E171CB48-8A57-3905-F3B1-87DB43CBA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82" y="4336960"/>
              <a:ext cx="579120" cy="579120"/>
            </a:xfrm>
            <a:prstGeom prst="rect">
              <a:avLst/>
            </a:prstGeom>
          </p:spPr>
        </p:pic>
        <p:pic>
          <p:nvPicPr>
            <p:cNvPr id="8" name="Graphic 7" descr="Checkmark">
              <a:extLst>
                <a:ext uri="{FF2B5EF4-FFF2-40B4-BE49-F238E27FC236}">
                  <a16:creationId xmlns:a16="http://schemas.microsoft.com/office/drawing/2014/main" id="{283E9838-8ABA-9F8B-655B-D728CCD4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8466" y="4328996"/>
              <a:ext cx="579120" cy="5791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535040-525C-A7BE-B11B-8B0DAA4F683F}"/>
                </a:ext>
              </a:extLst>
            </p:cNvPr>
            <p:cNvSpPr txBox="1"/>
            <p:nvPr/>
          </p:nvSpPr>
          <p:spPr>
            <a:xfrm>
              <a:off x="6577632" y="4217503"/>
              <a:ext cx="462173" cy="754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rgbClr val="FFC000"/>
                  </a:solidFill>
                </a:rPr>
                <a:t>?</a:t>
              </a:r>
            </a:p>
          </p:txBody>
        </p:sp>
      </p:grpSp>
      <p:sp>
        <p:nvSpPr>
          <p:cNvPr id="17" name="Title 7">
            <a:extLst>
              <a:ext uri="{FF2B5EF4-FFF2-40B4-BE49-F238E27FC236}">
                <a16:creationId xmlns:a16="http://schemas.microsoft.com/office/drawing/2014/main" id="{01503B1B-0D9B-5A15-D7BD-D4141C85362F}"/>
              </a:ext>
            </a:extLst>
          </p:cNvPr>
          <p:cNvSpPr txBox="1">
            <a:spLocks/>
          </p:cNvSpPr>
          <p:nvPr/>
        </p:nvSpPr>
        <p:spPr>
          <a:xfrm>
            <a:off x="636864" y="763573"/>
            <a:ext cx="10972800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Feasibility of TAV in TAV</a:t>
            </a:r>
          </a:p>
        </p:txBody>
      </p:sp>
    </p:spTree>
    <p:extLst>
      <p:ext uri="{BB962C8B-B14F-4D97-AF65-F5344CB8AC3E}">
        <p14:creationId xmlns:p14="http://schemas.microsoft.com/office/powerpoint/2010/main" val="3083292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766F5-E1E9-FBE0-55A2-64C4528B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CD819-13DD-CE77-3679-F4402678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58" y="365124"/>
            <a:ext cx="6026585" cy="64928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DEF4E69-B8B4-C657-34E3-408823BD9E7F}"/>
              </a:ext>
            </a:extLst>
          </p:cNvPr>
          <p:cNvSpPr/>
          <p:nvPr/>
        </p:nvSpPr>
        <p:spPr>
          <a:xfrm>
            <a:off x="4908883" y="2473693"/>
            <a:ext cx="2030931" cy="22715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8EC23B-C824-8162-0153-10D775D74FF3}"/>
              </a:ext>
            </a:extLst>
          </p:cNvPr>
          <p:cNvSpPr/>
          <p:nvPr/>
        </p:nvSpPr>
        <p:spPr>
          <a:xfrm>
            <a:off x="6344229" y="4496181"/>
            <a:ext cx="2578390" cy="1485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6632-813C-2B92-3C20-C445639A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2057DEA-C3E6-8ADD-D963-A55D8BA14722}"/>
              </a:ext>
            </a:extLst>
          </p:cNvPr>
          <p:cNvSpPr txBox="1">
            <a:spLocks/>
          </p:cNvSpPr>
          <p:nvPr/>
        </p:nvSpPr>
        <p:spPr>
          <a:xfrm>
            <a:off x="609600" y="1492192"/>
            <a:ext cx="10972800" cy="44913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800" dirty="0"/>
              <a:t>The current U.S. guidelines for management of aortic stenosis were largely constructed in an era in surgical AVR was the primary treatment</a:t>
            </a:r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Current U.S. guidelines do recommend aortic valve replacement in </a:t>
            </a:r>
            <a:r>
              <a:rPr lang="en-US" sz="1800" u="sng" dirty="0"/>
              <a:t>select</a:t>
            </a:r>
            <a:r>
              <a:rPr lang="en-US" sz="1800" dirty="0"/>
              <a:t> patients with asymptomatic severe aortic stenosis</a:t>
            </a:r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Several studies have suggested that early intervention is beneficial for a larger group of asymptomatic patients</a:t>
            </a:r>
          </a:p>
          <a:p>
            <a:pPr marL="285750" indent="-285750"/>
            <a:endParaRPr lang="en-US" sz="1800" dirty="0"/>
          </a:p>
          <a:p>
            <a:pPr marL="285750" indent="-285750"/>
            <a:r>
              <a:rPr lang="en-US" sz="1800" dirty="0"/>
              <a:t>What will it take to change practice?</a:t>
            </a:r>
          </a:p>
          <a:p>
            <a:pPr marL="742950" lvl="1" indent="-285750"/>
            <a:r>
              <a:rPr lang="en-US" sz="1800" dirty="0"/>
              <a:t>Capacity</a:t>
            </a:r>
          </a:p>
          <a:p>
            <a:pPr marL="742950" lvl="1" indent="-285750"/>
            <a:r>
              <a:rPr lang="en-US" sz="1800" dirty="0"/>
              <a:t>Insurance coverage</a:t>
            </a:r>
          </a:p>
          <a:p>
            <a:pPr marL="742950" lvl="1" indent="-285750"/>
            <a:r>
              <a:rPr lang="en-US" sz="1800" dirty="0"/>
              <a:t>Guideline changes  - What level should the indication be?</a:t>
            </a:r>
          </a:p>
          <a:p>
            <a:pPr marL="742950" lvl="1" indent="-285750"/>
            <a:r>
              <a:rPr lang="en-US" sz="1800" dirty="0"/>
              <a:t>How confident are we in our ability to control lifetime management?</a:t>
            </a:r>
          </a:p>
          <a:p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9ADEE-2B5F-8AFC-246E-B1A08CD0383A}"/>
              </a:ext>
            </a:extLst>
          </p:cNvPr>
          <p:cNvSpPr txBox="1"/>
          <p:nvPr/>
        </p:nvSpPr>
        <p:spPr>
          <a:xfrm>
            <a:off x="685800" y="579493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80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7ABD73-0A74-70F0-CEF8-B040C446EC9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SAINT LUKE'S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D6ABE-6340-6F16-B2D8-0A4FC7924B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7F2CA181-B095-2E1F-5E84-FC464DCCE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4C3FE53-CA47-C1F4-63D3-10334701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4"/>
            <a:ext cx="1220919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3988" y="709047"/>
            <a:ext cx="2561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3603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113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5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C427F-1AC6-4A77-A921-50124956F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3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59183-EAF9-8033-1CDE-D999E8662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13" y="1020518"/>
            <a:ext cx="8193973" cy="5517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835F6-D860-BE51-4D5E-9EA1B8AB5F13}"/>
              </a:ext>
            </a:extLst>
          </p:cNvPr>
          <p:cNvSpPr txBox="1"/>
          <p:nvPr/>
        </p:nvSpPr>
        <p:spPr>
          <a:xfrm>
            <a:off x="2055662" y="447695"/>
            <a:ext cx="8080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2020 ACC/AHA Guidelines for Valvular Heart Disease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CB4DC2-29D0-1486-5375-59C6DE58A33B}"/>
              </a:ext>
            </a:extLst>
          </p:cNvPr>
          <p:cNvSpPr/>
          <p:nvPr/>
        </p:nvSpPr>
        <p:spPr>
          <a:xfrm>
            <a:off x="4196614" y="1742173"/>
            <a:ext cx="3388093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8CDC49-99C5-385D-9AE1-C2CACDAFD485}"/>
              </a:ext>
            </a:extLst>
          </p:cNvPr>
          <p:cNvSpPr/>
          <p:nvPr/>
        </p:nvSpPr>
        <p:spPr>
          <a:xfrm>
            <a:off x="4069882" y="2242559"/>
            <a:ext cx="5131870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A6FCD5-F65F-0B6A-5F93-07FC8E4C9E3F}"/>
              </a:ext>
            </a:extLst>
          </p:cNvPr>
          <p:cNvSpPr/>
          <p:nvPr/>
        </p:nvSpPr>
        <p:spPr>
          <a:xfrm>
            <a:off x="3887002" y="3985871"/>
            <a:ext cx="4053840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3CE57C-F5EF-85CC-5124-61825CC5D0C6}"/>
              </a:ext>
            </a:extLst>
          </p:cNvPr>
          <p:cNvSpPr/>
          <p:nvPr/>
        </p:nvSpPr>
        <p:spPr>
          <a:xfrm>
            <a:off x="5629174" y="4439735"/>
            <a:ext cx="3388093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3C199E-6209-DEC2-D74F-0FC8499CC79D}"/>
              </a:ext>
            </a:extLst>
          </p:cNvPr>
          <p:cNvSpPr/>
          <p:nvPr/>
        </p:nvSpPr>
        <p:spPr>
          <a:xfrm>
            <a:off x="4782151" y="5092480"/>
            <a:ext cx="3388093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794F2B-0944-721D-80C3-816E6D7ACDE6}"/>
              </a:ext>
            </a:extLst>
          </p:cNvPr>
          <p:cNvSpPr/>
          <p:nvPr/>
        </p:nvSpPr>
        <p:spPr>
          <a:xfrm>
            <a:off x="6822539" y="6006044"/>
            <a:ext cx="3388093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4D4E56-FFB8-B9B7-BEE4-1308DD27BD8D}"/>
              </a:ext>
            </a:extLst>
          </p:cNvPr>
          <p:cNvSpPr/>
          <p:nvPr/>
        </p:nvSpPr>
        <p:spPr>
          <a:xfrm>
            <a:off x="5128492" y="5635351"/>
            <a:ext cx="3388093" cy="4042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C799-FFCE-D74D-883C-9067A92C4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1563B-7BA3-1C43-938D-A610912BF3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0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234FA5-6309-3C47-9771-02800876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C45F-32AA-064C-9DA3-53B2FEB8F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7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8DF5A-8424-74C8-79A1-B386F6F8B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0B86DE1F-D64D-EF35-7D64-E35918C43434}"/>
              </a:ext>
            </a:extLst>
          </p:cNvPr>
          <p:cNvSpPr txBox="1">
            <a:spLocks/>
          </p:cNvSpPr>
          <p:nvPr/>
        </p:nvSpPr>
        <p:spPr>
          <a:xfrm>
            <a:off x="609600" y="541363"/>
            <a:ext cx="10972800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/>
              <a:t>PARTNER B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11E07-A832-64B9-28F5-48CF5FAD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442"/>
          <a:stretch/>
        </p:blipFill>
        <p:spPr>
          <a:xfrm>
            <a:off x="2274239" y="1172972"/>
            <a:ext cx="7643522" cy="56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4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AC98-F341-E615-A410-E6ACE83D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70997240-5597-19FE-E068-64EA527181FF}"/>
              </a:ext>
            </a:extLst>
          </p:cNvPr>
          <p:cNvSpPr txBox="1">
            <a:spLocks/>
          </p:cNvSpPr>
          <p:nvPr/>
        </p:nvSpPr>
        <p:spPr>
          <a:xfrm>
            <a:off x="606742" y="699726"/>
            <a:ext cx="10972800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/>
              <a:t>A Decade of TAVI/TAVR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5979D-C8EB-89C0-7ABC-0CD626BF5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8" b="18493"/>
          <a:stretch/>
        </p:blipFill>
        <p:spPr>
          <a:xfrm>
            <a:off x="910628" y="1437607"/>
            <a:ext cx="3275747" cy="230384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B861B0-2F29-630E-B36B-FDE0D53CF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6" t="12195"/>
          <a:stretch/>
        </p:blipFill>
        <p:spPr>
          <a:xfrm>
            <a:off x="7979236" y="1424798"/>
            <a:ext cx="3275747" cy="232326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D01778-6151-BB56-30FA-DA78FB9EE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49" y="1424798"/>
            <a:ext cx="3123386" cy="2312149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E5A5F09-4245-1E29-691E-6F27817EB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15288"/>
          <a:stretch/>
        </p:blipFill>
        <p:spPr>
          <a:xfrm>
            <a:off x="4531449" y="3953088"/>
            <a:ext cx="3123386" cy="2562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88351-0F90-3510-96BE-EA1E72BB65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2" b="16237"/>
          <a:stretch/>
        </p:blipFill>
        <p:spPr>
          <a:xfrm>
            <a:off x="909634" y="3959285"/>
            <a:ext cx="3275747" cy="2556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6105E-37D5-606C-1AC1-432B05E1B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5624" y="3953088"/>
            <a:ext cx="3279360" cy="256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1DEB6-E7E2-F5FF-092C-394D00734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B0B5B3-8C28-0DEA-6584-93DE3E849C1C}"/>
              </a:ext>
            </a:extLst>
          </p:cNvPr>
          <p:cNvGrpSpPr/>
          <p:nvPr/>
        </p:nvGrpSpPr>
        <p:grpSpPr>
          <a:xfrm>
            <a:off x="1486948" y="609600"/>
            <a:ext cx="9144001" cy="5912076"/>
            <a:chOff x="1524000" y="1037659"/>
            <a:chExt cx="9144001" cy="59120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AD7540-F3F8-CF56-CBE8-59CB59FCB563}"/>
                </a:ext>
              </a:extLst>
            </p:cNvPr>
            <p:cNvPicPr/>
            <p:nvPr/>
          </p:nvPicPr>
          <p:blipFill>
            <a:blip r:embed="rId2"/>
            <a:srcRect l="8104" t="10463" r="9858" b="74095"/>
            <a:stretch>
              <a:fillRect/>
            </a:stretch>
          </p:blipFill>
          <p:spPr bwMode="auto">
            <a:xfrm>
              <a:off x="1524002" y="1037659"/>
              <a:ext cx="9143999" cy="1673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ECE056-3AA5-D8E2-0F67-55A7817AF791}"/>
                </a:ext>
              </a:extLst>
            </p:cNvPr>
            <p:cNvPicPr/>
            <p:nvPr/>
          </p:nvPicPr>
          <p:blipFill>
            <a:blip r:embed="rId2"/>
            <a:srcRect l="7753" t="29167" r="40476" b="15584"/>
            <a:stretch>
              <a:fillRect/>
            </a:stretch>
          </p:blipFill>
          <p:spPr bwMode="auto">
            <a:xfrm>
              <a:off x="1524000" y="2711563"/>
              <a:ext cx="5312228" cy="4238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CEBABF7-140E-54BC-3A3B-C433B9CEEAB6}"/>
              </a:ext>
            </a:extLst>
          </p:cNvPr>
          <p:cNvSpPr/>
          <p:nvPr/>
        </p:nvSpPr>
        <p:spPr>
          <a:xfrm>
            <a:off x="4495800" y="2514600"/>
            <a:ext cx="1752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0BEF4-6A10-BACB-9AEB-3FDE8C1F3051}"/>
              </a:ext>
            </a:extLst>
          </p:cNvPr>
          <p:cNvSpPr/>
          <p:nvPr/>
        </p:nvSpPr>
        <p:spPr>
          <a:xfrm>
            <a:off x="1981200" y="28956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Israeli TAVR stamp.jpg">
            <a:extLst>
              <a:ext uri="{FF2B5EF4-FFF2-40B4-BE49-F238E27FC236}">
                <a16:creationId xmlns:a16="http://schemas.microsoft.com/office/drawing/2014/main" id="{805B2A2A-2AFF-907E-0CE8-20F1AB8DC6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188"/>
          <a:stretch>
            <a:fillRect/>
          </a:stretch>
        </p:blipFill>
        <p:spPr>
          <a:xfrm>
            <a:off x="4586517" y="1847605"/>
            <a:ext cx="5762170" cy="42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1C506-3A33-15AF-CF9B-996F32BF6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07BB0943-DB7C-A2CB-3561-AD5386350169}"/>
              </a:ext>
            </a:extLst>
          </p:cNvPr>
          <p:cNvSpPr txBox="1">
            <a:spLocks/>
          </p:cNvSpPr>
          <p:nvPr/>
        </p:nvSpPr>
        <p:spPr>
          <a:xfrm>
            <a:off x="609600" y="829177"/>
            <a:ext cx="10972800" cy="430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RECOVERY TRIAL: SAVR vs Surveillance for Very Severe Aortic Stenosis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E3AE6-65B9-8A79-B2FF-652C9445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20" y="1676400"/>
            <a:ext cx="5492683" cy="4232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2422CF-660A-3C31-7847-E79443C5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74" y="1683699"/>
            <a:ext cx="5517019" cy="4253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F923A0-37D9-7574-ED10-5B418452F5E3}"/>
              </a:ext>
            </a:extLst>
          </p:cNvPr>
          <p:cNvSpPr/>
          <p:nvPr/>
        </p:nvSpPr>
        <p:spPr>
          <a:xfrm>
            <a:off x="6705600" y="631124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OTNEJMScalaSansLF-Bold"/>
              </a:rPr>
              <a:t>N </a:t>
            </a:r>
            <a:r>
              <a:rPr lang="en-US" sz="1200" dirty="0" err="1">
                <a:latin typeface="OTNEJMScalaSansLF-Bold"/>
              </a:rPr>
              <a:t>Engl</a:t>
            </a:r>
            <a:r>
              <a:rPr lang="en-US" sz="1200" dirty="0">
                <a:latin typeface="OTNEJMScalaSansLF-Bold"/>
              </a:rPr>
              <a:t> J Med 2020;382:111-9. DOI: 10.1056/NEJMoa1912846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727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BCABB-0A0E-1566-C57D-6F092355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88302-E789-DAC2-EFD0-60F3433C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57200"/>
            <a:ext cx="8603387" cy="6106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935A47-2682-B9A5-04E1-9CCB5725A252}"/>
              </a:ext>
            </a:extLst>
          </p:cNvPr>
          <p:cNvSpPr/>
          <p:nvPr/>
        </p:nvSpPr>
        <p:spPr>
          <a:xfrm>
            <a:off x="6248400" y="589927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800" dirty="0">
              <a:solidFill>
                <a:srgbClr val="000000"/>
              </a:solidFill>
              <a:latin typeface="Gill Sans Nova"/>
            </a:endParaRPr>
          </a:p>
          <a:p>
            <a:r>
              <a:rPr lang="en-US" sz="2800" dirty="0">
                <a:solidFill>
                  <a:srgbClr val="000000"/>
                </a:solidFill>
                <a:latin typeface="Gill Sans Nov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Gill Sans Nova"/>
              </a:rPr>
              <a:t>EHJ (2024) </a:t>
            </a:r>
            <a:r>
              <a:rPr lang="en-US" sz="1400" b="1" dirty="0">
                <a:solidFill>
                  <a:srgbClr val="000000"/>
                </a:solidFill>
                <a:latin typeface="Gill Sans Nova"/>
              </a:rPr>
              <a:t>45</a:t>
            </a:r>
            <a:r>
              <a:rPr lang="en-US" sz="1400" dirty="0">
                <a:solidFill>
                  <a:srgbClr val="000000"/>
                </a:solidFill>
                <a:latin typeface="Gill Sans Nova"/>
              </a:rPr>
              <a:t>, 4526–4535  https://doi.org/10.1093/eurheartj/ehae585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7765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1_Custom Design">
  <a:themeElements>
    <a:clrScheme name="Conn Conference 1">
      <a:dk1>
        <a:srgbClr val="000000"/>
      </a:dk1>
      <a:lt1>
        <a:srgbClr val="FFFFFF"/>
      </a:lt1>
      <a:dk2>
        <a:srgbClr val="343433"/>
      </a:dk2>
      <a:lt2>
        <a:srgbClr val="E7E6E6"/>
      </a:lt2>
      <a:accent1>
        <a:srgbClr val="002C73"/>
      </a:accent1>
      <a:accent2>
        <a:srgbClr val="E2444B"/>
      </a:accent2>
      <a:accent3>
        <a:srgbClr val="A5A5A5"/>
      </a:accent3>
      <a:accent4>
        <a:srgbClr val="FFFFFF"/>
      </a:accent4>
      <a:accent5>
        <a:srgbClr val="002B73"/>
      </a:accent5>
      <a:accent6>
        <a:srgbClr val="E2454B"/>
      </a:accent6>
      <a:hlink>
        <a:srgbClr val="0060AE"/>
      </a:hlink>
      <a:folHlink>
        <a:srgbClr val="8CC8F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Conn Conference 1">
      <a:dk1>
        <a:srgbClr val="000000"/>
      </a:dk1>
      <a:lt1>
        <a:srgbClr val="FFFFFF"/>
      </a:lt1>
      <a:dk2>
        <a:srgbClr val="343433"/>
      </a:dk2>
      <a:lt2>
        <a:srgbClr val="E7E6E6"/>
      </a:lt2>
      <a:accent1>
        <a:srgbClr val="002C73"/>
      </a:accent1>
      <a:accent2>
        <a:srgbClr val="E2444B"/>
      </a:accent2>
      <a:accent3>
        <a:srgbClr val="A5A5A5"/>
      </a:accent3>
      <a:accent4>
        <a:srgbClr val="FFFFFF"/>
      </a:accent4>
      <a:accent5>
        <a:srgbClr val="002B73"/>
      </a:accent5>
      <a:accent6>
        <a:srgbClr val="E2454B"/>
      </a:accent6>
      <a:hlink>
        <a:srgbClr val="0060AE"/>
      </a:hlink>
      <a:folHlink>
        <a:srgbClr val="8CC8F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1441_MAHI_Heart_Conference_PPTTemplate_press_2" id="{24FCF7A1-FC83-BE4C-9F2D-678A4F14B9DB}" vid="{F9E439B4-3DF4-6148-AE63-43CBB86E67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305</Words>
  <Application>Microsoft Macintosh PowerPoint</Application>
  <PresentationFormat>Widescreen</PresentationFormat>
  <Paragraphs>47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Aptos</vt:lpstr>
      <vt:lpstr>Arial</vt:lpstr>
      <vt:lpstr>Calibri</vt:lpstr>
      <vt:lpstr>Gill Sans Nova</vt:lpstr>
      <vt:lpstr>Helvetica</vt:lpstr>
      <vt:lpstr>OTNEJMScalaSansLF-Bold</vt:lpstr>
      <vt:lpstr>1_Custom Design</vt:lpstr>
      <vt:lpstr>2_Custom Design</vt:lpstr>
      <vt:lpstr>Section Divider</vt:lpstr>
      <vt:lpstr>Custom Design</vt:lpstr>
      <vt:lpstr>3_Custom Design</vt:lpstr>
      <vt:lpstr>Office Theme</vt:lpstr>
      <vt:lpstr>Overview and Implications of  Early TAVR (20 min)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Weinstock, Micalla L</dc:creator>
  <cp:lastModifiedBy>Kim Boyd</cp:lastModifiedBy>
  <cp:revision>18</cp:revision>
  <dcterms:created xsi:type="dcterms:W3CDTF">2025-11-10T23:05:32Z</dcterms:created>
  <dcterms:modified xsi:type="dcterms:W3CDTF">2025-11-12T21:11:56Z</dcterms:modified>
</cp:coreProperties>
</file>