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48" r:id="rId2"/>
    <p:sldId id="531" r:id="rId3"/>
    <p:sldId id="562" r:id="rId4"/>
    <p:sldId id="257" r:id="rId5"/>
    <p:sldId id="258" r:id="rId6"/>
    <p:sldId id="526" r:id="rId7"/>
    <p:sldId id="532" r:id="rId8"/>
    <p:sldId id="528" r:id="rId9"/>
    <p:sldId id="529" r:id="rId10"/>
    <p:sldId id="530" r:id="rId11"/>
    <p:sldId id="524" r:id="rId12"/>
    <p:sldId id="527" r:id="rId13"/>
    <p:sldId id="534" r:id="rId14"/>
    <p:sldId id="359" r:id="rId15"/>
    <p:sldId id="360" r:id="rId16"/>
    <p:sldId id="362" r:id="rId17"/>
    <p:sldId id="361" r:id="rId18"/>
    <p:sldId id="363" r:id="rId19"/>
    <p:sldId id="364" r:id="rId20"/>
    <p:sldId id="365" r:id="rId21"/>
    <p:sldId id="366" r:id="rId22"/>
    <p:sldId id="369" r:id="rId23"/>
    <p:sldId id="370" r:id="rId24"/>
    <p:sldId id="368" r:id="rId25"/>
    <p:sldId id="542" r:id="rId26"/>
    <p:sldId id="533" r:id="rId27"/>
    <p:sldId id="543" r:id="rId28"/>
    <p:sldId id="544" r:id="rId29"/>
    <p:sldId id="545" r:id="rId30"/>
    <p:sldId id="546" r:id="rId31"/>
    <p:sldId id="547" r:id="rId32"/>
    <p:sldId id="548" r:id="rId33"/>
    <p:sldId id="549" r:id="rId34"/>
    <p:sldId id="515" r:id="rId35"/>
    <p:sldId id="516" r:id="rId36"/>
    <p:sldId id="537" r:id="rId37"/>
    <p:sldId id="535" r:id="rId38"/>
    <p:sldId id="513" r:id="rId39"/>
    <p:sldId id="536" r:id="rId40"/>
    <p:sldId id="517" r:id="rId41"/>
    <p:sldId id="538" r:id="rId42"/>
    <p:sldId id="563" r:id="rId43"/>
    <p:sldId id="564" r:id="rId44"/>
    <p:sldId id="565" r:id="rId45"/>
    <p:sldId id="566" r:id="rId46"/>
    <p:sldId id="567" r:id="rId47"/>
    <p:sldId id="568" r:id="rId48"/>
    <p:sldId id="569" r:id="rId49"/>
    <p:sldId id="550" r:id="rId50"/>
    <p:sldId id="551" r:id="rId51"/>
    <p:sldId id="552" r:id="rId52"/>
    <p:sldId id="553" r:id="rId53"/>
    <p:sldId id="554" r:id="rId54"/>
    <p:sldId id="555" r:id="rId55"/>
    <p:sldId id="556" r:id="rId56"/>
    <p:sldId id="557" r:id="rId57"/>
    <p:sldId id="558" r:id="rId58"/>
    <p:sldId id="560" r:id="rId59"/>
    <p:sldId id="559" r:id="rId60"/>
    <p:sldId id="561" r:id="rId61"/>
    <p:sldId id="349" r:id="rId62"/>
    <p:sldId id="352" r:id="rId63"/>
    <p:sldId id="355" r:id="rId64"/>
    <p:sldId id="357" r:id="rId65"/>
    <p:sldId id="354" r:id="rId66"/>
    <p:sldId id="358" r:id="rId67"/>
    <p:sldId id="496" r:id="rId68"/>
    <p:sldId id="497" r:id="rId69"/>
    <p:sldId id="499" r:id="rId70"/>
    <p:sldId id="498" r:id="rId71"/>
    <p:sldId id="500" r:id="rId72"/>
    <p:sldId id="501" r:id="rId73"/>
    <p:sldId id="503" r:id="rId74"/>
    <p:sldId id="504" r:id="rId75"/>
    <p:sldId id="505" r:id="rId76"/>
    <p:sldId id="502" r:id="rId77"/>
    <p:sldId id="506" r:id="rId78"/>
    <p:sldId id="507" r:id="rId79"/>
    <p:sldId id="508" r:id="rId80"/>
    <p:sldId id="509" r:id="rId81"/>
    <p:sldId id="512" r:id="rId82"/>
    <p:sldId id="511" r:id="rId83"/>
    <p:sldId id="514" r:id="rId84"/>
    <p:sldId id="510" r:id="rId85"/>
    <p:sldId id="539" r:id="rId86"/>
    <p:sldId id="540" r:id="rId87"/>
    <p:sldId id="541" r:id="rId88"/>
    <p:sldId id="494" r:id="rId8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03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90"/>
    <p:restoredTop sz="94763"/>
  </p:normalViewPr>
  <p:slideViewPr>
    <p:cSldViewPr snapToGrid="0">
      <p:cViewPr varScale="1">
        <p:scale>
          <a:sx n="99" d="100"/>
          <a:sy n="99" d="100"/>
        </p:scale>
        <p:origin x="63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4B155-053B-A698-940D-094219F7B6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79C4D4-F97B-8AD5-9E1C-486A6CBF28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A4EFB3-47BA-6649-8BFD-C9B9F40EE4F7}"/>
              </a:ext>
            </a:extLst>
          </p:cNvPr>
          <p:cNvSpPr>
            <a:spLocks noGrp="1"/>
          </p:cNvSpPr>
          <p:nvPr>
            <p:ph type="dt" sz="half" idx="10"/>
          </p:nvPr>
        </p:nvSpPr>
        <p:spPr/>
        <p:txBody>
          <a:bodyPr/>
          <a:lstStyle/>
          <a:p>
            <a:fld id="{1AE90D00-DF15-0240-B5B4-48F061C8157E}" type="datetimeFigureOut">
              <a:rPr lang="en-US" smtClean="0"/>
              <a:t>12/1/25</a:t>
            </a:fld>
            <a:endParaRPr lang="en-US"/>
          </a:p>
        </p:txBody>
      </p:sp>
      <p:sp>
        <p:nvSpPr>
          <p:cNvPr id="5" name="Footer Placeholder 4">
            <a:extLst>
              <a:ext uri="{FF2B5EF4-FFF2-40B4-BE49-F238E27FC236}">
                <a16:creationId xmlns:a16="http://schemas.microsoft.com/office/drawing/2014/main" id="{2FBC3D98-1332-40FF-AABD-6B66565518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505140-EA12-2A33-3955-051A71E451EE}"/>
              </a:ext>
            </a:extLst>
          </p:cNvPr>
          <p:cNvSpPr>
            <a:spLocks noGrp="1"/>
          </p:cNvSpPr>
          <p:nvPr>
            <p:ph type="sldNum" sz="quarter" idx="12"/>
          </p:nvPr>
        </p:nvSpPr>
        <p:spPr/>
        <p:txBody>
          <a:bodyPr/>
          <a:lstStyle/>
          <a:p>
            <a:fld id="{3B4FB648-4B70-5041-967F-0073DE950528}" type="slidenum">
              <a:rPr lang="en-US" smtClean="0"/>
              <a:t>‹#›</a:t>
            </a:fld>
            <a:endParaRPr lang="en-US"/>
          </a:p>
        </p:txBody>
      </p:sp>
    </p:spTree>
    <p:extLst>
      <p:ext uri="{BB962C8B-B14F-4D97-AF65-F5344CB8AC3E}">
        <p14:creationId xmlns:p14="http://schemas.microsoft.com/office/powerpoint/2010/main" val="2175653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00A64-5437-79CD-3959-6E859A30C7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191EDF-7168-3553-B893-9DADD61168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0FAC48-36D3-E571-CA60-4500B7940FF0}"/>
              </a:ext>
            </a:extLst>
          </p:cNvPr>
          <p:cNvSpPr>
            <a:spLocks noGrp="1"/>
          </p:cNvSpPr>
          <p:nvPr>
            <p:ph type="dt" sz="half" idx="10"/>
          </p:nvPr>
        </p:nvSpPr>
        <p:spPr/>
        <p:txBody>
          <a:bodyPr/>
          <a:lstStyle/>
          <a:p>
            <a:fld id="{1AE90D00-DF15-0240-B5B4-48F061C8157E}" type="datetimeFigureOut">
              <a:rPr lang="en-US" smtClean="0"/>
              <a:t>12/1/25</a:t>
            </a:fld>
            <a:endParaRPr lang="en-US"/>
          </a:p>
        </p:txBody>
      </p:sp>
      <p:sp>
        <p:nvSpPr>
          <p:cNvPr id="5" name="Footer Placeholder 4">
            <a:extLst>
              <a:ext uri="{FF2B5EF4-FFF2-40B4-BE49-F238E27FC236}">
                <a16:creationId xmlns:a16="http://schemas.microsoft.com/office/drawing/2014/main" id="{90097E3B-A082-0968-05F0-420FFAAD34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07E885-BB66-D809-A8E5-E976DC6F03F6}"/>
              </a:ext>
            </a:extLst>
          </p:cNvPr>
          <p:cNvSpPr>
            <a:spLocks noGrp="1"/>
          </p:cNvSpPr>
          <p:nvPr>
            <p:ph type="sldNum" sz="quarter" idx="12"/>
          </p:nvPr>
        </p:nvSpPr>
        <p:spPr/>
        <p:txBody>
          <a:bodyPr/>
          <a:lstStyle/>
          <a:p>
            <a:fld id="{3B4FB648-4B70-5041-967F-0073DE950528}" type="slidenum">
              <a:rPr lang="en-US" smtClean="0"/>
              <a:t>‹#›</a:t>
            </a:fld>
            <a:endParaRPr lang="en-US"/>
          </a:p>
        </p:txBody>
      </p:sp>
    </p:spTree>
    <p:extLst>
      <p:ext uri="{BB962C8B-B14F-4D97-AF65-F5344CB8AC3E}">
        <p14:creationId xmlns:p14="http://schemas.microsoft.com/office/powerpoint/2010/main" val="2460734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7783F0-E38F-787D-7B6B-E27E3D4975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4F1AD7-C0CE-A11F-D335-112463C7AA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EEAA9F-B4A6-F8D7-EFAF-6D1DC3513BE3}"/>
              </a:ext>
            </a:extLst>
          </p:cNvPr>
          <p:cNvSpPr>
            <a:spLocks noGrp="1"/>
          </p:cNvSpPr>
          <p:nvPr>
            <p:ph type="dt" sz="half" idx="10"/>
          </p:nvPr>
        </p:nvSpPr>
        <p:spPr/>
        <p:txBody>
          <a:bodyPr/>
          <a:lstStyle/>
          <a:p>
            <a:fld id="{1AE90D00-DF15-0240-B5B4-48F061C8157E}" type="datetimeFigureOut">
              <a:rPr lang="en-US" smtClean="0"/>
              <a:t>12/1/25</a:t>
            </a:fld>
            <a:endParaRPr lang="en-US"/>
          </a:p>
        </p:txBody>
      </p:sp>
      <p:sp>
        <p:nvSpPr>
          <p:cNvPr id="5" name="Footer Placeholder 4">
            <a:extLst>
              <a:ext uri="{FF2B5EF4-FFF2-40B4-BE49-F238E27FC236}">
                <a16:creationId xmlns:a16="http://schemas.microsoft.com/office/drawing/2014/main" id="{79A08036-F3A6-60E4-F1D0-98C31721F8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3F0A6E-AA10-0BA8-A02C-923BF8DFD7AE}"/>
              </a:ext>
            </a:extLst>
          </p:cNvPr>
          <p:cNvSpPr>
            <a:spLocks noGrp="1"/>
          </p:cNvSpPr>
          <p:nvPr>
            <p:ph type="sldNum" sz="quarter" idx="12"/>
          </p:nvPr>
        </p:nvSpPr>
        <p:spPr/>
        <p:txBody>
          <a:bodyPr/>
          <a:lstStyle/>
          <a:p>
            <a:fld id="{3B4FB648-4B70-5041-967F-0073DE950528}" type="slidenum">
              <a:rPr lang="en-US" smtClean="0"/>
              <a:t>‹#›</a:t>
            </a:fld>
            <a:endParaRPr lang="en-US"/>
          </a:p>
        </p:txBody>
      </p:sp>
    </p:spTree>
    <p:extLst>
      <p:ext uri="{BB962C8B-B14F-4D97-AF65-F5344CB8AC3E}">
        <p14:creationId xmlns:p14="http://schemas.microsoft.com/office/powerpoint/2010/main" val="2389697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B0C28-4852-6D52-D13C-2BB1DD7A17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A4DE71-F4CA-9F67-CB0D-10B28DB0A6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EE5CD4-2280-F48B-0D4F-C09C697DE17B}"/>
              </a:ext>
            </a:extLst>
          </p:cNvPr>
          <p:cNvSpPr>
            <a:spLocks noGrp="1"/>
          </p:cNvSpPr>
          <p:nvPr>
            <p:ph type="dt" sz="half" idx="10"/>
          </p:nvPr>
        </p:nvSpPr>
        <p:spPr/>
        <p:txBody>
          <a:bodyPr/>
          <a:lstStyle/>
          <a:p>
            <a:fld id="{1AE90D00-DF15-0240-B5B4-48F061C8157E}" type="datetimeFigureOut">
              <a:rPr lang="en-US" smtClean="0"/>
              <a:t>12/1/25</a:t>
            </a:fld>
            <a:endParaRPr lang="en-US"/>
          </a:p>
        </p:txBody>
      </p:sp>
      <p:sp>
        <p:nvSpPr>
          <p:cNvPr id="5" name="Footer Placeholder 4">
            <a:extLst>
              <a:ext uri="{FF2B5EF4-FFF2-40B4-BE49-F238E27FC236}">
                <a16:creationId xmlns:a16="http://schemas.microsoft.com/office/drawing/2014/main" id="{0C1C0848-81F7-D093-1266-F3ACDF7FEA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7E3F6-8492-243B-404C-25CDB49C7114}"/>
              </a:ext>
            </a:extLst>
          </p:cNvPr>
          <p:cNvSpPr>
            <a:spLocks noGrp="1"/>
          </p:cNvSpPr>
          <p:nvPr>
            <p:ph type="sldNum" sz="quarter" idx="12"/>
          </p:nvPr>
        </p:nvSpPr>
        <p:spPr/>
        <p:txBody>
          <a:bodyPr/>
          <a:lstStyle/>
          <a:p>
            <a:fld id="{3B4FB648-4B70-5041-967F-0073DE950528}" type="slidenum">
              <a:rPr lang="en-US" smtClean="0"/>
              <a:t>‹#›</a:t>
            </a:fld>
            <a:endParaRPr lang="en-US"/>
          </a:p>
        </p:txBody>
      </p:sp>
    </p:spTree>
    <p:extLst>
      <p:ext uri="{BB962C8B-B14F-4D97-AF65-F5344CB8AC3E}">
        <p14:creationId xmlns:p14="http://schemas.microsoft.com/office/powerpoint/2010/main" val="848752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51C25-F084-4355-3B3B-221ED3B3C5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D526C6-2BC7-C691-A616-EB7601786CF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5FDC38-0FE4-6BDE-E5CE-E8CF7C514603}"/>
              </a:ext>
            </a:extLst>
          </p:cNvPr>
          <p:cNvSpPr>
            <a:spLocks noGrp="1"/>
          </p:cNvSpPr>
          <p:nvPr>
            <p:ph type="dt" sz="half" idx="10"/>
          </p:nvPr>
        </p:nvSpPr>
        <p:spPr/>
        <p:txBody>
          <a:bodyPr/>
          <a:lstStyle/>
          <a:p>
            <a:fld id="{1AE90D00-DF15-0240-B5B4-48F061C8157E}" type="datetimeFigureOut">
              <a:rPr lang="en-US" smtClean="0"/>
              <a:t>12/1/25</a:t>
            </a:fld>
            <a:endParaRPr lang="en-US"/>
          </a:p>
        </p:txBody>
      </p:sp>
      <p:sp>
        <p:nvSpPr>
          <p:cNvPr id="5" name="Footer Placeholder 4">
            <a:extLst>
              <a:ext uri="{FF2B5EF4-FFF2-40B4-BE49-F238E27FC236}">
                <a16:creationId xmlns:a16="http://schemas.microsoft.com/office/drawing/2014/main" id="{2A565131-BCC5-53DC-C425-C37F8479AA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BF6D25-B14B-F30E-242A-C7290E58BF5C}"/>
              </a:ext>
            </a:extLst>
          </p:cNvPr>
          <p:cNvSpPr>
            <a:spLocks noGrp="1"/>
          </p:cNvSpPr>
          <p:nvPr>
            <p:ph type="sldNum" sz="quarter" idx="12"/>
          </p:nvPr>
        </p:nvSpPr>
        <p:spPr/>
        <p:txBody>
          <a:bodyPr/>
          <a:lstStyle/>
          <a:p>
            <a:fld id="{3B4FB648-4B70-5041-967F-0073DE950528}" type="slidenum">
              <a:rPr lang="en-US" smtClean="0"/>
              <a:t>‹#›</a:t>
            </a:fld>
            <a:endParaRPr lang="en-US"/>
          </a:p>
        </p:txBody>
      </p:sp>
    </p:spTree>
    <p:extLst>
      <p:ext uri="{BB962C8B-B14F-4D97-AF65-F5344CB8AC3E}">
        <p14:creationId xmlns:p14="http://schemas.microsoft.com/office/powerpoint/2010/main" val="477627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97C4-3719-01E2-5E1C-6CE9804F3D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98B711-9033-F512-B590-91169A7757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4DF897-7DD6-0725-9DEE-56E718584F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954B075-4D54-C04D-7DC5-A5B6CD3B794B}"/>
              </a:ext>
            </a:extLst>
          </p:cNvPr>
          <p:cNvSpPr>
            <a:spLocks noGrp="1"/>
          </p:cNvSpPr>
          <p:nvPr>
            <p:ph type="dt" sz="half" idx="10"/>
          </p:nvPr>
        </p:nvSpPr>
        <p:spPr/>
        <p:txBody>
          <a:bodyPr/>
          <a:lstStyle/>
          <a:p>
            <a:fld id="{1AE90D00-DF15-0240-B5B4-48F061C8157E}" type="datetimeFigureOut">
              <a:rPr lang="en-US" smtClean="0"/>
              <a:t>12/1/25</a:t>
            </a:fld>
            <a:endParaRPr lang="en-US"/>
          </a:p>
        </p:txBody>
      </p:sp>
      <p:sp>
        <p:nvSpPr>
          <p:cNvPr id="6" name="Footer Placeholder 5">
            <a:extLst>
              <a:ext uri="{FF2B5EF4-FFF2-40B4-BE49-F238E27FC236}">
                <a16:creationId xmlns:a16="http://schemas.microsoft.com/office/drawing/2014/main" id="{CC10070A-95EB-5D55-7C71-8E2942657A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70C115-9FFE-0F52-6451-70AA31E72B23}"/>
              </a:ext>
            </a:extLst>
          </p:cNvPr>
          <p:cNvSpPr>
            <a:spLocks noGrp="1"/>
          </p:cNvSpPr>
          <p:nvPr>
            <p:ph type="sldNum" sz="quarter" idx="12"/>
          </p:nvPr>
        </p:nvSpPr>
        <p:spPr/>
        <p:txBody>
          <a:bodyPr/>
          <a:lstStyle/>
          <a:p>
            <a:fld id="{3B4FB648-4B70-5041-967F-0073DE950528}" type="slidenum">
              <a:rPr lang="en-US" smtClean="0"/>
              <a:t>‹#›</a:t>
            </a:fld>
            <a:endParaRPr lang="en-US"/>
          </a:p>
        </p:txBody>
      </p:sp>
    </p:spTree>
    <p:extLst>
      <p:ext uri="{BB962C8B-B14F-4D97-AF65-F5344CB8AC3E}">
        <p14:creationId xmlns:p14="http://schemas.microsoft.com/office/powerpoint/2010/main" val="2582547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B2DC3-32F4-5517-EF60-F2293C5AC9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BB0ECF-FE64-5A2F-D704-F63DFE48EA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E5E16D-9007-132A-0CCA-FE5487032BA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DC401A-761C-8D99-DA6A-219CFCB695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330378-266C-2269-3583-BE403FDE45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35F10F-E17E-3386-7BEC-2028518F3EBD}"/>
              </a:ext>
            </a:extLst>
          </p:cNvPr>
          <p:cNvSpPr>
            <a:spLocks noGrp="1"/>
          </p:cNvSpPr>
          <p:nvPr>
            <p:ph type="dt" sz="half" idx="10"/>
          </p:nvPr>
        </p:nvSpPr>
        <p:spPr/>
        <p:txBody>
          <a:bodyPr/>
          <a:lstStyle/>
          <a:p>
            <a:fld id="{1AE90D00-DF15-0240-B5B4-48F061C8157E}" type="datetimeFigureOut">
              <a:rPr lang="en-US" smtClean="0"/>
              <a:t>12/1/25</a:t>
            </a:fld>
            <a:endParaRPr lang="en-US"/>
          </a:p>
        </p:txBody>
      </p:sp>
      <p:sp>
        <p:nvSpPr>
          <p:cNvPr id="8" name="Footer Placeholder 7">
            <a:extLst>
              <a:ext uri="{FF2B5EF4-FFF2-40B4-BE49-F238E27FC236}">
                <a16:creationId xmlns:a16="http://schemas.microsoft.com/office/drawing/2014/main" id="{9F3EC12C-92CA-9C3E-F0BF-7FF7B52987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382EDE-D4A7-FAAE-7511-973F96A50DA1}"/>
              </a:ext>
            </a:extLst>
          </p:cNvPr>
          <p:cNvSpPr>
            <a:spLocks noGrp="1"/>
          </p:cNvSpPr>
          <p:nvPr>
            <p:ph type="sldNum" sz="quarter" idx="12"/>
          </p:nvPr>
        </p:nvSpPr>
        <p:spPr/>
        <p:txBody>
          <a:bodyPr/>
          <a:lstStyle/>
          <a:p>
            <a:fld id="{3B4FB648-4B70-5041-967F-0073DE950528}" type="slidenum">
              <a:rPr lang="en-US" smtClean="0"/>
              <a:t>‹#›</a:t>
            </a:fld>
            <a:endParaRPr lang="en-US"/>
          </a:p>
        </p:txBody>
      </p:sp>
    </p:spTree>
    <p:extLst>
      <p:ext uri="{BB962C8B-B14F-4D97-AF65-F5344CB8AC3E}">
        <p14:creationId xmlns:p14="http://schemas.microsoft.com/office/powerpoint/2010/main" val="497036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487DB-87AC-AAEC-0708-65C3524BCE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B50384-2400-D622-5061-5BE205C4E93A}"/>
              </a:ext>
            </a:extLst>
          </p:cNvPr>
          <p:cNvSpPr>
            <a:spLocks noGrp="1"/>
          </p:cNvSpPr>
          <p:nvPr>
            <p:ph type="dt" sz="half" idx="10"/>
          </p:nvPr>
        </p:nvSpPr>
        <p:spPr/>
        <p:txBody>
          <a:bodyPr/>
          <a:lstStyle/>
          <a:p>
            <a:fld id="{1AE90D00-DF15-0240-B5B4-48F061C8157E}" type="datetimeFigureOut">
              <a:rPr lang="en-US" smtClean="0"/>
              <a:t>12/1/25</a:t>
            </a:fld>
            <a:endParaRPr lang="en-US"/>
          </a:p>
        </p:txBody>
      </p:sp>
      <p:sp>
        <p:nvSpPr>
          <p:cNvPr id="4" name="Footer Placeholder 3">
            <a:extLst>
              <a:ext uri="{FF2B5EF4-FFF2-40B4-BE49-F238E27FC236}">
                <a16:creationId xmlns:a16="http://schemas.microsoft.com/office/drawing/2014/main" id="{E6295086-D6BF-A223-C7AD-2806D8730D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B4E6FA8-7321-10FA-6058-1D9101C55A70}"/>
              </a:ext>
            </a:extLst>
          </p:cNvPr>
          <p:cNvSpPr>
            <a:spLocks noGrp="1"/>
          </p:cNvSpPr>
          <p:nvPr>
            <p:ph type="sldNum" sz="quarter" idx="12"/>
          </p:nvPr>
        </p:nvSpPr>
        <p:spPr/>
        <p:txBody>
          <a:bodyPr/>
          <a:lstStyle/>
          <a:p>
            <a:fld id="{3B4FB648-4B70-5041-967F-0073DE950528}" type="slidenum">
              <a:rPr lang="en-US" smtClean="0"/>
              <a:t>‹#›</a:t>
            </a:fld>
            <a:endParaRPr lang="en-US"/>
          </a:p>
        </p:txBody>
      </p:sp>
    </p:spTree>
    <p:extLst>
      <p:ext uri="{BB962C8B-B14F-4D97-AF65-F5344CB8AC3E}">
        <p14:creationId xmlns:p14="http://schemas.microsoft.com/office/powerpoint/2010/main" val="256021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69AC75-EC47-2D1E-A7CF-6CD5D5B9ACD5}"/>
              </a:ext>
            </a:extLst>
          </p:cNvPr>
          <p:cNvSpPr>
            <a:spLocks noGrp="1"/>
          </p:cNvSpPr>
          <p:nvPr>
            <p:ph type="dt" sz="half" idx="10"/>
          </p:nvPr>
        </p:nvSpPr>
        <p:spPr/>
        <p:txBody>
          <a:bodyPr/>
          <a:lstStyle/>
          <a:p>
            <a:fld id="{1AE90D00-DF15-0240-B5B4-48F061C8157E}" type="datetimeFigureOut">
              <a:rPr lang="en-US" smtClean="0"/>
              <a:t>12/1/25</a:t>
            </a:fld>
            <a:endParaRPr lang="en-US"/>
          </a:p>
        </p:txBody>
      </p:sp>
      <p:sp>
        <p:nvSpPr>
          <p:cNvPr id="3" name="Footer Placeholder 2">
            <a:extLst>
              <a:ext uri="{FF2B5EF4-FFF2-40B4-BE49-F238E27FC236}">
                <a16:creationId xmlns:a16="http://schemas.microsoft.com/office/drawing/2014/main" id="{6CAB1222-04B3-54E0-3B88-6CEC4953E9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28BFF0-C2F0-870C-C392-E99F151BB8AC}"/>
              </a:ext>
            </a:extLst>
          </p:cNvPr>
          <p:cNvSpPr>
            <a:spLocks noGrp="1"/>
          </p:cNvSpPr>
          <p:nvPr>
            <p:ph type="sldNum" sz="quarter" idx="12"/>
          </p:nvPr>
        </p:nvSpPr>
        <p:spPr/>
        <p:txBody>
          <a:bodyPr/>
          <a:lstStyle/>
          <a:p>
            <a:fld id="{3B4FB648-4B70-5041-967F-0073DE950528}" type="slidenum">
              <a:rPr lang="en-US" smtClean="0"/>
              <a:t>‹#›</a:t>
            </a:fld>
            <a:endParaRPr lang="en-US"/>
          </a:p>
        </p:txBody>
      </p:sp>
    </p:spTree>
    <p:extLst>
      <p:ext uri="{BB962C8B-B14F-4D97-AF65-F5344CB8AC3E}">
        <p14:creationId xmlns:p14="http://schemas.microsoft.com/office/powerpoint/2010/main" val="2692327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909C6-9854-AFF0-EEA8-7CF2BA8850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9B5D01-6AF1-1422-A3D4-D813EB4E90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45235D-34AF-C4AD-C38A-282EFD5A04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8A7479-43E1-D867-5E3E-904B8543939C}"/>
              </a:ext>
            </a:extLst>
          </p:cNvPr>
          <p:cNvSpPr>
            <a:spLocks noGrp="1"/>
          </p:cNvSpPr>
          <p:nvPr>
            <p:ph type="dt" sz="half" idx="10"/>
          </p:nvPr>
        </p:nvSpPr>
        <p:spPr/>
        <p:txBody>
          <a:bodyPr/>
          <a:lstStyle/>
          <a:p>
            <a:fld id="{1AE90D00-DF15-0240-B5B4-48F061C8157E}" type="datetimeFigureOut">
              <a:rPr lang="en-US" smtClean="0"/>
              <a:t>12/1/25</a:t>
            </a:fld>
            <a:endParaRPr lang="en-US"/>
          </a:p>
        </p:txBody>
      </p:sp>
      <p:sp>
        <p:nvSpPr>
          <p:cNvPr id="6" name="Footer Placeholder 5">
            <a:extLst>
              <a:ext uri="{FF2B5EF4-FFF2-40B4-BE49-F238E27FC236}">
                <a16:creationId xmlns:a16="http://schemas.microsoft.com/office/drawing/2014/main" id="{3B32F2E6-04CA-C5D5-B4DB-97AFBF1EC2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482109-DA45-37B9-08BE-00EF7A1670D2}"/>
              </a:ext>
            </a:extLst>
          </p:cNvPr>
          <p:cNvSpPr>
            <a:spLocks noGrp="1"/>
          </p:cNvSpPr>
          <p:nvPr>
            <p:ph type="sldNum" sz="quarter" idx="12"/>
          </p:nvPr>
        </p:nvSpPr>
        <p:spPr/>
        <p:txBody>
          <a:bodyPr/>
          <a:lstStyle/>
          <a:p>
            <a:fld id="{3B4FB648-4B70-5041-967F-0073DE950528}" type="slidenum">
              <a:rPr lang="en-US" smtClean="0"/>
              <a:t>‹#›</a:t>
            </a:fld>
            <a:endParaRPr lang="en-US"/>
          </a:p>
        </p:txBody>
      </p:sp>
    </p:spTree>
    <p:extLst>
      <p:ext uri="{BB962C8B-B14F-4D97-AF65-F5344CB8AC3E}">
        <p14:creationId xmlns:p14="http://schemas.microsoft.com/office/powerpoint/2010/main" val="3733003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6B94A-4D20-1268-54EA-AAC9EB996F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E0058C-E671-D742-0EA2-67A3BDE84D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78FAC4-6FF7-9C62-121B-50CD5482B7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8C9E5E-1854-5113-0798-1722940C3620}"/>
              </a:ext>
            </a:extLst>
          </p:cNvPr>
          <p:cNvSpPr>
            <a:spLocks noGrp="1"/>
          </p:cNvSpPr>
          <p:nvPr>
            <p:ph type="dt" sz="half" idx="10"/>
          </p:nvPr>
        </p:nvSpPr>
        <p:spPr/>
        <p:txBody>
          <a:bodyPr/>
          <a:lstStyle/>
          <a:p>
            <a:fld id="{1AE90D00-DF15-0240-B5B4-48F061C8157E}" type="datetimeFigureOut">
              <a:rPr lang="en-US" smtClean="0"/>
              <a:t>12/1/25</a:t>
            </a:fld>
            <a:endParaRPr lang="en-US"/>
          </a:p>
        </p:txBody>
      </p:sp>
      <p:sp>
        <p:nvSpPr>
          <p:cNvPr id="6" name="Footer Placeholder 5">
            <a:extLst>
              <a:ext uri="{FF2B5EF4-FFF2-40B4-BE49-F238E27FC236}">
                <a16:creationId xmlns:a16="http://schemas.microsoft.com/office/drawing/2014/main" id="{78BF9B04-06E7-5EBE-46F1-A4F906D317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58A839-0B4E-F20D-F4F2-03EE6B73FFAF}"/>
              </a:ext>
            </a:extLst>
          </p:cNvPr>
          <p:cNvSpPr>
            <a:spLocks noGrp="1"/>
          </p:cNvSpPr>
          <p:nvPr>
            <p:ph type="sldNum" sz="quarter" idx="12"/>
          </p:nvPr>
        </p:nvSpPr>
        <p:spPr/>
        <p:txBody>
          <a:bodyPr/>
          <a:lstStyle/>
          <a:p>
            <a:fld id="{3B4FB648-4B70-5041-967F-0073DE950528}" type="slidenum">
              <a:rPr lang="en-US" smtClean="0"/>
              <a:t>‹#›</a:t>
            </a:fld>
            <a:endParaRPr lang="en-US"/>
          </a:p>
        </p:txBody>
      </p:sp>
    </p:spTree>
    <p:extLst>
      <p:ext uri="{BB962C8B-B14F-4D97-AF65-F5344CB8AC3E}">
        <p14:creationId xmlns:p14="http://schemas.microsoft.com/office/powerpoint/2010/main" val="1668332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503FC"/>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C077C7-1356-687E-B39A-C4444B7EF2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52DF12-A081-8524-E361-30FC834195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479546-EEA3-6197-9409-8CBE39C846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AE90D00-DF15-0240-B5B4-48F061C8157E}" type="datetimeFigureOut">
              <a:rPr lang="en-US" smtClean="0"/>
              <a:t>12/1/25</a:t>
            </a:fld>
            <a:endParaRPr lang="en-US"/>
          </a:p>
        </p:txBody>
      </p:sp>
      <p:sp>
        <p:nvSpPr>
          <p:cNvPr id="5" name="Footer Placeholder 4">
            <a:extLst>
              <a:ext uri="{FF2B5EF4-FFF2-40B4-BE49-F238E27FC236}">
                <a16:creationId xmlns:a16="http://schemas.microsoft.com/office/drawing/2014/main" id="{F946BE4C-53E2-D920-B3B2-4330E3AC84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EFBE5B8-418F-59EE-50D5-B02D9CC055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B4FB648-4B70-5041-967F-0073DE950528}" type="slidenum">
              <a:rPr lang="en-US" smtClean="0"/>
              <a:t>‹#›</a:t>
            </a:fld>
            <a:endParaRPr lang="en-US"/>
          </a:p>
        </p:txBody>
      </p:sp>
    </p:spTree>
    <p:extLst>
      <p:ext uri="{BB962C8B-B14F-4D97-AF65-F5344CB8AC3E}">
        <p14:creationId xmlns:p14="http://schemas.microsoft.com/office/powerpoint/2010/main" val="1031168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6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46AFE-3776-A288-1B6F-780711FFC93A}"/>
              </a:ext>
            </a:extLst>
          </p:cNvPr>
          <p:cNvSpPr>
            <a:spLocks noGrp="1"/>
          </p:cNvSpPr>
          <p:nvPr>
            <p:ph type="ctrTitle"/>
          </p:nvPr>
        </p:nvSpPr>
        <p:spPr>
          <a:xfrm>
            <a:off x="1524000" y="1759180"/>
            <a:ext cx="9144000" cy="2387600"/>
          </a:xfrm>
        </p:spPr>
        <p:txBody>
          <a:bodyPr>
            <a:normAutofit fontScale="90000"/>
          </a:bodyPr>
          <a:lstStyle/>
          <a:p>
            <a:br>
              <a:rPr lang="en-US" b="1" dirty="0">
                <a:solidFill>
                  <a:srgbClr val="FFFF00"/>
                </a:solidFill>
                <a:latin typeface="+mn-lt"/>
              </a:rPr>
            </a:br>
            <a:r>
              <a:rPr lang="en-US" b="1" dirty="0">
                <a:solidFill>
                  <a:srgbClr val="FFFF00"/>
                </a:solidFill>
                <a:latin typeface="+mn-lt"/>
              </a:rPr>
              <a:t>Top Cardiovascular </a:t>
            </a:r>
            <a:br>
              <a:rPr lang="en-US" b="1" dirty="0">
                <a:solidFill>
                  <a:srgbClr val="FFFF00"/>
                </a:solidFill>
                <a:latin typeface="+mn-lt"/>
              </a:rPr>
            </a:br>
            <a:r>
              <a:rPr lang="en-US" b="1" dirty="0">
                <a:solidFill>
                  <a:srgbClr val="FFFF00"/>
                </a:solidFill>
                <a:latin typeface="+mn-lt"/>
              </a:rPr>
              <a:t>Trials of 2025</a:t>
            </a:r>
            <a:br>
              <a:rPr lang="en-US" b="1" dirty="0">
                <a:solidFill>
                  <a:srgbClr val="FFFF00"/>
                </a:solidFill>
              </a:rPr>
            </a:br>
            <a:endParaRPr lang="en-US" b="1" dirty="0">
              <a:solidFill>
                <a:srgbClr val="FFFF00"/>
              </a:solidFill>
              <a:latin typeface="+mn-lt"/>
            </a:endParaRPr>
          </a:p>
        </p:txBody>
      </p:sp>
      <p:sp>
        <p:nvSpPr>
          <p:cNvPr id="3" name="Subtitle 2">
            <a:extLst>
              <a:ext uri="{FF2B5EF4-FFF2-40B4-BE49-F238E27FC236}">
                <a16:creationId xmlns:a16="http://schemas.microsoft.com/office/drawing/2014/main" id="{4CACFD9C-14DB-AC05-DB2F-1BA8C01E3CB4}"/>
              </a:ext>
            </a:extLst>
          </p:cNvPr>
          <p:cNvSpPr>
            <a:spLocks noGrp="1"/>
          </p:cNvSpPr>
          <p:nvPr>
            <p:ph type="subTitle" idx="1"/>
          </p:nvPr>
        </p:nvSpPr>
        <p:spPr>
          <a:xfrm>
            <a:off x="1524000" y="3602038"/>
            <a:ext cx="9144000" cy="1998662"/>
          </a:xfrm>
        </p:spPr>
        <p:txBody>
          <a:bodyPr>
            <a:normAutofit fontScale="85000" lnSpcReduction="20000"/>
          </a:bodyPr>
          <a:lstStyle/>
          <a:p>
            <a:r>
              <a:rPr lang="en-US" sz="4200" b="1" dirty="0">
                <a:solidFill>
                  <a:schemeClr val="bg1"/>
                </a:solidFill>
              </a:rPr>
              <a:t>Randall C Thompson MD, FACC, MASNC</a:t>
            </a:r>
          </a:p>
          <a:p>
            <a:r>
              <a:rPr lang="en-US" sz="2600" b="1" dirty="0">
                <a:solidFill>
                  <a:schemeClr val="bg1"/>
                </a:solidFill>
              </a:rPr>
              <a:t>Attending Cardiologist</a:t>
            </a:r>
          </a:p>
          <a:p>
            <a:r>
              <a:rPr lang="en-US" sz="2600" b="1" dirty="0">
                <a:solidFill>
                  <a:schemeClr val="bg1"/>
                </a:solidFill>
              </a:rPr>
              <a:t>Saint Luke’s Mid America Heart Institute</a:t>
            </a:r>
          </a:p>
          <a:p>
            <a:r>
              <a:rPr lang="en-US" sz="2600" b="1" dirty="0">
                <a:solidFill>
                  <a:schemeClr val="bg1"/>
                </a:solidFill>
              </a:rPr>
              <a:t>Professor of Medicine</a:t>
            </a:r>
          </a:p>
          <a:p>
            <a:r>
              <a:rPr lang="en-US" sz="2600" b="1" dirty="0">
                <a:solidFill>
                  <a:schemeClr val="bg1"/>
                </a:solidFill>
              </a:rPr>
              <a:t>University of Missouri – Kansas City</a:t>
            </a:r>
          </a:p>
        </p:txBody>
      </p:sp>
      <p:pic>
        <p:nvPicPr>
          <p:cNvPr id="5" name="Picture 6">
            <a:extLst>
              <a:ext uri="{FF2B5EF4-FFF2-40B4-BE49-F238E27FC236}">
                <a16:creationId xmlns:a16="http://schemas.microsoft.com/office/drawing/2014/main" id="{34051094-0939-65D5-ECFD-A0BEBF2E9AC9}"/>
              </a:ext>
            </a:extLst>
          </p:cNvPr>
          <p:cNvPicPr>
            <a:picLocks noChangeAspect="1"/>
          </p:cNvPicPr>
          <p:nvPr/>
        </p:nvPicPr>
        <p:blipFill>
          <a:blip r:embed="rId2"/>
          <a:srcRect/>
          <a:stretch>
            <a:fillRect/>
          </a:stretch>
        </p:blipFill>
        <p:spPr bwMode="auto">
          <a:xfrm>
            <a:off x="0" y="5288725"/>
            <a:ext cx="2755900" cy="1569275"/>
          </a:xfrm>
          <a:prstGeom prst="rect">
            <a:avLst/>
          </a:prstGeom>
          <a:noFill/>
          <a:ln w="9525">
            <a:noFill/>
            <a:miter lim="800000"/>
            <a:headEnd/>
            <a:tailEnd/>
          </a:ln>
        </p:spPr>
      </p:pic>
      <p:pic>
        <p:nvPicPr>
          <p:cNvPr id="7" name="Picture 6">
            <a:extLst>
              <a:ext uri="{FF2B5EF4-FFF2-40B4-BE49-F238E27FC236}">
                <a16:creationId xmlns:a16="http://schemas.microsoft.com/office/drawing/2014/main" id="{EB8EDA46-7E85-3FEB-182B-E4EA00780728}"/>
              </a:ext>
            </a:extLst>
          </p:cNvPr>
          <p:cNvPicPr>
            <a:picLocks noChangeAspect="1"/>
          </p:cNvPicPr>
          <p:nvPr/>
        </p:nvPicPr>
        <p:blipFill>
          <a:blip r:embed="rId3"/>
          <a:stretch>
            <a:fillRect/>
          </a:stretch>
        </p:blipFill>
        <p:spPr>
          <a:xfrm>
            <a:off x="9710804" y="4414383"/>
            <a:ext cx="2448537" cy="2387601"/>
          </a:xfrm>
          <a:prstGeom prst="rect">
            <a:avLst/>
          </a:prstGeom>
        </p:spPr>
      </p:pic>
      <p:pic>
        <p:nvPicPr>
          <p:cNvPr id="4" name="Picture 3">
            <a:extLst>
              <a:ext uri="{FF2B5EF4-FFF2-40B4-BE49-F238E27FC236}">
                <a16:creationId xmlns:a16="http://schemas.microsoft.com/office/drawing/2014/main" id="{3C9CA2B5-F3EE-2BDA-CD19-B952FE9AA7CE}"/>
              </a:ext>
            </a:extLst>
          </p:cNvPr>
          <p:cNvPicPr>
            <a:picLocks noChangeAspect="1"/>
          </p:cNvPicPr>
          <p:nvPr/>
        </p:nvPicPr>
        <p:blipFill>
          <a:blip r:embed="rId4"/>
          <a:stretch>
            <a:fillRect/>
          </a:stretch>
        </p:blipFill>
        <p:spPr>
          <a:xfrm>
            <a:off x="0" y="-35982"/>
            <a:ext cx="3847201" cy="1293282"/>
          </a:xfrm>
          <a:prstGeom prst="rect">
            <a:avLst/>
          </a:prstGeom>
        </p:spPr>
      </p:pic>
      <p:pic>
        <p:nvPicPr>
          <p:cNvPr id="9" name="Picture 8">
            <a:extLst>
              <a:ext uri="{FF2B5EF4-FFF2-40B4-BE49-F238E27FC236}">
                <a16:creationId xmlns:a16="http://schemas.microsoft.com/office/drawing/2014/main" id="{BE1777D6-A348-E1E5-8BD8-16C61BF00097}"/>
              </a:ext>
            </a:extLst>
          </p:cNvPr>
          <p:cNvPicPr>
            <a:picLocks noChangeAspect="1"/>
          </p:cNvPicPr>
          <p:nvPr/>
        </p:nvPicPr>
        <p:blipFill>
          <a:blip r:embed="rId5"/>
          <a:stretch>
            <a:fillRect/>
          </a:stretch>
        </p:blipFill>
        <p:spPr>
          <a:xfrm>
            <a:off x="8068235" y="0"/>
            <a:ext cx="4123764" cy="1121055"/>
          </a:xfrm>
          <a:prstGeom prst="rect">
            <a:avLst/>
          </a:prstGeom>
        </p:spPr>
      </p:pic>
    </p:spTree>
    <p:extLst>
      <p:ext uri="{BB962C8B-B14F-4D97-AF65-F5344CB8AC3E}">
        <p14:creationId xmlns:p14="http://schemas.microsoft.com/office/powerpoint/2010/main" val="69875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A66605-B6F4-2F96-6014-1029A4D611E2}"/>
              </a:ext>
            </a:extLst>
          </p:cNvPr>
          <p:cNvPicPr>
            <a:picLocks noChangeAspect="1"/>
          </p:cNvPicPr>
          <p:nvPr/>
        </p:nvPicPr>
        <p:blipFill>
          <a:blip r:embed="rId2"/>
          <a:stretch>
            <a:fillRect/>
          </a:stretch>
        </p:blipFill>
        <p:spPr>
          <a:xfrm>
            <a:off x="5768793" y="9479"/>
            <a:ext cx="5849470" cy="6347759"/>
          </a:xfrm>
          <a:prstGeom prst="rect">
            <a:avLst/>
          </a:prstGeom>
        </p:spPr>
      </p:pic>
      <p:sp>
        <p:nvSpPr>
          <p:cNvPr id="3" name="Rectangle 2">
            <a:extLst>
              <a:ext uri="{FF2B5EF4-FFF2-40B4-BE49-F238E27FC236}">
                <a16:creationId xmlns:a16="http://schemas.microsoft.com/office/drawing/2014/main" id="{AF3CA243-D4A0-FC2C-34DC-C5211E6EC096}"/>
              </a:ext>
            </a:extLst>
          </p:cNvPr>
          <p:cNvSpPr/>
          <p:nvPr/>
        </p:nvSpPr>
        <p:spPr>
          <a:xfrm>
            <a:off x="4531658" y="6400800"/>
            <a:ext cx="6441141" cy="457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rPr>
              <a:t>Wong et al, JAMA 2025</a:t>
            </a:r>
          </a:p>
        </p:txBody>
      </p:sp>
      <p:pic>
        <p:nvPicPr>
          <p:cNvPr id="4" name="Picture 3">
            <a:extLst>
              <a:ext uri="{FF2B5EF4-FFF2-40B4-BE49-F238E27FC236}">
                <a16:creationId xmlns:a16="http://schemas.microsoft.com/office/drawing/2014/main" id="{AE0D29C0-61D0-A534-5ED4-6FCF736CA9AD}"/>
              </a:ext>
            </a:extLst>
          </p:cNvPr>
          <p:cNvPicPr>
            <a:picLocks noChangeAspect="1"/>
          </p:cNvPicPr>
          <p:nvPr/>
        </p:nvPicPr>
        <p:blipFill>
          <a:blip r:embed="rId3"/>
          <a:stretch>
            <a:fillRect/>
          </a:stretch>
        </p:blipFill>
        <p:spPr>
          <a:xfrm>
            <a:off x="336177" y="941294"/>
            <a:ext cx="5235990" cy="4208930"/>
          </a:xfrm>
          <a:prstGeom prst="rect">
            <a:avLst/>
          </a:prstGeom>
        </p:spPr>
      </p:pic>
    </p:spTree>
    <p:extLst>
      <p:ext uri="{BB962C8B-B14F-4D97-AF65-F5344CB8AC3E}">
        <p14:creationId xmlns:p14="http://schemas.microsoft.com/office/powerpoint/2010/main" val="3993127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8F1E4C-5802-29EA-583C-AF9ADF55726D}"/>
              </a:ext>
            </a:extLst>
          </p:cNvPr>
          <p:cNvPicPr>
            <a:picLocks noChangeAspect="1"/>
          </p:cNvPicPr>
          <p:nvPr/>
        </p:nvPicPr>
        <p:blipFill>
          <a:blip r:embed="rId2"/>
          <a:stretch>
            <a:fillRect/>
          </a:stretch>
        </p:blipFill>
        <p:spPr>
          <a:xfrm>
            <a:off x="1842247" y="9637"/>
            <a:ext cx="8519495" cy="6848363"/>
          </a:xfrm>
          <a:prstGeom prst="rect">
            <a:avLst/>
          </a:prstGeom>
        </p:spPr>
      </p:pic>
    </p:spTree>
    <p:extLst>
      <p:ext uri="{BB962C8B-B14F-4D97-AF65-F5344CB8AC3E}">
        <p14:creationId xmlns:p14="http://schemas.microsoft.com/office/powerpoint/2010/main" val="3684821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44F57-AA4A-3594-5B92-F7F4CC947F9D}"/>
              </a:ext>
            </a:extLst>
          </p:cNvPr>
          <p:cNvSpPr>
            <a:spLocks noGrp="1"/>
          </p:cNvSpPr>
          <p:nvPr>
            <p:ph type="title"/>
          </p:nvPr>
        </p:nvSpPr>
        <p:spPr/>
        <p:txBody>
          <a:bodyPr/>
          <a:lstStyle/>
          <a:p>
            <a:pPr algn="ctr"/>
            <a:r>
              <a:rPr lang="en-US" b="1" dirty="0">
                <a:solidFill>
                  <a:srgbClr val="FFFF00"/>
                </a:solidFill>
              </a:rPr>
              <a:t>DECAF Randomized Clinical Trial</a:t>
            </a:r>
          </a:p>
        </p:txBody>
      </p:sp>
      <p:sp>
        <p:nvSpPr>
          <p:cNvPr id="3" name="Content Placeholder 2">
            <a:extLst>
              <a:ext uri="{FF2B5EF4-FFF2-40B4-BE49-F238E27FC236}">
                <a16:creationId xmlns:a16="http://schemas.microsoft.com/office/drawing/2014/main" id="{22489F9B-482C-B858-7112-D014A3301159}"/>
              </a:ext>
            </a:extLst>
          </p:cNvPr>
          <p:cNvSpPr>
            <a:spLocks noGrp="1"/>
          </p:cNvSpPr>
          <p:nvPr>
            <p:ph idx="1"/>
          </p:nvPr>
        </p:nvSpPr>
        <p:spPr>
          <a:xfrm>
            <a:off x="618565" y="1825625"/>
            <a:ext cx="11201399" cy="4351338"/>
          </a:xfrm>
        </p:spPr>
        <p:txBody>
          <a:bodyPr>
            <a:normAutofit/>
          </a:bodyPr>
          <a:lstStyle/>
          <a:p>
            <a:r>
              <a:rPr lang="en-US" sz="3200" b="1" dirty="0">
                <a:solidFill>
                  <a:schemeClr val="bg1"/>
                </a:solidFill>
              </a:rPr>
              <a:t>Consumption of caffeinated coffee averaging 1 cup a day was associated with less recurrence of AF or atrial flutter compared with abstinence from coffee and caffeinated products.</a:t>
            </a:r>
          </a:p>
        </p:txBody>
      </p:sp>
      <p:sp>
        <p:nvSpPr>
          <p:cNvPr id="4" name="Rectangle 3">
            <a:extLst>
              <a:ext uri="{FF2B5EF4-FFF2-40B4-BE49-F238E27FC236}">
                <a16:creationId xmlns:a16="http://schemas.microsoft.com/office/drawing/2014/main" id="{8ABCB2FC-A4F6-B62B-CC3B-C1053A9BFA50}"/>
              </a:ext>
            </a:extLst>
          </p:cNvPr>
          <p:cNvSpPr/>
          <p:nvPr/>
        </p:nvSpPr>
        <p:spPr>
          <a:xfrm>
            <a:off x="4531658" y="6400800"/>
            <a:ext cx="6441141" cy="457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rPr>
              <a:t>Wong et al, JAMA 2025</a:t>
            </a:r>
          </a:p>
        </p:txBody>
      </p:sp>
      <p:pic>
        <p:nvPicPr>
          <p:cNvPr id="5" name="Picture 4">
            <a:extLst>
              <a:ext uri="{FF2B5EF4-FFF2-40B4-BE49-F238E27FC236}">
                <a16:creationId xmlns:a16="http://schemas.microsoft.com/office/drawing/2014/main" id="{7C9739D1-BE66-D11D-0BE9-EE31D37FF456}"/>
              </a:ext>
            </a:extLst>
          </p:cNvPr>
          <p:cNvPicPr>
            <a:picLocks noChangeAspect="1"/>
          </p:cNvPicPr>
          <p:nvPr/>
        </p:nvPicPr>
        <p:blipFill>
          <a:blip r:embed="rId2"/>
          <a:stretch>
            <a:fillRect/>
          </a:stretch>
        </p:blipFill>
        <p:spPr>
          <a:xfrm>
            <a:off x="0" y="-22333"/>
            <a:ext cx="1922929" cy="1186993"/>
          </a:xfrm>
          <a:prstGeom prst="rect">
            <a:avLst/>
          </a:prstGeom>
        </p:spPr>
      </p:pic>
    </p:spTree>
    <p:extLst>
      <p:ext uri="{BB962C8B-B14F-4D97-AF65-F5344CB8AC3E}">
        <p14:creationId xmlns:p14="http://schemas.microsoft.com/office/powerpoint/2010/main" val="614710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A5C82-FAFD-B503-BF66-7D6EE81A8A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34FC47-B299-4BC5-38FB-45B842A9A277}"/>
              </a:ext>
            </a:extLst>
          </p:cNvPr>
          <p:cNvSpPr>
            <a:spLocks noGrp="1"/>
          </p:cNvSpPr>
          <p:nvPr>
            <p:ph type="title"/>
          </p:nvPr>
        </p:nvSpPr>
        <p:spPr/>
        <p:txBody>
          <a:bodyPr/>
          <a:lstStyle/>
          <a:p>
            <a:pPr algn="ctr"/>
            <a:r>
              <a:rPr lang="en-US" b="1" dirty="0">
                <a:solidFill>
                  <a:srgbClr val="FFFF00"/>
                </a:solidFill>
              </a:rPr>
              <a:t>DECAF  Limitations</a:t>
            </a:r>
          </a:p>
        </p:txBody>
      </p:sp>
      <p:sp>
        <p:nvSpPr>
          <p:cNvPr id="3" name="Content Placeholder 2">
            <a:extLst>
              <a:ext uri="{FF2B5EF4-FFF2-40B4-BE49-F238E27FC236}">
                <a16:creationId xmlns:a16="http://schemas.microsoft.com/office/drawing/2014/main" id="{9FEE965D-0347-43D1-F4AC-507FB15DEDE0}"/>
              </a:ext>
            </a:extLst>
          </p:cNvPr>
          <p:cNvSpPr>
            <a:spLocks noGrp="1"/>
          </p:cNvSpPr>
          <p:nvPr>
            <p:ph idx="1"/>
          </p:nvPr>
        </p:nvSpPr>
        <p:spPr>
          <a:xfrm>
            <a:off x="618565" y="1825625"/>
            <a:ext cx="11201399" cy="4351338"/>
          </a:xfrm>
        </p:spPr>
        <p:txBody>
          <a:bodyPr>
            <a:normAutofit/>
          </a:bodyPr>
          <a:lstStyle/>
          <a:p>
            <a:r>
              <a:rPr lang="en-US" sz="3200" b="1" dirty="0">
                <a:solidFill>
                  <a:schemeClr val="bg1"/>
                </a:solidFill>
              </a:rPr>
              <a:t>Only a minority of patients were willing to participate.</a:t>
            </a:r>
          </a:p>
          <a:p>
            <a:r>
              <a:rPr lang="en-US" sz="3200" b="1" dirty="0">
                <a:solidFill>
                  <a:schemeClr val="bg1"/>
                </a:solidFill>
              </a:rPr>
              <a:t>They used a clinical AF diagnosis (&gt; 30 seconds of AF), but 53% had continuous ECG monitoring.</a:t>
            </a:r>
          </a:p>
          <a:p>
            <a:r>
              <a:rPr lang="en-US" sz="3200" b="1" dirty="0">
                <a:solidFill>
                  <a:schemeClr val="bg1"/>
                </a:solidFill>
              </a:rPr>
              <a:t>Caffeine consumption was self reported and suboptimal (69% in the abstinence group reported no caffeine).</a:t>
            </a:r>
          </a:p>
          <a:p>
            <a:r>
              <a:rPr lang="en-US" sz="3200" b="1" dirty="0">
                <a:solidFill>
                  <a:schemeClr val="bg1"/>
                </a:solidFill>
              </a:rPr>
              <a:t>Participants not blinded.</a:t>
            </a:r>
          </a:p>
          <a:p>
            <a:endParaRPr lang="en-US" sz="3200" b="1" dirty="0">
              <a:solidFill>
                <a:schemeClr val="bg1"/>
              </a:solidFill>
            </a:endParaRPr>
          </a:p>
          <a:p>
            <a:endParaRPr lang="en-US" sz="3200" b="1" dirty="0">
              <a:solidFill>
                <a:schemeClr val="bg1"/>
              </a:solidFill>
            </a:endParaRPr>
          </a:p>
        </p:txBody>
      </p:sp>
      <p:sp>
        <p:nvSpPr>
          <p:cNvPr id="4" name="Rectangle 3">
            <a:extLst>
              <a:ext uri="{FF2B5EF4-FFF2-40B4-BE49-F238E27FC236}">
                <a16:creationId xmlns:a16="http://schemas.microsoft.com/office/drawing/2014/main" id="{9CB508E4-E82F-ADCA-DC96-2D78057B88AE}"/>
              </a:ext>
            </a:extLst>
          </p:cNvPr>
          <p:cNvSpPr/>
          <p:nvPr/>
        </p:nvSpPr>
        <p:spPr>
          <a:xfrm>
            <a:off x="4531658" y="6400800"/>
            <a:ext cx="6441141" cy="457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rPr>
              <a:t>Wong et al, JAMA 2025</a:t>
            </a:r>
          </a:p>
        </p:txBody>
      </p:sp>
      <p:pic>
        <p:nvPicPr>
          <p:cNvPr id="5" name="Picture 4">
            <a:extLst>
              <a:ext uri="{FF2B5EF4-FFF2-40B4-BE49-F238E27FC236}">
                <a16:creationId xmlns:a16="http://schemas.microsoft.com/office/drawing/2014/main" id="{B4F859AE-1962-3A4C-7540-F6AD000D1A6A}"/>
              </a:ext>
            </a:extLst>
          </p:cNvPr>
          <p:cNvPicPr>
            <a:picLocks noChangeAspect="1"/>
          </p:cNvPicPr>
          <p:nvPr/>
        </p:nvPicPr>
        <p:blipFill>
          <a:blip r:embed="rId2"/>
          <a:stretch>
            <a:fillRect/>
          </a:stretch>
        </p:blipFill>
        <p:spPr>
          <a:xfrm>
            <a:off x="0" y="-22333"/>
            <a:ext cx="1922929" cy="1186993"/>
          </a:xfrm>
          <a:prstGeom prst="rect">
            <a:avLst/>
          </a:prstGeom>
        </p:spPr>
      </p:pic>
    </p:spTree>
    <p:extLst>
      <p:ext uri="{BB962C8B-B14F-4D97-AF65-F5344CB8AC3E}">
        <p14:creationId xmlns:p14="http://schemas.microsoft.com/office/powerpoint/2010/main" val="977962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37C065-CA27-A0D1-EC30-2CE0A92E64F5}"/>
              </a:ext>
            </a:extLst>
          </p:cNvPr>
          <p:cNvPicPr>
            <a:picLocks noChangeAspect="1"/>
          </p:cNvPicPr>
          <p:nvPr/>
        </p:nvPicPr>
        <p:blipFill>
          <a:blip r:embed="rId2"/>
          <a:stretch>
            <a:fillRect/>
          </a:stretch>
        </p:blipFill>
        <p:spPr>
          <a:xfrm>
            <a:off x="972671" y="218724"/>
            <a:ext cx="10246658" cy="5828937"/>
          </a:xfrm>
          <a:prstGeom prst="rect">
            <a:avLst/>
          </a:prstGeom>
        </p:spPr>
      </p:pic>
      <p:sp>
        <p:nvSpPr>
          <p:cNvPr id="5" name="Rectangle 4">
            <a:extLst>
              <a:ext uri="{FF2B5EF4-FFF2-40B4-BE49-F238E27FC236}">
                <a16:creationId xmlns:a16="http://schemas.microsoft.com/office/drawing/2014/main" id="{7CFAB80F-E86D-2729-AD19-0647EFFF6278}"/>
              </a:ext>
            </a:extLst>
          </p:cNvPr>
          <p:cNvSpPr/>
          <p:nvPr/>
        </p:nvSpPr>
        <p:spPr>
          <a:xfrm>
            <a:off x="5204012" y="6212541"/>
            <a:ext cx="5567082" cy="64545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FF00"/>
                </a:solidFill>
              </a:rPr>
              <a:t>Lemesle</a:t>
            </a:r>
            <a:r>
              <a:rPr lang="en-US" sz="2400" b="1" dirty="0">
                <a:solidFill>
                  <a:srgbClr val="FFFF00"/>
                </a:solidFill>
              </a:rPr>
              <a:t> et al, NEJM 2025</a:t>
            </a:r>
          </a:p>
        </p:txBody>
      </p:sp>
    </p:spTree>
    <p:extLst>
      <p:ext uri="{BB962C8B-B14F-4D97-AF65-F5344CB8AC3E}">
        <p14:creationId xmlns:p14="http://schemas.microsoft.com/office/powerpoint/2010/main" val="1425061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CFCF8-4A09-671B-7B6C-F9D99BAE0621}"/>
              </a:ext>
            </a:extLst>
          </p:cNvPr>
          <p:cNvSpPr>
            <a:spLocks noGrp="1"/>
          </p:cNvSpPr>
          <p:nvPr>
            <p:ph type="title"/>
          </p:nvPr>
        </p:nvSpPr>
        <p:spPr/>
        <p:txBody>
          <a:bodyPr/>
          <a:lstStyle/>
          <a:p>
            <a:pPr algn="ctr"/>
            <a:r>
              <a:rPr lang="en-US" b="1" dirty="0">
                <a:solidFill>
                  <a:srgbClr val="FFFF00"/>
                </a:solidFill>
              </a:rPr>
              <a:t>AQUATIC Trial</a:t>
            </a:r>
          </a:p>
        </p:txBody>
      </p:sp>
      <p:sp>
        <p:nvSpPr>
          <p:cNvPr id="3" name="Content Placeholder 2">
            <a:extLst>
              <a:ext uri="{FF2B5EF4-FFF2-40B4-BE49-F238E27FC236}">
                <a16:creationId xmlns:a16="http://schemas.microsoft.com/office/drawing/2014/main" id="{937EB73E-7BBC-0232-3E04-42CC8A6E2A21}"/>
              </a:ext>
            </a:extLst>
          </p:cNvPr>
          <p:cNvSpPr>
            <a:spLocks noGrp="1"/>
          </p:cNvSpPr>
          <p:nvPr>
            <p:ph idx="1"/>
          </p:nvPr>
        </p:nvSpPr>
        <p:spPr/>
        <p:txBody>
          <a:bodyPr>
            <a:normAutofit/>
          </a:bodyPr>
          <a:lstStyle/>
          <a:p>
            <a:r>
              <a:rPr lang="en-US" sz="3600" b="1" dirty="0">
                <a:solidFill>
                  <a:schemeClr val="bg1"/>
                </a:solidFill>
              </a:rPr>
              <a:t>French Study, N = 872</a:t>
            </a:r>
          </a:p>
          <a:p>
            <a:r>
              <a:rPr lang="en-US" sz="3600" b="1" dirty="0">
                <a:solidFill>
                  <a:schemeClr val="bg1"/>
                </a:solidFill>
              </a:rPr>
              <a:t>Patients with coronary stent &gt; 6 </a:t>
            </a:r>
            <a:r>
              <a:rPr lang="en-US" sz="3600" b="1" dirty="0" err="1">
                <a:solidFill>
                  <a:schemeClr val="bg1"/>
                </a:solidFill>
              </a:rPr>
              <a:t>mos</a:t>
            </a:r>
            <a:r>
              <a:rPr lang="en-US" sz="3600" b="1" dirty="0">
                <a:solidFill>
                  <a:schemeClr val="bg1"/>
                </a:solidFill>
              </a:rPr>
              <a:t> prior. </a:t>
            </a:r>
          </a:p>
          <a:p>
            <a:r>
              <a:rPr lang="en-US" sz="3600" b="1" dirty="0">
                <a:solidFill>
                  <a:schemeClr val="bg1"/>
                </a:solidFill>
              </a:rPr>
              <a:t>Also receiving anticoagulation.</a:t>
            </a:r>
          </a:p>
          <a:p>
            <a:r>
              <a:rPr lang="en-US" sz="3600" b="1" dirty="0">
                <a:solidFill>
                  <a:schemeClr val="bg1"/>
                </a:solidFill>
              </a:rPr>
              <a:t>Randomized 1:1 aspirin 100 mg/d or placebo.</a:t>
            </a:r>
          </a:p>
          <a:p>
            <a:r>
              <a:rPr lang="en-US" sz="3600" b="1" dirty="0">
                <a:solidFill>
                  <a:schemeClr val="bg1"/>
                </a:solidFill>
              </a:rPr>
              <a:t>The trial was stopped early at 2.2 years because of excess deaths in the aspirin group.</a:t>
            </a:r>
          </a:p>
        </p:txBody>
      </p:sp>
      <p:sp>
        <p:nvSpPr>
          <p:cNvPr id="4" name="Rectangle 3">
            <a:extLst>
              <a:ext uri="{FF2B5EF4-FFF2-40B4-BE49-F238E27FC236}">
                <a16:creationId xmlns:a16="http://schemas.microsoft.com/office/drawing/2014/main" id="{DB1F78DD-E13E-83CA-A67B-8CFD103A07C8}"/>
              </a:ext>
            </a:extLst>
          </p:cNvPr>
          <p:cNvSpPr/>
          <p:nvPr/>
        </p:nvSpPr>
        <p:spPr>
          <a:xfrm>
            <a:off x="5204012" y="6212541"/>
            <a:ext cx="5567082" cy="64545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FF00"/>
                </a:solidFill>
              </a:rPr>
              <a:t>Lemesle</a:t>
            </a:r>
            <a:r>
              <a:rPr lang="en-US" sz="2400" b="1" dirty="0">
                <a:solidFill>
                  <a:srgbClr val="FFFF00"/>
                </a:solidFill>
              </a:rPr>
              <a:t> et al, NEJM 2025</a:t>
            </a:r>
          </a:p>
        </p:txBody>
      </p:sp>
      <p:pic>
        <p:nvPicPr>
          <p:cNvPr id="5" name="Picture 4">
            <a:extLst>
              <a:ext uri="{FF2B5EF4-FFF2-40B4-BE49-F238E27FC236}">
                <a16:creationId xmlns:a16="http://schemas.microsoft.com/office/drawing/2014/main" id="{ECD36D1C-709A-91B0-20DC-D16FAA67F600}"/>
              </a:ext>
            </a:extLst>
          </p:cNvPr>
          <p:cNvPicPr>
            <a:picLocks noChangeAspect="1"/>
          </p:cNvPicPr>
          <p:nvPr/>
        </p:nvPicPr>
        <p:blipFill>
          <a:blip r:embed="rId2"/>
          <a:stretch>
            <a:fillRect/>
          </a:stretch>
        </p:blipFill>
        <p:spPr>
          <a:xfrm>
            <a:off x="-53736" y="0"/>
            <a:ext cx="2864172" cy="1629319"/>
          </a:xfrm>
          <a:prstGeom prst="rect">
            <a:avLst/>
          </a:prstGeom>
        </p:spPr>
      </p:pic>
    </p:spTree>
    <p:extLst>
      <p:ext uri="{BB962C8B-B14F-4D97-AF65-F5344CB8AC3E}">
        <p14:creationId xmlns:p14="http://schemas.microsoft.com/office/powerpoint/2010/main" val="1285949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D13A60-A8AC-973B-A712-CFD96308131E}"/>
              </a:ext>
            </a:extLst>
          </p:cNvPr>
          <p:cNvPicPr>
            <a:picLocks noChangeAspect="1"/>
          </p:cNvPicPr>
          <p:nvPr/>
        </p:nvPicPr>
        <p:blipFill>
          <a:blip r:embed="rId2"/>
          <a:stretch>
            <a:fillRect/>
          </a:stretch>
        </p:blipFill>
        <p:spPr>
          <a:xfrm>
            <a:off x="2178424" y="-30551"/>
            <a:ext cx="7800556" cy="6888551"/>
          </a:xfrm>
          <a:prstGeom prst="rect">
            <a:avLst/>
          </a:prstGeom>
        </p:spPr>
      </p:pic>
      <p:pic>
        <p:nvPicPr>
          <p:cNvPr id="3" name="Picture 2">
            <a:extLst>
              <a:ext uri="{FF2B5EF4-FFF2-40B4-BE49-F238E27FC236}">
                <a16:creationId xmlns:a16="http://schemas.microsoft.com/office/drawing/2014/main" id="{AC5B7ABC-B29F-9CC0-DC7A-31CC092B9157}"/>
              </a:ext>
            </a:extLst>
          </p:cNvPr>
          <p:cNvPicPr>
            <a:picLocks noChangeAspect="1"/>
          </p:cNvPicPr>
          <p:nvPr/>
        </p:nvPicPr>
        <p:blipFill>
          <a:blip r:embed="rId3"/>
          <a:stretch>
            <a:fillRect/>
          </a:stretch>
        </p:blipFill>
        <p:spPr>
          <a:xfrm>
            <a:off x="146143" y="484094"/>
            <a:ext cx="11523196" cy="1264024"/>
          </a:xfrm>
          <a:prstGeom prst="rect">
            <a:avLst/>
          </a:prstGeom>
        </p:spPr>
      </p:pic>
      <p:pic>
        <p:nvPicPr>
          <p:cNvPr id="4" name="Picture 3">
            <a:extLst>
              <a:ext uri="{FF2B5EF4-FFF2-40B4-BE49-F238E27FC236}">
                <a16:creationId xmlns:a16="http://schemas.microsoft.com/office/drawing/2014/main" id="{D199B150-E502-E703-1653-BDB27EE409D2}"/>
              </a:ext>
            </a:extLst>
          </p:cNvPr>
          <p:cNvPicPr>
            <a:picLocks noChangeAspect="1"/>
          </p:cNvPicPr>
          <p:nvPr/>
        </p:nvPicPr>
        <p:blipFill>
          <a:blip r:embed="rId4"/>
          <a:stretch>
            <a:fillRect/>
          </a:stretch>
        </p:blipFill>
        <p:spPr>
          <a:xfrm>
            <a:off x="0" y="2144805"/>
            <a:ext cx="12000315" cy="1573306"/>
          </a:xfrm>
          <a:prstGeom prst="rect">
            <a:avLst/>
          </a:prstGeom>
        </p:spPr>
      </p:pic>
      <p:pic>
        <p:nvPicPr>
          <p:cNvPr id="5" name="Picture 4">
            <a:extLst>
              <a:ext uri="{FF2B5EF4-FFF2-40B4-BE49-F238E27FC236}">
                <a16:creationId xmlns:a16="http://schemas.microsoft.com/office/drawing/2014/main" id="{C8A2B364-5BD3-0AE5-721C-8DD8A3CE272E}"/>
              </a:ext>
            </a:extLst>
          </p:cNvPr>
          <p:cNvPicPr>
            <a:picLocks noChangeAspect="1"/>
          </p:cNvPicPr>
          <p:nvPr/>
        </p:nvPicPr>
        <p:blipFill>
          <a:blip r:embed="rId5"/>
          <a:stretch>
            <a:fillRect/>
          </a:stretch>
        </p:blipFill>
        <p:spPr>
          <a:xfrm>
            <a:off x="191685" y="4059985"/>
            <a:ext cx="12000315" cy="2717629"/>
          </a:xfrm>
          <a:prstGeom prst="rect">
            <a:avLst/>
          </a:prstGeom>
        </p:spPr>
      </p:pic>
    </p:spTree>
    <p:extLst>
      <p:ext uri="{BB962C8B-B14F-4D97-AF65-F5344CB8AC3E}">
        <p14:creationId xmlns:p14="http://schemas.microsoft.com/office/powerpoint/2010/main" val="3884775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A4D860-EF6C-7FEC-072E-44DBCCD29E0A}"/>
              </a:ext>
            </a:extLst>
          </p:cNvPr>
          <p:cNvPicPr>
            <a:picLocks noChangeAspect="1"/>
          </p:cNvPicPr>
          <p:nvPr/>
        </p:nvPicPr>
        <p:blipFill>
          <a:blip r:embed="rId2"/>
          <a:stretch>
            <a:fillRect/>
          </a:stretch>
        </p:blipFill>
        <p:spPr>
          <a:xfrm>
            <a:off x="368527" y="363070"/>
            <a:ext cx="11357308" cy="5577249"/>
          </a:xfrm>
          <a:prstGeom prst="rect">
            <a:avLst/>
          </a:prstGeom>
        </p:spPr>
      </p:pic>
      <p:sp>
        <p:nvSpPr>
          <p:cNvPr id="5" name="Rectangle 4">
            <a:extLst>
              <a:ext uri="{FF2B5EF4-FFF2-40B4-BE49-F238E27FC236}">
                <a16:creationId xmlns:a16="http://schemas.microsoft.com/office/drawing/2014/main" id="{ED3860AF-9296-4217-E974-6914F0D1CC13}"/>
              </a:ext>
            </a:extLst>
          </p:cNvPr>
          <p:cNvSpPr/>
          <p:nvPr/>
        </p:nvSpPr>
        <p:spPr>
          <a:xfrm>
            <a:off x="5204012" y="6212541"/>
            <a:ext cx="5567082" cy="64545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FF00"/>
                </a:solidFill>
              </a:rPr>
              <a:t>Lemesle</a:t>
            </a:r>
            <a:r>
              <a:rPr lang="en-US" sz="2400" b="1" dirty="0">
                <a:solidFill>
                  <a:srgbClr val="FFFF00"/>
                </a:solidFill>
              </a:rPr>
              <a:t> et al, NEJM 2025</a:t>
            </a:r>
          </a:p>
        </p:txBody>
      </p:sp>
    </p:spTree>
    <p:extLst>
      <p:ext uri="{BB962C8B-B14F-4D97-AF65-F5344CB8AC3E}">
        <p14:creationId xmlns:p14="http://schemas.microsoft.com/office/powerpoint/2010/main" val="311420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A36C5C-B741-F76A-4463-CED9A27341F9}"/>
              </a:ext>
            </a:extLst>
          </p:cNvPr>
          <p:cNvSpPr/>
          <p:nvPr/>
        </p:nvSpPr>
        <p:spPr>
          <a:xfrm>
            <a:off x="5204012" y="6212541"/>
            <a:ext cx="5567082" cy="64545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FF00"/>
                </a:solidFill>
              </a:rPr>
              <a:t>Lemesle</a:t>
            </a:r>
            <a:r>
              <a:rPr lang="en-US" sz="2400" b="1" dirty="0">
                <a:solidFill>
                  <a:srgbClr val="FFFF00"/>
                </a:solidFill>
              </a:rPr>
              <a:t> et al, NEJM 2025</a:t>
            </a:r>
          </a:p>
        </p:txBody>
      </p:sp>
      <p:pic>
        <p:nvPicPr>
          <p:cNvPr id="3" name="Picture 2">
            <a:extLst>
              <a:ext uri="{FF2B5EF4-FFF2-40B4-BE49-F238E27FC236}">
                <a16:creationId xmlns:a16="http://schemas.microsoft.com/office/drawing/2014/main" id="{A61F4A0D-E1B1-8D65-3D14-03E4D99435C9}"/>
              </a:ext>
            </a:extLst>
          </p:cNvPr>
          <p:cNvPicPr>
            <a:picLocks noChangeAspect="1"/>
          </p:cNvPicPr>
          <p:nvPr/>
        </p:nvPicPr>
        <p:blipFill>
          <a:blip r:embed="rId2"/>
          <a:stretch>
            <a:fillRect/>
          </a:stretch>
        </p:blipFill>
        <p:spPr>
          <a:xfrm>
            <a:off x="0" y="142791"/>
            <a:ext cx="12192000" cy="6169006"/>
          </a:xfrm>
          <a:prstGeom prst="rect">
            <a:avLst/>
          </a:prstGeom>
        </p:spPr>
      </p:pic>
    </p:spTree>
    <p:extLst>
      <p:ext uri="{BB962C8B-B14F-4D97-AF65-F5344CB8AC3E}">
        <p14:creationId xmlns:p14="http://schemas.microsoft.com/office/powerpoint/2010/main" val="2635137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277739-C82A-73C5-9CF9-746625E7C40A}"/>
              </a:ext>
            </a:extLst>
          </p:cNvPr>
          <p:cNvPicPr>
            <a:picLocks noChangeAspect="1"/>
          </p:cNvPicPr>
          <p:nvPr/>
        </p:nvPicPr>
        <p:blipFill>
          <a:blip r:embed="rId2"/>
          <a:stretch>
            <a:fillRect/>
          </a:stretch>
        </p:blipFill>
        <p:spPr>
          <a:xfrm>
            <a:off x="121023" y="94451"/>
            <a:ext cx="11949953" cy="6118090"/>
          </a:xfrm>
          <a:prstGeom prst="rect">
            <a:avLst/>
          </a:prstGeom>
        </p:spPr>
      </p:pic>
      <p:sp>
        <p:nvSpPr>
          <p:cNvPr id="3" name="Rectangle 2">
            <a:extLst>
              <a:ext uri="{FF2B5EF4-FFF2-40B4-BE49-F238E27FC236}">
                <a16:creationId xmlns:a16="http://schemas.microsoft.com/office/drawing/2014/main" id="{BF222B2A-09FB-E3BA-B846-F79926E59EDA}"/>
              </a:ext>
            </a:extLst>
          </p:cNvPr>
          <p:cNvSpPr/>
          <p:nvPr/>
        </p:nvSpPr>
        <p:spPr>
          <a:xfrm>
            <a:off x="5204012" y="6212541"/>
            <a:ext cx="5567082" cy="64545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FF00"/>
                </a:solidFill>
              </a:rPr>
              <a:t>Lemesle</a:t>
            </a:r>
            <a:r>
              <a:rPr lang="en-US" sz="2400" b="1" dirty="0">
                <a:solidFill>
                  <a:srgbClr val="FFFF00"/>
                </a:solidFill>
              </a:rPr>
              <a:t> et al, NEJM 2025</a:t>
            </a:r>
          </a:p>
        </p:txBody>
      </p:sp>
    </p:spTree>
    <p:extLst>
      <p:ext uri="{BB962C8B-B14F-4D97-AF65-F5344CB8AC3E}">
        <p14:creationId xmlns:p14="http://schemas.microsoft.com/office/powerpoint/2010/main" val="3384492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E75A91-3B64-5A78-A5EF-CB8E9B2D24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850508-AE7C-8511-5E99-80D7C3889F85}"/>
              </a:ext>
            </a:extLst>
          </p:cNvPr>
          <p:cNvSpPr>
            <a:spLocks noGrp="1"/>
          </p:cNvSpPr>
          <p:nvPr>
            <p:ph type="ctrTitle"/>
          </p:nvPr>
        </p:nvSpPr>
        <p:spPr>
          <a:xfrm>
            <a:off x="1524000" y="1759180"/>
            <a:ext cx="9144000" cy="2387600"/>
          </a:xfrm>
        </p:spPr>
        <p:txBody>
          <a:bodyPr>
            <a:normAutofit fontScale="90000"/>
          </a:bodyPr>
          <a:lstStyle/>
          <a:p>
            <a:br>
              <a:rPr lang="en-US" b="1" dirty="0">
                <a:solidFill>
                  <a:srgbClr val="FFFF00"/>
                </a:solidFill>
                <a:latin typeface="+mn-lt"/>
              </a:rPr>
            </a:br>
            <a:r>
              <a:rPr lang="en-US" b="1" dirty="0">
                <a:solidFill>
                  <a:srgbClr val="FFFF00"/>
                </a:solidFill>
                <a:latin typeface="+mn-lt"/>
              </a:rPr>
              <a:t>Top Cardiovascular </a:t>
            </a:r>
            <a:br>
              <a:rPr lang="en-US" b="1" dirty="0">
                <a:solidFill>
                  <a:srgbClr val="FFFF00"/>
                </a:solidFill>
                <a:latin typeface="+mn-lt"/>
              </a:rPr>
            </a:br>
            <a:r>
              <a:rPr lang="en-US" b="1" dirty="0">
                <a:solidFill>
                  <a:srgbClr val="FFFF00"/>
                </a:solidFill>
                <a:latin typeface="+mn-lt"/>
              </a:rPr>
              <a:t>Trials of 2025</a:t>
            </a:r>
            <a:br>
              <a:rPr lang="en-US" b="1" dirty="0">
                <a:solidFill>
                  <a:srgbClr val="FFFF00"/>
                </a:solidFill>
              </a:rPr>
            </a:br>
            <a:endParaRPr lang="en-US" b="1" dirty="0">
              <a:solidFill>
                <a:srgbClr val="FFFF00"/>
              </a:solidFill>
              <a:latin typeface="+mn-lt"/>
            </a:endParaRPr>
          </a:p>
        </p:txBody>
      </p:sp>
      <p:sp>
        <p:nvSpPr>
          <p:cNvPr id="3" name="Subtitle 2">
            <a:extLst>
              <a:ext uri="{FF2B5EF4-FFF2-40B4-BE49-F238E27FC236}">
                <a16:creationId xmlns:a16="http://schemas.microsoft.com/office/drawing/2014/main" id="{A4F3A2BC-8258-535B-506F-61914277CCD4}"/>
              </a:ext>
            </a:extLst>
          </p:cNvPr>
          <p:cNvSpPr>
            <a:spLocks noGrp="1"/>
          </p:cNvSpPr>
          <p:nvPr>
            <p:ph type="subTitle" idx="1"/>
          </p:nvPr>
        </p:nvSpPr>
        <p:spPr>
          <a:xfrm>
            <a:off x="1524000" y="3602038"/>
            <a:ext cx="9144000" cy="1998662"/>
          </a:xfrm>
        </p:spPr>
        <p:txBody>
          <a:bodyPr>
            <a:normAutofit fontScale="85000" lnSpcReduction="20000"/>
          </a:bodyPr>
          <a:lstStyle/>
          <a:p>
            <a:r>
              <a:rPr lang="en-US" sz="4200" b="1" dirty="0">
                <a:solidFill>
                  <a:schemeClr val="bg1"/>
                </a:solidFill>
              </a:rPr>
              <a:t>Randall C Thompson MD, FACC, MASNC</a:t>
            </a:r>
          </a:p>
          <a:p>
            <a:r>
              <a:rPr lang="en-US" sz="2600" b="1" dirty="0">
                <a:solidFill>
                  <a:schemeClr val="bg1"/>
                </a:solidFill>
              </a:rPr>
              <a:t>Attending Cardiologist</a:t>
            </a:r>
          </a:p>
          <a:p>
            <a:r>
              <a:rPr lang="en-US" sz="2600" b="1" dirty="0">
                <a:solidFill>
                  <a:schemeClr val="bg1"/>
                </a:solidFill>
              </a:rPr>
              <a:t>Saint Luke’s Mid America Heart Institute</a:t>
            </a:r>
          </a:p>
          <a:p>
            <a:r>
              <a:rPr lang="en-US" sz="2600" b="1" dirty="0">
                <a:solidFill>
                  <a:schemeClr val="bg1"/>
                </a:solidFill>
              </a:rPr>
              <a:t>Professor of Medicine</a:t>
            </a:r>
          </a:p>
          <a:p>
            <a:r>
              <a:rPr lang="en-US" sz="2600" b="1" dirty="0">
                <a:solidFill>
                  <a:schemeClr val="bg1"/>
                </a:solidFill>
              </a:rPr>
              <a:t>University of Missouri – Kansas City</a:t>
            </a:r>
          </a:p>
        </p:txBody>
      </p:sp>
      <p:pic>
        <p:nvPicPr>
          <p:cNvPr id="5" name="Picture 6">
            <a:extLst>
              <a:ext uri="{FF2B5EF4-FFF2-40B4-BE49-F238E27FC236}">
                <a16:creationId xmlns:a16="http://schemas.microsoft.com/office/drawing/2014/main" id="{A6AED329-4D0F-5EF9-C0E0-6F8D93415F85}"/>
              </a:ext>
            </a:extLst>
          </p:cNvPr>
          <p:cNvPicPr>
            <a:picLocks noChangeAspect="1"/>
          </p:cNvPicPr>
          <p:nvPr/>
        </p:nvPicPr>
        <p:blipFill>
          <a:blip r:embed="rId2"/>
          <a:srcRect/>
          <a:stretch>
            <a:fillRect/>
          </a:stretch>
        </p:blipFill>
        <p:spPr bwMode="auto">
          <a:xfrm>
            <a:off x="0" y="5288725"/>
            <a:ext cx="2755900" cy="1569275"/>
          </a:xfrm>
          <a:prstGeom prst="rect">
            <a:avLst/>
          </a:prstGeom>
          <a:noFill/>
          <a:ln w="9525">
            <a:noFill/>
            <a:miter lim="800000"/>
            <a:headEnd/>
            <a:tailEnd/>
          </a:ln>
        </p:spPr>
      </p:pic>
      <p:pic>
        <p:nvPicPr>
          <p:cNvPr id="7" name="Picture 6">
            <a:extLst>
              <a:ext uri="{FF2B5EF4-FFF2-40B4-BE49-F238E27FC236}">
                <a16:creationId xmlns:a16="http://schemas.microsoft.com/office/drawing/2014/main" id="{54B3929F-763C-CAAA-85E9-61D5D504AFA2}"/>
              </a:ext>
            </a:extLst>
          </p:cNvPr>
          <p:cNvPicPr>
            <a:picLocks noChangeAspect="1"/>
          </p:cNvPicPr>
          <p:nvPr/>
        </p:nvPicPr>
        <p:blipFill>
          <a:blip r:embed="rId3"/>
          <a:stretch>
            <a:fillRect/>
          </a:stretch>
        </p:blipFill>
        <p:spPr>
          <a:xfrm>
            <a:off x="9710804" y="4414383"/>
            <a:ext cx="2448537" cy="2387601"/>
          </a:xfrm>
          <a:prstGeom prst="rect">
            <a:avLst/>
          </a:prstGeom>
        </p:spPr>
      </p:pic>
      <p:pic>
        <p:nvPicPr>
          <p:cNvPr id="4" name="Picture 3">
            <a:extLst>
              <a:ext uri="{FF2B5EF4-FFF2-40B4-BE49-F238E27FC236}">
                <a16:creationId xmlns:a16="http://schemas.microsoft.com/office/drawing/2014/main" id="{F0CE96AC-6F79-B31C-0A27-956E46F18B98}"/>
              </a:ext>
            </a:extLst>
          </p:cNvPr>
          <p:cNvPicPr>
            <a:picLocks noChangeAspect="1"/>
          </p:cNvPicPr>
          <p:nvPr/>
        </p:nvPicPr>
        <p:blipFill>
          <a:blip r:embed="rId4"/>
          <a:stretch>
            <a:fillRect/>
          </a:stretch>
        </p:blipFill>
        <p:spPr>
          <a:xfrm>
            <a:off x="0" y="-35982"/>
            <a:ext cx="3847201" cy="1293282"/>
          </a:xfrm>
          <a:prstGeom prst="rect">
            <a:avLst/>
          </a:prstGeom>
        </p:spPr>
      </p:pic>
      <p:pic>
        <p:nvPicPr>
          <p:cNvPr id="9" name="Picture 8">
            <a:extLst>
              <a:ext uri="{FF2B5EF4-FFF2-40B4-BE49-F238E27FC236}">
                <a16:creationId xmlns:a16="http://schemas.microsoft.com/office/drawing/2014/main" id="{82D167B4-0526-8A86-16D6-858DFF8EC4C1}"/>
              </a:ext>
            </a:extLst>
          </p:cNvPr>
          <p:cNvPicPr>
            <a:picLocks noChangeAspect="1"/>
          </p:cNvPicPr>
          <p:nvPr/>
        </p:nvPicPr>
        <p:blipFill>
          <a:blip r:embed="rId5"/>
          <a:stretch>
            <a:fillRect/>
          </a:stretch>
        </p:blipFill>
        <p:spPr>
          <a:xfrm>
            <a:off x="8068235" y="0"/>
            <a:ext cx="4123764" cy="1121055"/>
          </a:xfrm>
          <a:prstGeom prst="rect">
            <a:avLst/>
          </a:prstGeom>
        </p:spPr>
      </p:pic>
      <p:sp>
        <p:nvSpPr>
          <p:cNvPr id="6" name="Rectangle 5">
            <a:extLst>
              <a:ext uri="{FF2B5EF4-FFF2-40B4-BE49-F238E27FC236}">
                <a16:creationId xmlns:a16="http://schemas.microsoft.com/office/drawing/2014/main" id="{45EF3A2B-2212-1F13-508E-B680A7EA7ECC}"/>
              </a:ext>
            </a:extLst>
          </p:cNvPr>
          <p:cNvSpPr/>
          <p:nvPr/>
        </p:nvSpPr>
        <p:spPr>
          <a:xfrm>
            <a:off x="3388659" y="4146780"/>
            <a:ext cx="5553635" cy="1453920"/>
          </a:xfrm>
          <a:prstGeom prst="rect">
            <a:avLst/>
          </a:prstGeom>
          <a:solidFill>
            <a:srgbClr val="0503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FF00"/>
                </a:solidFill>
              </a:rPr>
              <a:t>Nothing to disclose</a:t>
            </a:r>
          </a:p>
        </p:txBody>
      </p:sp>
    </p:spTree>
    <p:extLst>
      <p:ext uri="{BB962C8B-B14F-4D97-AF65-F5344CB8AC3E}">
        <p14:creationId xmlns:p14="http://schemas.microsoft.com/office/powerpoint/2010/main" val="2789256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0C545-DEC2-B614-9DD7-B7A956336B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A1FA63-15B9-397A-4538-87F6BB9610A8}"/>
              </a:ext>
            </a:extLst>
          </p:cNvPr>
          <p:cNvSpPr>
            <a:spLocks noGrp="1"/>
          </p:cNvSpPr>
          <p:nvPr>
            <p:ph type="title"/>
          </p:nvPr>
        </p:nvSpPr>
        <p:spPr/>
        <p:txBody>
          <a:bodyPr/>
          <a:lstStyle/>
          <a:p>
            <a:pPr algn="ctr"/>
            <a:r>
              <a:rPr lang="en-US" b="1" dirty="0">
                <a:solidFill>
                  <a:srgbClr val="FFFF00"/>
                </a:solidFill>
              </a:rPr>
              <a:t>AQUATIC Trial</a:t>
            </a:r>
          </a:p>
        </p:txBody>
      </p:sp>
      <p:sp>
        <p:nvSpPr>
          <p:cNvPr id="3" name="Content Placeholder 2">
            <a:extLst>
              <a:ext uri="{FF2B5EF4-FFF2-40B4-BE49-F238E27FC236}">
                <a16:creationId xmlns:a16="http://schemas.microsoft.com/office/drawing/2014/main" id="{EB27F9FA-E6CF-9EC5-AE41-02CBEE93FE78}"/>
              </a:ext>
            </a:extLst>
          </p:cNvPr>
          <p:cNvSpPr>
            <a:spLocks noGrp="1"/>
          </p:cNvSpPr>
          <p:nvPr>
            <p:ph idx="1"/>
          </p:nvPr>
        </p:nvSpPr>
        <p:spPr/>
        <p:txBody>
          <a:bodyPr>
            <a:normAutofit/>
          </a:bodyPr>
          <a:lstStyle/>
          <a:p>
            <a:r>
              <a:rPr lang="en-US" sz="3600" dirty="0">
                <a:solidFill>
                  <a:schemeClr val="bg1"/>
                </a:solidFill>
              </a:rPr>
              <a:t>Among patients with chronic coronary syndrome at high atherothrombotic risk who were receiving an oral anticoagulant, the addition of aspirin increased the risk of a composite of cardiovascular death, myocardial infarction, stroke, systemic embolism, coronary revascularization, or acute limb ischemia, as well as death from any cause and major bleeding.</a:t>
            </a:r>
            <a:endParaRPr lang="en-US" sz="3600" b="1" dirty="0">
              <a:solidFill>
                <a:schemeClr val="bg1"/>
              </a:solidFill>
            </a:endParaRPr>
          </a:p>
        </p:txBody>
      </p:sp>
      <p:sp>
        <p:nvSpPr>
          <p:cNvPr id="4" name="Rectangle 3">
            <a:extLst>
              <a:ext uri="{FF2B5EF4-FFF2-40B4-BE49-F238E27FC236}">
                <a16:creationId xmlns:a16="http://schemas.microsoft.com/office/drawing/2014/main" id="{2DF25BE5-3FC6-E2C1-ECC2-9C085C63A752}"/>
              </a:ext>
            </a:extLst>
          </p:cNvPr>
          <p:cNvSpPr/>
          <p:nvPr/>
        </p:nvSpPr>
        <p:spPr>
          <a:xfrm>
            <a:off x="5204012" y="6212541"/>
            <a:ext cx="5567082" cy="64545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FF00"/>
                </a:solidFill>
              </a:rPr>
              <a:t>Lemesle</a:t>
            </a:r>
            <a:r>
              <a:rPr lang="en-US" sz="2400" b="1" dirty="0">
                <a:solidFill>
                  <a:srgbClr val="FFFF00"/>
                </a:solidFill>
              </a:rPr>
              <a:t> et al, NEJM 2025</a:t>
            </a:r>
          </a:p>
        </p:txBody>
      </p:sp>
      <p:pic>
        <p:nvPicPr>
          <p:cNvPr id="5" name="Picture 4">
            <a:extLst>
              <a:ext uri="{FF2B5EF4-FFF2-40B4-BE49-F238E27FC236}">
                <a16:creationId xmlns:a16="http://schemas.microsoft.com/office/drawing/2014/main" id="{A6B98B5B-7EFC-ED5F-EA82-BF633F14F402}"/>
              </a:ext>
            </a:extLst>
          </p:cNvPr>
          <p:cNvPicPr>
            <a:picLocks noChangeAspect="1"/>
          </p:cNvPicPr>
          <p:nvPr/>
        </p:nvPicPr>
        <p:blipFill>
          <a:blip r:embed="rId2"/>
          <a:stretch>
            <a:fillRect/>
          </a:stretch>
        </p:blipFill>
        <p:spPr>
          <a:xfrm>
            <a:off x="-53736" y="0"/>
            <a:ext cx="2864172" cy="1629319"/>
          </a:xfrm>
          <a:prstGeom prst="rect">
            <a:avLst/>
          </a:prstGeom>
        </p:spPr>
      </p:pic>
    </p:spTree>
    <p:extLst>
      <p:ext uri="{BB962C8B-B14F-4D97-AF65-F5344CB8AC3E}">
        <p14:creationId xmlns:p14="http://schemas.microsoft.com/office/powerpoint/2010/main" val="1911264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BF96BB-FEE8-4658-1BE9-60083689CAA4}"/>
              </a:ext>
            </a:extLst>
          </p:cNvPr>
          <p:cNvPicPr>
            <a:picLocks noChangeAspect="1"/>
          </p:cNvPicPr>
          <p:nvPr/>
        </p:nvPicPr>
        <p:blipFill>
          <a:blip r:embed="rId2"/>
          <a:stretch>
            <a:fillRect/>
          </a:stretch>
        </p:blipFill>
        <p:spPr>
          <a:xfrm>
            <a:off x="201707" y="1774860"/>
            <a:ext cx="5694204" cy="3658926"/>
          </a:xfrm>
          <a:prstGeom prst="rect">
            <a:avLst/>
          </a:prstGeom>
        </p:spPr>
      </p:pic>
      <p:pic>
        <p:nvPicPr>
          <p:cNvPr id="6" name="Picture 5">
            <a:extLst>
              <a:ext uri="{FF2B5EF4-FFF2-40B4-BE49-F238E27FC236}">
                <a16:creationId xmlns:a16="http://schemas.microsoft.com/office/drawing/2014/main" id="{6B6D0BAD-9CD0-3806-A070-801C1A702D12}"/>
              </a:ext>
            </a:extLst>
          </p:cNvPr>
          <p:cNvPicPr>
            <a:picLocks noChangeAspect="1"/>
          </p:cNvPicPr>
          <p:nvPr/>
        </p:nvPicPr>
        <p:blipFill>
          <a:blip r:embed="rId3"/>
          <a:stretch>
            <a:fillRect/>
          </a:stretch>
        </p:blipFill>
        <p:spPr>
          <a:xfrm>
            <a:off x="6296091" y="1774860"/>
            <a:ext cx="5895909" cy="3617410"/>
          </a:xfrm>
          <a:prstGeom prst="rect">
            <a:avLst/>
          </a:prstGeom>
        </p:spPr>
      </p:pic>
      <p:sp>
        <p:nvSpPr>
          <p:cNvPr id="7" name="Rectangle 6">
            <a:extLst>
              <a:ext uri="{FF2B5EF4-FFF2-40B4-BE49-F238E27FC236}">
                <a16:creationId xmlns:a16="http://schemas.microsoft.com/office/drawing/2014/main" id="{8A090134-4850-9C45-0844-05F19DFB0AE6}"/>
              </a:ext>
            </a:extLst>
          </p:cNvPr>
          <p:cNvSpPr/>
          <p:nvPr/>
        </p:nvSpPr>
        <p:spPr>
          <a:xfrm>
            <a:off x="968188" y="5728445"/>
            <a:ext cx="4087906" cy="68580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rPr>
              <a:t>Net Adverse Clinical Events</a:t>
            </a:r>
          </a:p>
        </p:txBody>
      </p:sp>
      <p:sp>
        <p:nvSpPr>
          <p:cNvPr id="8" name="Rectangle 7">
            <a:extLst>
              <a:ext uri="{FF2B5EF4-FFF2-40B4-BE49-F238E27FC236}">
                <a16:creationId xmlns:a16="http://schemas.microsoft.com/office/drawing/2014/main" id="{78C9433C-10EB-8EC0-C169-C25342E81F0E}"/>
              </a:ext>
            </a:extLst>
          </p:cNvPr>
          <p:cNvSpPr/>
          <p:nvPr/>
        </p:nvSpPr>
        <p:spPr>
          <a:xfrm>
            <a:off x="7185210" y="5894293"/>
            <a:ext cx="4087906" cy="55133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rPr>
              <a:t>Major or Clinically Relevant Bleeding</a:t>
            </a:r>
          </a:p>
        </p:txBody>
      </p:sp>
      <p:sp>
        <p:nvSpPr>
          <p:cNvPr id="9" name="Rectangle 8">
            <a:extLst>
              <a:ext uri="{FF2B5EF4-FFF2-40B4-BE49-F238E27FC236}">
                <a16:creationId xmlns:a16="http://schemas.microsoft.com/office/drawing/2014/main" id="{94D353C8-6E2E-D878-C490-77D05D16886D}"/>
              </a:ext>
            </a:extLst>
          </p:cNvPr>
          <p:cNvSpPr/>
          <p:nvPr/>
        </p:nvSpPr>
        <p:spPr>
          <a:xfrm>
            <a:off x="3630706" y="6414246"/>
            <a:ext cx="3657600" cy="4437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Cho et al NEJM 2024</a:t>
            </a:r>
          </a:p>
        </p:txBody>
      </p:sp>
      <p:sp>
        <p:nvSpPr>
          <p:cNvPr id="10" name="Title 9">
            <a:extLst>
              <a:ext uri="{FF2B5EF4-FFF2-40B4-BE49-F238E27FC236}">
                <a16:creationId xmlns:a16="http://schemas.microsoft.com/office/drawing/2014/main" id="{6C162D33-DE93-3F3E-CE3A-EAFEC23D2776}"/>
              </a:ext>
            </a:extLst>
          </p:cNvPr>
          <p:cNvSpPr>
            <a:spLocks noGrp="1"/>
          </p:cNvSpPr>
          <p:nvPr>
            <p:ph type="title"/>
          </p:nvPr>
        </p:nvSpPr>
        <p:spPr>
          <a:xfrm>
            <a:off x="838200" y="365126"/>
            <a:ext cx="10515600" cy="997358"/>
          </a:xfrm>
        </p:spPr>
        <p:txBody>
          <a:bodyPr>
            <a:normAutofit fontScale="90000"/>
          </a:bodyPr>
          <a:lstStyle/>
          <a:p>
            <a:pPr algn="ctr"/>
            <a:r>
              <a:rPr lang="en-US" dirty="0">
                <a:solidFill>
                  <a:srgbClr val="FFFF00"/>
                </a:solidFill>
              </a:rPr>
              <a:t>Similar Results in the EPIC-CAD Trial</a:t>
            </a:r>
            <a:br>
              <a:rPr lang="en-US" dirty="0">
                <a:solidFill>
                  <a:srgbClr val="FFFF00"/>
                </a:solidFill>
              </a:rPr>
            </a:br>
            <a:r>
              <a:rPr lang="en-US" dirty="0">
                <a:solidFill>
                  <a:srgbClr val="FFFF00"/>
                </a:solidFill>
              </a:rPr>
              <a:t> </a:t>
            </a:r>
            <a:r>
              <a:rPr lang="en-US" dirty="0" err="1">
                <a:solidFill>
                  <a:srgbClr val="FFFF00"/>
                </a:solidFill>
              </a:rPr>
              <a:t>Edoxaban</a:t>
            </a:r>
            <a:r>
              <a:rPr lang="en-US" dirty="0">
                <a:solidFill>
                  <a:srgbClr val="FFFF00"/>
                </a:solidFill>
              </a:rPr>
              <a:t> With or Without Aspirin</a:t>
            </a:r>
          </a:p>
        </p:txBody>
      </p:sp>
      <p:pic>
        <p:nvPicPr>
          <p:cNvPr id="11" name="Picture 10">
            <a:extLst>
              <a:ext uri="{FF2B5EF4-FFF2-40B4-BE49-F238E27FC236}">
                <a16:creationId xmlns:a16="http://schemas.microsoft.com/office/drawing/2014/main" id="{9C737F9D-730A-F9E4-98F9-50EE4E14F59A}"/>
              </a:ext>
            </a:extLst>
          </p:cNvPr>
          <p:cNvPicPr>
            <a:picLocks noChangeAspect="1"/>
          </p:cNvPicPr>
          <p:nvPr/>
        </p:nvPicPr>
        <p:blipFill>
          <a:blip r:embed="rId4"/>
          <a:stretch>
            <a:fillRect/>
          </a:stretch>
        </p:blipFill>
        <p:spPr>
          <a:xfrm>
            <a:off x="0" y="0"/>
            <a:ext cx="1891214" cy="794400"/>
          </a:xfrm>
          <a:prstGeom prst="rect">
            <a:avLst/>
          </a:prstGeom>
        </p:spPr>
      </p:pic>
    </p:spTree>
    <p:extLst>
      <p:ext uri="{BB962C8B-B14F-4D97-AF65-F5344CB8AC3E}">
        <p14:creationId xmlns:p14="http://schemas.microsoft.com/office/powerpoint/2010/main" val="3676457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BA38B-7D07-10E2-17B2-DB4F29D8BC57}"/>
              </a:ext>
            </a:extLst>
          </p:cNvPr>
          <p:cNvSpPr>
            <a:spLocks noGrp="1"/>
          </p:cNvSpPr>
          <p:nvPr>
            <p:ph type="title"/>
          </p:nvPr>
        </p:nvSpPr>
        <p:spPr/>
        <p:txBody>
          <a:bodyPr/>
          <a:lstStyle/>
          <a:p>
            <a:pPr algn="ctr"/>
            <a:r>
              <a:rPr lang="en-US" b="1" dirty="0">
                <a:solidFill>
                  <a:srgbClr val="FFFF00"/>
                </a:solidFill>
              </a:rPr>
              <a:t>Similar Results in a Recent Meta Analysis</a:t>
            </a:r>
          </a:p>
        </p:txBody>
      </p:sp>
      <p:pic>
        <p:nvPicPr>
          <p:cNvPr id="3" name="Picture 2">
            <a:extLst>
              <a:ext uri="{FF2B5EF4-FFF2-40B4-BE49-F238E27FC236}">
                <a16:creationId xmlns:a16="http://schemas.microsoft.com/office/drawing/2014/main" id="{2FE25449-A99B-0059-C0B2-95B0718EC381}"/>
              </a:ext>
            </a:extLst>
          </p:cNvPr>
          <p:cNvPicPr>
            <a:picLocks noChangeAspect="1"/>
          </p:cNvPicPr>
          <p:nvPr/>
        </p:nvPicPr>
        <p:blipFill>
          <a:blip r:embed="rId2"/>
          <a:stretch>
            <a:fillRect/>
          </a:stretch>
        </p:blipFill>
        <p:spPr>
          <a:xfrm>
            <a:off x="1465729" y="1602751"/>
            <a:ext cx="9046769" cy="4544924"/>
          </a:xfrm>
          <a:prstGeom prst="rect">
            <a:avLst/>
          </a:prstGeom>
        </p:spPr>
      </p:pic>
      <p:sp>
        <p:nvSpPr>
          <p:cNvPr id="4" name="Rectangle 3">
            <a:extLst>
              <a:ext uri="{FF2B5EF4-FFF2-40B4-BE49-F238E27FC236}">
                <a16:creationId xmlns:a16="http://schemas.microsoft.com/office/drawing/2014/main" id="{072104CF-4F39-F254-CAEE-EF5C2AE5429B}"/>
              </a:ext>
            </a:extLst>
          </p:cNvPr>
          <p:cNvSpPr/>
          <p:nvPr/>
        </p:nvSpPr>
        <p:spPr>
          <a:xfrm>
            <a:off x="3186953" y="6279776"/>
            <a:ext cx="6414247" cy="57822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rPr>
              <a:t>Reddy et al, J Am Heart Assoc 2025 </a:t>
            </a:r>
          </a:p>
        </p:txBody>
      </p:sp>
    </p:spTree>
    <p:extLst>
      <p:ext uri="{BB962C8B-B14F-4D97-AF65-F5344CB8AC3E}">
        <p14:creationId xmlns:p14="http://schemas.microsoft.com/office/powerpoint/2010/main" val="3705813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CA7D14-D46E-9AEA-645B-190342619D12}"/>
              </a:ext>
            </a:extLst>
          </p:cNvPr>
          <p:cNvPicPr>
            <a:picLocks noChangeAspect="1"/>
          </p:cNvPicPr>
          <p:nvPr/>
        </p:nvPicPr>
        <p:blipFill>
          <a:blip r:embed="rId2"/>
          <a:stretch>
            <a:fillRect/>
          </a:stretch>
        </p:blipFill>
        <p:spPr>
          <a:xfrm>
            <a:off x="1" y="0"/>
            <a:ext cx="2286000" cy="1148443"/>
          </a:xfrm>
          <a:prstGeom prst="rect">
            <a:avLst/>
          </a:prstGeom>
        </p:spPr>
      </p:pic>
      <p:sp>
        <p:nvSpPr>
          <p:cNvPr id="4" name="Rectangle 3">
            <a:extLst>
              <a:ext uri="{FF2B5EF4-FFF2-40B4-BE49-F238E27FC236}">
                <a16:creationId xmlns:a16="http://schemas.microsoft.com/office/drawing/2014/main" id="{CCC0A95D-3478-A0C6-E1AC-AB7C7F1AF210}"/>
              </a:ext>
            </a:extLst>
          </p:cNvPr>
          <p:cNvSpPr/>
          <p:nvPr/>
        </p:nvSpPr>
        <p:spPr>
          <a:xfrm>
            <a:off x="3186953" y="6279776"/>
            <a:ext cx="6414247" cy="57822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rPr>
              <a:t>Reddy et al, J Am Heart Assoc 2025 </a:t>
            </a:r>
          </a:p>
        </p:txBody>
      </p:sp>
      <p:pic>
        <p:nvPicPr>
          <p:cNvPr id="5" name="Picture 4">
            <a:extLst>
              <a:ext uri="{FF2B5EF4-FFF2-40B4-BE49-F238E27FC236}">
                <a16:creationId xmlns:a16="http://schemas.microsoft.com/office/drawing/2014/main" id="{45CA6E8A-F441-AB7B-60EC-2F4297B7497D}"/>
              </a:ext>
            </a:extLst>
          </p:cNvPr>
          <p:cNvPicPr>
            <a:picLocks noChangeAspect="1"/>
          </p:cNvPicPr>
          <p:nvPr/>
        </p:nvPicPr>
        <p:blipFill>
          <a:blip r:embed="rId3"/>
          <a:stretch>
            <a:fillRect/>
          </a:stretch>
        </p:blipFill>
        <p:spPr>
          <a:xfrm>
            <a:off x="1333131" y="818908"/>
            <a:ext cx="8994210" cy="2740839"/>
          </a:xfrm>
          <a:prstGeom prst="rect">
            <a:avLst/>
          </a:prstGeom>
        </p:spPr>
      </p:pic>
      <p:pic>
        <p:nvPicPr>
          <p:cNvPr id="6" name="Picture 5">
            <a:extLst>
              <a:ext uri="{FF2B5EF4-FFF2-40B4-BE49-F238E27FC236}">
                <a16:creationId xmlns:a16="http://schemas.microsoft.com/office/drawing/2014/main" id="{23ABED9C-D416-E365-2306-78C1EA1703EF}"/>
              </a:ext>
            </a:extLst>
          </p:cNvPr>
          <p:cNvPicPr>
            <a:picLocks noChangeAspect="1"/>
          </p:cNvPicPr>
          <p:nvPr/>
        </p:nvPicPr>
        <p:blipFill>
          <a:blip r:embed="rId4"/>
          <a:stretch>
            <a:fillRect/>
          </a:stretch>
        </p:blipFill>
        <p:spPr>
          <a:xfrm>
            <a:off x="1143001" y="3590287"/>
            <a:ext cx="9688050" cy="2658949"/>
          </a:xfrm>
          <a:prstGeom prst="rect">
            <a:avLst/>
          </a:prstGeom>
        </p:spPr>
      </p:pic>
    </p:spTree>
    <p:extLst>
      <p:ext uri="{BB962C8B-B14F-4D97-AF65-F5344CB8AC3E}">
        <p14:creationId xmlns:p14="http://schemas.microsoft.com/office/powerpoint/2010/main" val="222400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3217C-7D76-9653-DE6F-5FA28A48EE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2AFD6D-BCEF-5E5F-4FCE-0C2E7D802C6F}"/>
              </a:ext>
            </a:extLst>
          </p:cNvPr>
          <p:cNvSpPr>
            <a:spLocks noGrp="1"/>
          </p:cNvSpPr>
          <p:nvPr>
            <p:ph type="title"/>
          </p:nvPr>
        </p:nvSpPr>
        <p:spPr/>
        <p:txBody>
          <a:bodyPr/>
          <a:lstStyle/>
          <a:p>
            <a:pPr algn="ctr"/>
            <a:r>
              <a:rPr lang="en-US" b="1" dirty="0">
                <a:solidFill>
                  <a:srgbClr val="FFFF00"/>
                </a:solidFill>
              </a:rPr>
              <a:t>AQUATIC Trial</a:t>
            </a:r>
          </a:p>
        </p:txBody>
      </p:sp>
      <p:sp>
        <p:nvSpPr>
          <p:cNvPr id="3" name="Content Placeholder 2">
            <a:extLst>
              <a:ext uri="{FF2B5EF4-FFF2-40B4-BE49-F238E27FC236}">
                <a16:creationId xmlns:a16="http://schemas.microsoft.com/office/drawing/2014/main" id="{338C1145-D6E3-D401-91BA-BE0EF8B0108A}"/>
              </a:ext>
            </a:extLst>
          </p:cNvPr>
          <p:cNvSpPr>
            <a:spLocks noGrp="1"/>
          </p:cNvSpPr>
          <p:nvPr>
            <p:ph idx="1"/>
          </p:nvPr>
        </p:nvSpPr>
        <p:spPr/>
        <p:txBody>
          <a:bodyPr>
            <a:normAutofit lnSpcReduction="10000"/>
          </a:bodyPr>
          <a:lstStyle/>
          <a:p>
            <a:r>
              <a:rPr lang="en-US" sz="3600" dirty="0">
                <a:solidFill>
                  <a:schemeClr val="bg1"/>
                </a:solidFill>
              </a:rPr>
              <a:t>The AQUATIC Trial population was a European population at high risk for thrombotic events.</a:t>
            </a:r>
          </a:p>
          <a:p>
            <a:r>
              <a:rPr lang="en-US" sz="3600" dirty="0">
                <a:solidFill>
                  <a:schemeClr val="bg1"/>
                </a:solidFill>
              </a:rPr>
              <a:t>Even in this high-risk population, the addition of aspirin resulted in more adverse events, not fewer.</a:t>
            </a:r>
          </a:p>
          <a:p>
            <a:r>
              <a:rPr lang="en-US" sz="3600" dirty="0">
                <a:solidFill>
                  <a:schemeClr val="bg1"/>
                </a:solidFill>
              </a:rPr>
              <a:t>The trial was stopped early because of considerable excess deaths in the ASA group.</a:t>
            </a:r>
          </a:p>
          <a:p>
            <a:r>
              <a:rPr lang="en-US" sz="3600" dirty="0">
                <a:solidFill>
                  <a:schemeClr val="bg1"/>
                </a:solidFill>
              </a:rPr>
              <a:t>Major bleeding was also worse, consistent with prior trials.</a:t>
            </a:r>
          </a:p>
        </p:txBody>
      </p:sp>
      <p:sp>
        <p:nvSpPr>
          <p:cNvPr id="4" name="Rectangle 3">
            <a:extLst>
              <a:ext uri="{FF2B5EF4-FFF2-40B4-BE49-F238E27FC236}">
                <a16:creationId xmlns:a16="http://schemas.microsoft.com/office/drawing/2014/main" id="{1ED774FB-3F89-F59C-46C6-C4421888F226}"/>
              </a:ext>
            </a:extLst>
          </p:cNvPr>
          <p:cNvSpPr/>
          <p:nvPr/>
        </p:nvSpPr>
        <p:spPr>
          <a:xfrm>
            <a:off x="5204012" y="6212541"/>
            <a:ext cx="5567082" cy="64545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FF00"/>
                </a:solidFill>
              </a:rPr>
              <a:t>Lemesle</a:t>
            </a:r>
            <a:r>
              <a:rPr lang="en-US" sz="2400" b="1" dirty="0">
                <a:solidFill>
                  <a:srgbClr val="FFFF00"/>
                </a:solidFill>
              </a:rPr>
              <a:t> et al, NEJM 2025</a:t>
            </a:r>
          </a:p>
        </p:txBody>
      </p:sp>
      <p:pic>
        <p:nvPicPr>
          <p:cNvPr id="5" name="Picture 4">
            <a:extLst>
              <a:ext uri="{FF2B5EF4-FFF2-40B4-BE49-F238E27FC236}">
                <a16:creationId xmlns:a16="http://schemas.microsoft.com/office/drawing/2014/main" id="{7FBE5F27-AB60-837E-A9CA-3A29A80DD4EE}"/>
              </a:ext>
            </a:extLst>
          </p:cNvPr>
          <p:cNvPicPr>
            <a:picLocks noChangeAspect="1"/>
          </p:cNvPicPr>
          <p:nvPr/>
        </p:nvPicPr>
        <p:blipFill>
          <a:blip r:embed="rId2"/>
          <a:stretch>
            <a:fillRect/>
          </a:stretch>
        </p:blipFill>
        <p:spPr>
          <a:xfrm>
            <a:off x="-53736" y="0"/>
            <a:ext cx="2864172" cy="1629319"/>
          </a:xfrm>
          <a:prstGeom prst="rect">
            <a:avLst/>
          </a:prstGeom>
        </p:spPr>
      </p:pic>
    </p:spTree>
    <p:extLst>
      <p:ext uri="{BB962C8B-B14F-4D97-AF65-F5344CB8AC3E}">
        <p14:creationId xmlns:p14="http://schemas.microsoft.com/office/powerpoint/2010/main" val="561019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FE676B-F9E6-EB1B-7271-106982556ED8}"/>
              </a:ext>
            </a:extLst>
          </p:cNvPr>
          <p:cNvPicPr>
            <a:picLocks noChangeAspect="1"/>
          </p:cNvPicPr>
          <p:nvPr/>
        </p:nvPicPr>
        <p:blipFill>
          <a:blip r:embed="rId2"/>
          <a:stretch>
            <a:fillRect/>
          </a:stretch>
        </p:blipFill>
        <p:spPr>
          <a:xfrm>
            <a:off x="591672" y="-1"/>
            <a:ext cx="11063914" cy="6395751"/>
          </a:xfrm>
          <a:prstGeom prst="rect">
            <a:avLst/>
          </a:prstGeom>
        </p:spPr>
      </p:pic>
      <p:sp>
        <p:nvSpPr>
          <p:cNvPr id="5" name="Rectangle 4">
            <a:extLst>
              <a:ext uri="{FF2B5EF4-FFF2-40B4-BE49-F238E27FC236}">
                <a16:creationId xmlns:a16="http://schemas.microsoft.com/office/drawing/2014/main" id="{ACE556A9-2BDD-0555-2EBA-CAC63B9E3DAA}"/>
              </a:ext>
            </a:extLst>
          </p:cNvPr>
          <p:cNvSpPr/>
          <p:nvPr/>
        </p:nvSpPr>
        <p:spPr>
          <a:xfrm>
            <a:off x="5230906" y="6427694"/>
            <a:ext cx="4074459" cy="43030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rPr>
              <a:t>Kristensen et al NEJM 2025</a:t>
            </a:r>
          </a:p>
        </p:txBody>
      </p:sp>
      <p:sp>
        <p:nvSpPr>
          <p:cNvPr id="6" name="Rectangle 5">
            <a:extLst>
              <a:ext uri="{FF2B5EF4-FFF2-40B4-BE49-F238E27FC236}">
                <a16:creationId xmlns:a16="http://schemas.microsoft.com/office/drawing/2014/main" id="{308EA5C8-7A46-4D8C-71C3-2CA78A4F8A28}"/>
              </a:ext>
            </a:extLst>
          </p:cNvPr>
          <p:cNvSpPr/>
          <p:nvPr/>
        </p:nvSpPr>
        <p:spPr>
          <a:xfrm>
            <a:off x="3590365" y="3119718"/>
            <a:ext cx="7611035" cy="3079376"/>
          </a:xfrm>
          <a:prstGeom prst="rect">
            <a:avLst/>
          </a:prstGeom>
          <a:solidFill>
            <a:srgbClr val="0503F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b="1" dirty="0">
                <a:solidFill>
                  <a:schemeClr val="bg1"/>
                </a:solidFill>
              </a:rPr>
              <a:t>Meta-analysis of 5 open label trials of randomizing patients with recent MI and EF ≥ 50%: beta blocker vs placebo.</a:t>
            </a:r>
          </a:p>
          <a:p>
            <a:endParaRPr lang="en-US" sz="3200" b="1" dirty="0">
              <a:solidFill>
                <a:schemeClr val="bg1"/>
              </a:solidFill>
            </a:endParaRPr>
          </a:p>
          <a:p>
            <a:r>
              <a:rPr lang="en-US" sz="3200" b="1" dirty="0">
                <a:solidFill>
                  <a:schemeClr val="bg1"/>
                </a:solidFill>
              </a:rPr>
              <a:t>N = 17,801</a:t>
            </a:r>
          </a:p>
        </p:txBody>
      </p:sp>
    </p:spTree>
    <p:extLst>
      <p:ext uri="{BB962C8B-B14F-4D97-AF65-F5344CB8AC3E}">
        <p14:creationId xmlns:p14="http://schemas.microsoft.com/office/powerpoint/2010/main" val="2598385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B5C0B-2300-558D-0824-D47BCF02C14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1F78376-297C-EB0C-DE19-D7661C56411C}"/>
              </a:ext>
            </a:extLst>
          </p:cNvPr>
          <p:cNvSpPr>
            <a:spLocks noGrp="1"/>
          </p:cNvSpPr>
          <p:nvPr>
            <p:ph idx="1"/>
          </p:nvPr>
        </p:nvSpPr>
        <p:spPr>
          <a:xfrm>
            <a:off x="524435" y="1825625"/>
            <a:ext cx="11322423" cy="4351338"/>
          </a:xfrm>
        </p:spPr>
        <p:txBody>
          <a:bodyPr>
            <a:normAutofit/>
          </a:bodyPr>
          <a:lstStyle/>
          <a:p>
            <a:r>
              <a:rPr lang="en-US" sz="3200" b="1" dirty="0">
                <a:solidFill>
                  <a:schemeClr val="bg1"/>
                </a:solidFill>
              </a:rPr>
              <a:t>Meta-analysis of 5 open label trials of randomizing patients with recent MI and EF ≥ 50%: beta blocker vs placebo.</a:t>
            </a:r>
          </a:p>
          <a:p>
            <a:r>
              <a:rPr lang="en-US" sz="3200" b="1" dirty="0">
                <a:solidFill>
                  <a:schemeClr val="bg1"/>
                </a:solidFill>
              </a:rPr>
              <a:t>N = 17,801</a:t>
            </a:r>
          </a:p>
        </p:txBody>
      </p:sp>
      <p:sp>
        <p:nvSpPr>
          <p:cNvPr id="4" name="Rectangle 3">
            <a:extLst>
              <a:ext uri="{FF2B5EF4-FFF2-40B4-BE49-F238E27FC236}">
                <a16:creationId xmlns:a16="http://schemas.microsoft.com/office/drawing/2014/main" id="{839CE92C-9CAC-D0D1-C346-3E0D1AC6F0B5}"/>
              </a:ext>
            </a:extLst>
          </p:cNvPr>
          <p:cNvSpPr/>
          <p:nvPr/>
        </p:nvSpPr>
        <p:spPr>
          <a:xfrm>
            <a:off x="5230906" y="6427694"/>
            <a:ext cx="4074459" cy="43030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rPr>
              <a:t>Kristensen et al NEJM 2025</a:t>
            </a:r>
          </a:p>
        </p:txBody>
      </p:sp>
    </p:spTree>
    <p:extLst>
      <p:ext uri="{BB962C8B-B14F-4D97-AF65-F5344CB8AC3E}">
        <p14:creationId xmlns:p14="http://schemas.microsoft.com/office/powerpoint/2010/main" val="15584694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B880A3-3E67-2603-42E5-8006B668889E}"/>
              </a:ext>
            </a:extLst>
          </p:cNvPr>
          <p:cNvPicPr>
            <a:picLocks noChangeAspect="1"/>
          </p:cNvPicPr>
          <p:nvPr/>
        </p:nvPicPr>
        <p:blipFill>
          <a:blip r:embed="rId2"/>
          <a:stretch>
            <a:fillRect/>
          </a:stretch>
        </p:blipFill>
        <p:spPr>
          <a:xfrm>
            <a:off x="1663447" y="-26895"/>
            <a:ext cx="6659792" cy="6858000"/>
          </a:xfrm>
          <a:prstGeom prst="rect">
            <a:avLst/>
          </a:prstGeom>
        </p:spPr>
      </p:pic>
      <p:sp>
        <p:nvSpPr>
          <p:cNvPr id="5" name="Rectangle 4">
            <a:extLst>
              <a:ext uri="{FF2B5EF4-FFF2-40B4-BE49-F238E27FC236}">
                <a16:creationId xmlns:a16="http://schemas.microsoft.com/office/drawing/2014/main" id="{BFBF611C-6B55-E90A-5FA0-6A68C40B4B71}"/>
              </a:ext>
            </a:extLst>
          </p:cNvPr>
          <p:cNvSpPr/>
          <p:nvPr/>
        </p:nvSpPr>
        <p:spPr>
          <a:xfrm>
            <a:off x="8202700" y="6427694"/>
            <a:ext cx="4074459" cy="43030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rPr>
              <a:t>Kristensen et al NEJM 2025</a:t>
            </a:r>
          </a:p>
        </p:txBody>
      </p:sp>
      <p:sp>
        <p:nvSpPr>
          <p:cNvPr id="6" name="Rectangle 5">
            <a:extLst>
              <a:ext uri="{FF2B5EF4-FFF2-40B4-BE49-F238E27FC236}">
                <a16:creationId xmlns:a16="http://schemas.microsoft.com/office/drawing/2014/main" id="{20E16C6A-4015-7997-7220-C34C16EE0BF1}"/>
              </a:ext>
            </a:extLst>
          </p:cNvPr>
          <p:cNvSpPr/>
          <p:nvPr/>
        </p:nvSpPr>
        <p:spPr>
          <a:xfrm>
            <a:off x="1667436" y="1169894"/>
            <a:ext cx="6441135" cy="1586753"/>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1908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C85313-7F8F-EF3B-5A7A-5BB8289640A7}"/>
              </a:ext>
            </a:extLst>
          </p:cNvPr>
          <p:cNvPicPr>
            <a:picLocks noChangeAspect="1"/>
          </p:cNvPicPr>
          <p:nvPr/>
        </p:nvPicPr>
        <p:blipFill>
          <a:blip r:embed="rId2"/>
          <a:stretch>
            <a:fillRect/>
          </a:stretch>
        </p:blipFill>
        <p:spPr>
          <a:xfrm>
            <a:off x="0" y="0"/>
            <a:ext cx="11954435" cy="6170032"/>
          </a:xfrm>
          <a:prstGeom prst="rect">
            <a:avLst/>
          </a:prstGeom>
        </p:spPr>
      </p:pic>
      <p:sp>
        <p:nvSpPr>
          <p:cNvPr id="3" name="Rectangle 2">
            <a:extLst>
              <a:ext uri="{FF2B5EF4-FFF2-40B4-BE49-F238E27FC236}">
                <a16:creationId xmlns:a16="http://schemas.microsoft.com/office/drawing/2014/main" id="{552911BD-ED7A-0459-19AF-34BE92AC1F63}"/>
              </a:ext>
            </a:extLst>
          </p:cNvPr>
          <p:cNvSpPr/>
          <p:nvPr/>
        </p:nvSpPr>
        <p:spPr>
          <a:xfrm>
            <a:off x="5230906" y="6427694"/>
            <a:ext cx="4074459" cy="43030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rPr>
              <a:t>Kristensen et al NEJM 2025</a:t>
            </a:r>
          </a:p>
        </p:txBody>
      </p:sp>
    </p:spTree>
    <p:extLst>
      <p:ext uri="{BB962C8B-B14F-4D97-AF65-F5344CB8AC3E}">
        <p14:creationId xmlns:p14="http://schemas.microsoft.com/office/powerpoint/2010/main" val="33489075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153223-A039-17EC-1E85-3E3A9AF8D5AD}"/>
              </a:ext>
            </a:extLst>
          </p:cNvPr>
          <p:cNvPicPr>
            <a:picLocks noChangeAspect="1"/>
          </p:cNvPicPr>
          <p:nvPr/>
        </p:nvPicPr>
        <p:blipFill>
          <a:blip r:embed="rId2"/>
          <a:stretch>
            <a:fillRect/>
          </a:stretch>
        </p:blipFill>
        <p:spPr>
          <a:xfrm>
            <a:off x="53788" y="0"/>
            <a:ext cx="12035118" cy="6089197"/>
          </a:xfrm>
          <a:prstGeom prst="rect">
            <a:avLst/>
          </a:prstGeom>
        </p:spPr>
      </p:pic>
      <p:sp>
        <p:nvSpPr>
          <p:cNvPr id="3" name="Rectangle 2">
            <a:extLst>
              <a:ext uri="{FF2B5EF4-FFF2-40B4-BE49-F238E27FC236}">
                <a16:creationId xmlns:a16="http://schemas.microsoft.com/office/drawing/2014/main" id="{911B39D4-FD04-86C7-809A-7EC9F5640C81}"/>
              </a:ext>
            </a:extLst>
          </p:cNvPr>
          <p:cNvSpPr/>
          <p:nvPr/>
        </p:nvSpPr>
        <p:spPr>
          <a:xfrm>
            <a:off x="5230906" y="6427694"/>
            <a:ext cx="4074459" cy="43030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rPr>
              <a:t>Kristensen et al NEJM 2025</a:t>
            </a:r>
          </a:p>
        </p:txBody>
      </p:sp>
    </p:spTree>
    <p:extLst>
      <p:ext uri="{BB962C8B-B14F-4D97-AF65-F5344CB8AC3E}">
        <p14:creationId xmlns:p14="http://schemas.microsoft.com/office/powerpoint/2010/main" val="3892798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C931FB-1B02-5A06-5B59-B987B1CE85BF}"/>
              </a:ext>
            </a:extLst>
          </p:cNvPr>
          <p:cNvSpPr>
            <a:spLocks noGrp="1"/>
          </p:cNvSpPr>
          <p:nvPr>
            <p:ph type="title"/>
          </p:nvPr>
        </p:nvSpPr>
        <p:spPr>
          <a:xfrm>
            <a:off x="838200" y="365125"/>
            <a:ext cx="10515600" cy="656851"/>
          </a:xfrm>
        </p:spPr>
        <p:txBody>
          <a:bodyPr>
            <a:normAutofit/>
          </a:bodyPr>
          <a:lstStyle/>
          <a:p>
            <a:pPr algn="ctr"/>
            <a:r>
              <a:rPr lang="en-US" sz="3600" b="1" dirty="0">
                <a:solidFill>
                  <a:srgbClr val="FFFF00"/>
                </a:solidFill>
              </a:rPr>
              <a:t>Top Cardiovascular Trials of 2025</a:t>
            </a:r>
            <a:endParaRPr lang="en-US" sz="3600" dirty="0"/>
          </a:p>
        </p:txBody>
      </p:sp>
      <p:sp>
        <p:nvSpPr>
          <p:cNvPr id="5" name="Content Placeholder 4">
            <a:extLst>
              <a:ext uri="{FF2B5EF4-FFF2-40B4-BE49-F238E27FC236}">
                <a16:creationId xmlns:a16="http://schemas.microsoft.com/office/drawing/2014/main" id="{996FB348-CBC4-56AB-C97A-54A3A76BB277}"/>
              </a:ext>
            </a:extLst>
          </p:cNvPr>
          <p:cNvSpPr>
            <a:spLocks noGrp="1"/>
          </p:cNvSpPr>
          <p:nvPr>
            <p:ph idx="1"/>
          </p:nvPr>
        </p:nvSpPr>
        <p:spPr>
          <a:xfrm>
            <a:off x="838200" y="1237129"/>
            <a:ext cx="10515600" cy="4939834"/>
          </a:xfrm>
        </p:spPr>
        <p:txBody>
          <a:bodyPr>
            <a:normAutofit/>
          </a:bodyPr>
          <a:lstStyle/>
          <a:p>
            <a:r>
              <a:rPr lang="en-US" b="1" dirty="0">
                <a:solidFill>
                  <a:schemeClr val="bg1"/>
                </a:solidFill>
              </a:rPr>
              <a:t>DECAF Trial showed 1 cup of coffee per day lowered recurrence of atrial fibrillation after cardioversion.</a:t>
            </a:r>
          </a:p>
          <a:p>
            <a:r>
              <a:rPr lang="en-US" b="1" dirty="0">
                <a:solidFill>
                  <a:schemeClr val="bg1"/>
                </a:solidFill>
              </a:rPr>
              <a:t>The AQUATIC Trial showed harm rather than benefit of aspirin plus anticoagulation in patients post PCI who have atrial fibrillation.</a:t>
            </a:r>
          </a:p>
          <a:p>
            <a:r>
              <a:rPr lang="en-US" b="1" dirty="0">
                <a:solidFill>
                  <a:schemeClr val="bg1"/>
                </a:solidFill>
              </a:rPr>
              <a:t>A large meta-analysis shows no benefit of beta blockers post MI with EF &gt; 50%.</a:t>
            </a:r>
          </a:p>
          <a:p>
            <a:r>
              <a:rPr lang="en-US" b="1" dirty="0" err="1">
                <a:solidFill>
                  <a:schemeClr val="bg1"/>
                </a:solidFill>
              </a:rPr>
              <a:t>Evolocumab</a:t>
            </a:r>
            <a:r>
              <a:rPr lang="en-US" b="1" dirty="0">
                <a:solidFill>
                  <a:schemeClr val="bg1"/>
                </a:solidFill>
              </a:rPr>
              <a:t> beneficial in patients with atherosclerosis and no prior stroke or MI.</a:t>
            </a:r>
          </a:p>
          <a:p>
            <a:r>
              <a:rPr lang="en-US" b="1" dirty="0">
                <a:solidFill>
                  <a:schemeClr val="bg1"/>
                </a:solidFill>
              </a:rPr>
              <a:t>Controversy regarding LAAO from the CLOSURE-AF Trial</a:t>
            </a:r>
          </a:p>
        </p:txBody>
      </p:sp>
    </p:spTree>
    <p:extLst>
      <p:ext uri="{BB962C8B-B14F-4D97-AF65-F5344CB8AC3E}">
        <p14:creationId xmlns:p14="http://schemas.microsoft.com/office/powerpoint/2010/main" val="39401276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2B6D68-6FD4-538C-7579-DE225B693865}"/>
              </a:ext>
            </a:extLst>
          </p:cNvPr>
          <p:cNvPicPr>
            <a:picLocks noChangeAspect="1"/>
          </p:cNvPicPr>
          <p:nvPr/>
        </p:nvPicPr>
        <p:blipFill>
          <a:blip r:embed="rId2"/>
          <a:stretch>
            <a:fillRect/>
          </a:stretch>
        </p:blipFill>
        <p:spPr>
          <a:xfrm>
            <a:off x="37029" y="672352"/>
            <a:ext cx="12154971" cy="4235823"/>
          </a:xfrm>
          <a:prstGeom prst="rect">
            <a:avLst/>
          </a:prstGeom>
        </p:spPr>
      </p:pic>
      <p:sp>
        <p:nvSpPr>
          <p:cNvPr id="3" name="Rectangle 2">
            <a:extLst>
              <a:ext uri="{FF2B5EF4-FFF2-40B4-BE49-F238E27FC236}">
                <a16:creationId xmlns:a16="http://schemas.microsoft.com/office/drawing/2014/main" id="{1435FA47-5C35-90B5-4170-EF4EAFE67F99}"/>
              </a:ext>
            </a:extLst>
          </p:cNvPr>
          <p:cNvSpPr/>
          <p:nvPr/>
        </p:nvSpPr>
        <p:spPr>
          <a:xfrm>
            <a:off x="5230906" y="6427694"/>
            <a:ext cx="4074459" cy="43030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rPr>
              <a:t>Kristensen et al NEJM 2025</a:t>
            </a:r>
          </a:p>
        </p:txBody>
      </p:sp>
    </p:spTree>
    <p:extLst>
      <p:ext uri="{BB962C8B-B14F-4D97-AF65-F5344CB8AC3E}">
        <p14:creationId xmlns:p14="http://schemas.microsoft.com/office/powerpoint/2010/main" val="26790550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7CDFB5-205B-C69D-A837-CEE7A774B18A}"/>
              </a:ext>
            </a:extLst>
          </p:cNvPr>
          <p:cNvPicPr>
            <a:picLocks noChangeAspect="1"/>
          </p:cNvPicPr>
          <p:nvPr/>
        </p:nvPicPr>
        <p:blipFill>
          <a:blip r:embed="rId2"/>
          <a:stretch>
            <a:fillRect/>
          </a:stretch>
        </p:blipFill>
        <p:spPr>
          <a:xfrm>
            <a:off x="1366328" y="0"/>
            <a:ext cx="9337530" cy="6475132"/>
          </a:xfrm>
          <a:prstGeom prst="rect">
            <a:avLst/>
          </a:prstGeom>
        </p:spPr>
      </p:pic>
      <p:sp>
        <p:nvSpPr>
          <p:cNvPr id="3" name="Rectangle 2">
            <a:extLst>
              <a:ext uri="{FF2B5EF4-FFF2-40B4-BE49-F238E27FC236}">
                <a16:creationId xmlns:a16="http://schemas.microsoft.com/office/drawing/2014/main" id="{2AB166F8-0383-3646-558C-EE75E2A066F4}"/>
              </a:ext>
            </a:extLst>
          </p:cNvPr>
          <p:cNvSpPr/>
          <p:nvPr/>
        </p:nvSpPr>
        <p:spPr>
          <a:xfrm>
            <a:off x="5230906" y="6427694"/>
            <a:ext cx="4074459" cy="43030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rPr>
              <a:t>Kristensen et al NEJM 2025</a:t>
            </a:r>
          </a:p>
        </p:txBody>
      </p:sp>
    </p:spTree>
    <p:extLst>
      <p:ext uri="{BB962C8B-B14F-4D97-AF65-F5344CB8AC3E}">
        <p14:creationId xmlns:p14="http://schemas.microsoft.com/office/powerpoint/2010/main" val="40116207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A2B2F-F549-D890-7E7F-B1A99A3E3863}"/>
              </a:ext>
            </a:extLst>
          </p:cNvPr>
          <p:cNvSpPr>
            <a:spLocks noGrp="1"/>
          </p:cNvSpPr>
          <p:nvPr>
            <p:ph type="title"/>
          </p:nvPr>
        </p:nvSpPr>
        <p:spPr/>
        <p:txBody>
          <a:bodyPr/>
          <a:lstStyle/>
          <a:p>
            <a:pPr algn="ctr"/>
            <a:r>
              <a:rPr lang="en-US" b="1" dirty="0">
                <a:solidFill>
                  <a:srgbClr val="FFFF00"/>
                </a:solidFill>
              </a:rPr>
              <a:t>Meta-analysis of Beta Blocker Trials</a:t>
            </a:r>
          </a:p>
        </p:txBody>
      </p:sp>
      <p:sp>
        <p:nvSpPr>
          <p:cNvPr id="3" name="Content Placeholder 2">
            <a:extLst>
              <a:ext uri="{FF2B5EF4-FFF2-40B4-BE49-F238E27FC236}">
                <a16:creationId xmlns:a16="http://schemas.microsoft.com/office/drawing/2014/main" id="{B5B22429-3F67-8890-E34A-00CDE6346836}"/>
              </a:ext>
            </a:extLst>
          </p:cNvPr>
          <p:cNvSpPr>
            <a:spLocks noGrp="1"/>
          </p:cNvSpPr>
          <p:nvPr>
            <p:ph idx="1"/>
          </p:nvPr>
        </p:nvSpPr>
        <p:spPr/>
        <p:txBody>
          <a:bodyPr>
            <a:normAutofit lnSpcReduction="10000"/>
          </a:bodyPr>
          <a:lstStyle/>
          <a:p>
            <a:r>
              <a:rPr lang="en-US" sz="3600" b="1" dirty="0">
                <a:solidFill>
                  <a:schemeClr val="bg1"/>
                </a:solidFill>
              </a:rPr>
              <a:t>In this meta-analysis of individual-patient data, which consolidated the totality of evidence from five contemporary randomized trials, beta-blocker therapy did not decrease the incidence of death from any cause, myocardial infarction, or heart failure in patients with a preserved LVEF (≥50%) after recent myocardial infarction without other indications for beta-blocker therapy.</a:t>
            </a:r>
          </a:p>
        </p:txBody>
      </p:sp>
      <p:sp>
        <p:nvSpPr>
          <p:cNvPr id="4" name="Rectangle 3">
            <a:extLst>
              <a:ext uri="{FF2B5EF4-FFF2-40B4-BE49-F238E27FC236}">
                <a16:creationId xmlns:a16="http://schemas.microsoft.com/office/drawing/2014/main" id="{08EFA906-D5D9-C478-F1C2-A4633E246E22}"/>
              </a:ext>
            </a:extLst>
          </p:cNvPr>
          <p:cNvSpPr/>
          <p:nvPr/>
        </p:nvSpPr>
        <p:spPr>
          <a:xfrm>
            <a:off x="5230906" y="6427694"/>
            <a:ext cx="4074459" cy="43030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rPr>
              <a:t>Kristensen et al NEJM 2025</a:t>
            </a:r>
          </a:p>
        </p:txBody>
      </p:sp>
    </p:spTree>
    <p:extLst>
      <p:ext uri="{BB962C8B-B14F-4D97-AF65-F5344CB8AC3E}">
        <p14:creationId xmlns:p14="http://schemas.microsoft.com/office/powerpoint/2010/main" val="35116316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3F09C-BE08-BF33-3898-E66D0FFB1D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45E850-53EF-A371-8A08-93D542E7F03F}"/>
              </a:ext>
            </a:extLst>
          </p:cNvPr>
          <p:cNvSpPr>
            <a:spLocks noGrp="1"/>
          </p:cNvSpPr>
          <p:nvPr>
            <p:ph type="title"/>
          </p:nvPr>
        </p:nvSpPr>
        <p:spPr/>
        <p:txBody>
          <a:bodyPr/>
          <a:lstStyle/>
          <a:p>
            <a:pPr algn="ctr"/>
            <a:r>
              <a:rPr lang="en-US" b="1" dirty="0">
                <a:solidFill>
                  <a:srgbClr val="FFFF00"/>
                </a:solidFill>
              </a:rPr>
              <a:t>Meta-analysis of Beta Blocker Trials</a:t>
            </a:r>
          </a:p>
        </p:txBody>
      </p:sp>
      <p:sp>
        <p:nvSpPr>
          <p:cNvPr id="3" name="Content Placeholder 2">
            <a:extLst>
              <a:ext uri="{FF2B5EF4-FFF2-40B4-BE49-F238E27FC236}">
                <a16:creationId xmlns:a16="http://schemas.microsoft.com/office/drawing/2014/main" id="{D5B33E2B-9507-5E3C-DDCF-A94E9857C6A9}"/>
              </a:ext>
            </a:extLst>
          </p:cNvPr>
          <p:cNvSpPr>
            <a:spLocks noGrp="1"/>
          </p:cNvSpPr>
          <p:nvPr>
            <p:ph idx="1"/>
          </p:nvPr>
        </p:nvSpPr>
        <p:spPr/>
        <p:txBody>
          <a:bodyPr>
            <a:normAutofit/>
          </a:bodyPr>
          <a:lstStyle/>
          <a:p>
            <a:r>
              <a:rPr lang="en-US" sz="3600" b="1" dirty="0">
                <a:solidFill>
                  <a:schemeClr val="bg1"/>
                </a:solidFill>
              </a:rPr>
              <a:t>Patients regularly ask to take fewer medications.</a:t>
            </a:r>
          </a:p>
          <a:p>
            <a:r>
              <a:rPr lang="en-US" sz="3600" b="1" dirty="0">
                <a:solidFill>
                  <a:schemeClr val="bg1"/>
                </a:solidFill>
              </a:rPr>
              <a:t>Although many patients have other indications for beta blockers, medical regimens can be simplified in many.</a:t>
            </a:r>
          </a:p>
        </p:txBody>
      </p:sp>
      <p:sp>
        <p:nvSpPr>
          <p:cNvPr id="4" name="Rectangle 3">
            <a:extLst>
              <a:ext uri="{FF2B5EF4-FFF2-40B4-BE49-F238E27FC236}">
                <a16:creationId xmlns:a16="http://schemas.microsoft.com/office/drawing/2014/main" id="{DDF04F66-0585-2C25-A1CB-43A1B607C5CE}"/>
              </a:ext>
            </a:extLst>
          </p:cNvPr>
          <p:cNvSpPr/>
          <p:nvPr/>
        </p:nvSpPr>
        <p:spPr>
          <a:xfrm>
            <a:off x="5230906" y="6427694"/>
            <a:ext cx="4074459" cy="43030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rPr>
              <a:t>Kristensen et al NEJM 2025</a:t>
            </a:r>
          </a:p>
        </p:txBody>
      </p:sp>
    </p:spTree>
    <p:extLst>
      <p:ext uri="{BB962C8B-B14F-4D97-AF65-F5344CB8AC3E}">
        <p14:creationId xmlns:p14="http://schemas.microsoft.com/office/powerpoint/2010/main" val="8418470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79398-93AE-5F88-8172-DE1D3872BFA9}"/>
              </a:ext>
            </a:extLst>
          </p:cNvPr>
          <p:cNvSpPr>
            <a:spLocks noGrp="1"/>
          </p:cNvSpPr>
          <p:nvPr>
            <p:ph type="title"/>
          </p:nvPr>
        </p:nvSpPr>
        <p:spPr>
          <a:xfrm>
            <a:off x="838200" y="365126"/>
            <a:ext cx="10515600" cy="939240"/>
          </a:xfrm>
        </p:spPr>
        <p:txBody>
          <a:bodyPr>
            <a:normAutofit/>
          </a:bodyPr>
          <a:lstStyle/>
          <a:p>
            <a:pPr algn="ctr"/>
            <a:r>
              <a:rPr lang="en-US" sz="4800" b="1" dirty="0">
                <a:solidFill>
                  <a:srgbClr val="FFFF00"/>
                </a:solidFill>
              </a:rPr>
              <a:t>VESALIUS-CV Trial</a:t>
            </a:r>
          </a:p>
        </p:txBody>
      </p:sp>
      <p:sp>
        <p:nvSpPr>
          <p:cNvPr id="4" name="Rectangle 3">
            <a:extLst>
              <a:ext uri="{FF2B5EF4-FFF2-40B4-BE49-F238E27FC236}">
                <a16:creationId xmlns:a16="http://schemas.microsoft.com/office/drawing/2014/main" id="{6BDBE58E-68DB-F85E-7F66-2898348948D0}"/>
              </a:ext>
            </a:extLst>
          </p:cNvPr>
          <p:cNvSpPr/>
          <p:nvPr/>
        </p:nvSpPr>
        <p:spPr>
          <a:xfrm>
            <a:off x="6199094" y="6176963"/>
            <a:ext cx="4182035" cy="68103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FF00"/>
                </a:solidFill>
              </a:rPr>
              <a:t>Bohula</a:t>
            </a:r>
            <a:r>
              <a:rPr lang="en-US" sz="2400" b="1" dirty="0">
                <a:solidFill>
                  <a:srgbClr val="FFFF00"/>
                </a:solidFill>
              </a:rPr>
              <a:t> et al NEJM 2025</a:t>
            </a:r>
          </a:p>
        </p:txBody>
      </p:sp>
      <p:pic>
        <p:nvPicPr>
          <p:cNvPr id="7" name="Picture 6">
            <a:extLst>
              <a:ext uri="{FF2B5EF4-FFF2-40B4-BE49-F238E27FC236}">
                <a16:creationId xmlns:a16="http://schemas.microsoft.com/office/drawing/2014/main" id="{A1D91277-8C79-43D3-9CF3-36E1B0A71A8A}"/>
              </a:ext>
            </a:extLst>
          </p:cNvPr>
          <p:cNvPicPr>
            <a:picLocks noChangeAspect="1"/>
          </p:cNvPicPr>
          <p:nvPr/>
        </p:nvPicPr>
        <p:blipFill>
          <a:blip r:embed="rId2"/>
          <a:stretch>
            <a:fillRect/>
          </a:stretch>
        </p:blipFill>
        <p:spPr>
          <a:xfrm>
            <a:off x="1622613" y="1200388"/>
            <a:ext cx="9350188" cy="5134680"/>
          </a:xfrm>
          <a:prstGeom prst="rect">
            <a:avLst/>
          </a:prstGeom>
        </p:spPr>
      </p:pic>
    </p:spTree>
    <p:extLst>
      <p:ext uri="{BB962C8B-B14F-4D97-AF65-F5344CB8AC3E}">
        <p14:creationId xmlns:p14="http://schemas.microsoft.com/office/powerpoint/2010/main" val="18224901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812FB-F236-206E-8B89-812FB5DDEC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EFE3DA-6442-9CFA-0E0A-67DF382F1043}"/>
              </a:ext>
            </a:extLst>
          </p:cNvPr>
          <p:cNvSpPr>
            <a:spLocks noGrp="1"/>
          </p:cNvSpPr>
          <p:nvPr>
            <p:ph type="title"/>
          </p:nvPr>
        </p:nvSpPr>
        <p:spPr/>
        <p:txBody>
          <a:bodyPr>
            <a:normAutofit/>
          </a:bodyPr>
          <a:lstStyle/>
          <a:p>
            <a:pPr algn="ctr"/>
            <a:r>
              <a:rPr lang="en-US" sz="4800" b="1" dirty="0">
                <a:solidFill>
                  <a:srgbClr val="FFFF00"/>
                </a:solidFill>
              </a:rPr>
              <a:t>VESALIUS-CV Trial</a:t>
            </a:r>
          </a:p>
        </p:txBody>
      </p:sp>
      <p:sp>
        <p:nvSpPr>
          <p:cNvPr id="3" name="Content Placeholder 2">
            <a:extLst>
              <a:ext uri="{FF2B5EF4-FFF2-40B4-BE49-F238E27FC236}">
                <a16:creationId xmlns:a16="http://schemas.microsoft.com/office/drawing/2014/main" id="{DF7DCD0A-B537-0DDA-D685-551F3F4683CA}"/>
              </a:ext>
            </a:extLst>
          </p:cNvPr>
          <p:cNvSpPr>
            <a:spLocks noGrp="1"/>
          </p:cNvSpPr>
          <p:nvPr>
            <p:ph idx="1"/>
          </p:nvPr>
        </p:nvSpPr>
        <p:spPr>
          <a:xfrm>
            <a:off x="838199" y="1573306"/>
            <a:ext cx="10887635" cy="4670892"/>
          </a:xfrm>
        </p:spPr>
        <p:txBody>
          <a:bodyPr>
            <a:normAutofit/>
          </a:bodyPr>
          <a:lstStyle/>
          <a:p>
            <a:r>
              <a:rPr lang="en-US" sz="3600" b="1" dirty="0">
                <a:solidFill>
                  <a:schemeClr val="bg1"/>
                </a:solidFill>
              </a:rPr>
              <a:t>International study, N =12,257</a:t>
            </a:r>
          </a:p>
          <a:p>
            <a:r>
              <a:rPr lang="en-US" sz="3600" b="1" dirty="0">
                <a:solidFill>
                  <a:schemeClr val="bg1"/>
                </a:solidFill>
              </a:rPr>
              <a:t>Atherosclerosis or diabetes w/o prior MI or stroke and an LDL cholesterol of at least 90 mg/dl  on optimal medical therapy.</a:t>
            </a:r>
          </a:p>
          <a:p>
            <a:r>
              <a:rPr lang="en-US" sz="3600" b="1" dirty="0">
                <a:solidFill>
                  <a:schemeClr val="bg1"/>
                </a:solidFill>
              </a:rPr>
              <a:t>PCSK9 inhibitor </a:t>
            </a:r>
            <a:r>
              <a:rPr lang="en-US" sz="3600" b="1" dirty="0" err="1">
                <a:solidFill>
                  <a:schemeClr val="bg1"/>
                </a:solidFill>
              </a:rPr>
              <a:t>Evolocumab</a:t>
            </a:r>
            <a:r>
              <a:rPr lang="en-US" sz="3600" b="1" dirty="0">
                <a:solidFill>
                  <a:schemeClr val="bg1"/>
                </a:solidFill>
              </a:rPr>
              <a:t> vs Placebo 1:1</a:t>
            </a:r>
          </a:p>
          <a:p>
            <a:r>
              <a:rPr lang="en-US" sz="3600" b="1" dirty="0">
                <a:solidFill>
                  <a:schemeClr val="bg1"/>
                </a:solidFill>
              </a:rPr>
              <a:t> Median age 66, median follow up 4.6 years</a:t>
            </a:r>
          </a:p>
        </p:txBody>
      </p:sp>
      <p:sp>
        <p:nvSpPr>
          <p:cNvPr id="4" name="Rectangle 3">
            <a:extLst>
              <a:ext uri="{FF2B5EF4-FFF2-40B4-BE49-F238E27FC236}">
                <a16:creationId xmlns:a16="http://schemas.microsoft.com/office/drawing/2014/main" id="{5B9EFB99-7CAA-003A-0FC5-3B7CAAE4F262}"/>
              </a:ext>
            </a:extLst>
          </p:cNvPr>
          <p:cNvSpPr/>
          <p:nvPr/>
        </p:nvSpPr>
        <p:spPr>
          <a:xfrm>
            <a:off x="6199094" y="6176963"/>
            <a:ext cx="4182035" cy="68103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FF00"/>
                </a:solidFill>
              </a:rPr>
              <a:t>Bohula</a:t>
            </a:r>
            <a:r>
              <a:rPr lang="en-US" sz="2400" b="1" dirty="0">
                <a:solidFill>
                  <a:srgbClr val="FFFF00"/>
                </a:solidFill>
              </a:rPr>
              <a:t> et al NEJM 2025</a:t>
            </a:r>
          </a:p>
        </p:txBody>
      </p:sp>
    </p:spTree>
    <p:extLst>
      <p:ext uri="{BB962C8B-B14F-4D97-AF65-F5344CB8AC3E}">
        <p14:creationId xmlns:p14="http://schemas.microsoft.com/office/powerpoint/2010/main" val="23334336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A6D15-F9F5-ED80-2E3F-4D63AD4401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1A8E48-5232-602A-24E9-690404A560D2}"/>
              </a:ext>
            </a:extLst>
          </p:cNvPr>
          <p:cNvSpPr>
            <a:spLocks noGrp="1"/>
          </p:cNvSpPr>
          <p:nvPr>
            <p:ph type="title"/>
          </p:nvPr>
        </p:nvSpPr>
        <p:spPr/>
        <p:txBody>
          <a:bodyPr>
            <a:normAutofit/>
          </a:bodyPr>
          <a:lstStyle/>
          <a:p>
            <a:pPr algn="ctr"/>
            <a:r>
              <a:rPr lang="en-US" sz="4800" b="1" dirty="0">
                <a:solidFill>
                  <a:srgbClr val="FFFF00"/>
                </a:solidFill>
              </a:rPr>
              <a:t>VESALIUS-CV Trial</a:t>
            </a:r>
          </a:p>
        </p:txBody>
      </p:sp>
      <p:sp>
        <p:nvSpPr>
          <p:cNvPr id="3" name="Content Placeholder 2">
            <a:extLst>
              <a:ext uri="{FF2B5EF4-FFF2-40B4-BE49-F238E27FC236}">
                <a16:creationId xmlns:a16="http://schemas.microsoft.com/office/drawing/2014/main" id="{F0F79F98-9841-FD93-A123-FBCA6E800435}"/>
              </a:ext>
            </a:extLst>
          </p:cNvPr>
          <p:cNvSpPr>
            <a:spLocks noGrp="1"/>
          </p:cNvSpPr>
          <p:nvPr>
            <p:ph idx="1"/>
          </p:nvPr>
        </p:nvSpPr>
        <p:spPr>
          <a:xfrm>
            <a:off x="838199" y="1573306"/>
            <a:ext cx="10887635" cy="4670892"/>
          </a:xfrm>
        </p:spPr>
        <p:txBody>
          <a:bodyPr>
            <a:normAutofit fontScale="85000" lnSpcReduction="20000"/>
          </a:bodyPr>
          <a:lstStyle/>
          <a:p>
            <a:r>
              <a:rPr lang="en-US" sz="3600" b="1" dirty="0">
                <a:solidFill>
                  <a:schemeClr val="bg1"/>
                </a:solidFill>
              </a:rPr>
              <a:t>Atherosclerosis = at least one of the following four disease categories: coronary artery disease, atherosclerotic cerebrovascular disease, peripheral artery disease, or high-risk diabetes.</a:t>
            </a:r>
          </a:p>
          <a:p>
            <a:endParaRPr lang="en-US" sz="3600" dirty="0">
              <a:solidFill>
                <a:schemeClr val="bg1"/>
              </a:solidFill>
            </a:endParaRPr>
          </a:p>
          <a:p>
            <a:pPr marL="0" indent="0">
              <a:buNone/>
            </a:pPr>
            <a:r>
              <a:rPr lang="en-US" sz="3300" b="1" dirty="0">
                <a:solidFill>
                  <a:schemeClr val="bg1"/>
                </a:solidFill>
              </a:rPr>
              <a:t>Primary End Points</a:t>
            </a:r>
          </a:p>
          <a:p>
            <a:r>
              <a:rPr lang="en-US" sz="3300" b="1" dirty="0">
                <a:solidFill>
                  <a:schemeClr val="bg1"/>
                </a:solidFill>
              </a:rPr>
              <a:t>    A. Death from CAD, MI, stroke (3-point MACE)</a:t>
            </a:r>
          </a:p>
          <a:p>
            <a:r>
              <a:rPr lang="en-US" sz="3300" b="1" dirty="0">
                <a:solidFill>
                  <a:schemeClr val="bg1"/>
                </a:solidFill>
              </a:rPr>
              <a:t>    B.  3-point MACE + revascularization</a:t>
            </a:r>
          </a:p>
          <a:p>
            <a:endParaRPr lang="en-US" sz="3300" b="1" dirty="0">
              <a:solidFill>
                <a:schemeClr val="bg1"/>
              </a:solidFill>
            </a:endParaRPr>
          </a:p>
          <a:p>
            <a:r>
              <a:rPr lang="en-US" sz="3300" b="1" dirty="0">
                <a:solidFill>
                  <a:schemeClr val="bg1"/>
                </a:solidFill>
              </a:rPr>
              <a:t>Median LDL cholesterol at baseline 115 mg/dl</a:t>
            </a:r>
          </a:p>
          <a:p>
            <a:r>
              <a:rPr lang="en-US" sz="3300" b="1" dirty="0">
                <a:solidFill>
                  <a:schemeClr val="bg1"/>
                </a:solidFill>
              </a:rPr>
              <a:t>Median reduction of 55% (63 mg/dl) with </a:t>
            </a:r>
            <a:r>
              <a:rPr lang="en-US" sz="3300" b="1" dirty="0" err="1">
                <a:solidFill>
                  <a:schemeClr val="bg1"/>
                </a:solidFill>
              </a:rPr>
              <a:t>Evolocumab</a:t>
            </a:r>
            <a:endParaRPr lang="en-US" sz="3300" b="1" dirty="0">
              <a:solidFill>
                <a:schemeClr val="bg1"/>
              </a:solidFill>
            </a:endParaRPr>
          </a:p>
        </p:txBody>
      </p:sp>
      <p:sp>
        <p:nvSpPr>
          <p:cNvPr id="4" name="Rectangle 3">
            <a:extLst>
              <a:ext uri="{FF2B5EF4-FFF2-40B4-BE49-F238E27FC236}">
                <a16:creationId xmlns:a16="http://schemas.microsoft.com/office/drawing/2014/main" id="{60A115E1-0EE7-CEEF-C666-987068569933}"/>
              </a:ext>
            </a:extLst>
          </p:cNvPr>
          <p:cNvSpPr/>
          <p:nvPr/>
        </p:nvSpPr>
        <p:spPr>
          <a:xfrm>
            <a:off x="6199094" y="6176963"/>
            <a:ext cx="4182035" cy="68103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FF00"/>
                </a:solidFill>
              </a:rPr>
              <a:t>Bohula</a:t>
            </a:r>
            <a:r>
              <a:rPr lang="en-US" sz="2400" b="1" dirty="0">
                <a:solidFill>
                  <a:srgbClr val="FFFF00"/>
                </a:solidFill>
              </a:rPr>
              <a:t> et al NEJM 2025</a:t>
            </a:r>
          </a:p>
        </p:txBody>
      </p:sp>
    </p:spTree>
    <p:extLst>
      <p:ext uri="{BB962C8B-B14F-4D97-AF65-F5344CB8AC3E}">
        <p14:creationId xmlns:p14="http://schemas.microsoft.com/office/powerpoint/2010/main" val="191811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heckerboard(across)">
                                      <p:cBhvr>
                                        <p:cTn id="10" dur="500"/>
                                        <p:tgtEl>
                                          <p:spTgt spid="3">
                                            <p:txEl>
                                              <p:pRg st="3" end="3"/>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heckerboard(across)">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checkerboard(across)">
                                      <p:cBhvr>
                                        <p:cTn id="18" dur="500"/>
                                        <p:tgtEl>
                                          <p:spTgt spid="3">
                                            <p:txEl>
                                              <p:pRg st="6" end="6"/>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checkerboard(across)">
                                      <p:cBhvr>
                                        <p:cTn id="2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332B8B-4228-A12F-9861-2D5610939E2A}"/>
              </a:ext>
            </a:extLst>
          </p:cNvPr>
          <p:cNvPicPr>
            <a:picLocks noChangeAspect="1"/>
          </p:cNvPicPr>
          <p:nvPr/>
        </p:nvPicPr>
        <p:blipFill>
          <a:blip r:embed="rId2"/>
          <a:stretch>
            <a:fillRect/>
          </a:stretch>
        </p:blipFill>
        <p:spPr>
          <a:xfrm>
            <a:off x="0" y="1101355"/>
            <a:ext cx="6096000" cy="4551312"/>
          </a:xfrm>
          <a:prstGeom prst="rect">
            <a:avLst/>
          </a:prstGeom>
        </p:spPr>
      </p:pic>
      <p:pic>
        <p:nvPicPr>
          <p:cNvPr id="3" name="Picture 2">
            <a:extLst>
              <a:ext uri="{FF2B5EF4-FFF2-40B4-BE49-F238E27FC236}">
                <a16:creationId xmlns:a16="http://schemas.microsoft.com/office/drawing/2014/main" id="{410470D8-63FC-D6C0-3BE3-87C83ECD74C8}"/>
              </a:ext>
            </a:extLst>
          </p:cNvPr>
          <p:cNvPicPr>
            <a:picLocks noChangeAspect="1"/>
          </p:cNvPicPr>
          <p:nvPr/>
        </p:nvPicPr>
        <p:blipFill>
          <a:blip r:embed="rId3"/>
          <a:stretch>
            <a:fillRect/>
          </a:stretch>
        </p:blipFill>
        <p:spPr>
          <a:xfrm>
            <a:off x="6202475" y="1110337"/>
            <a:ext cx="5843475" cy="4523981"/>
          </a:xfrm>
          <a:prstGeom prst="rect">
            <a:avLst/>
          </a:prstGeom>
        </p:spPr>
      </p:pic>
      <p:sp>
        <p:nvSpPr>
          <p:cNvPr id="4" name="Rectangle 3">
            <a:extLst>
              <a:ext uri="{FF2B5EF4-FFF2-40B4-BE49-F238E27FC236}">
                <a16:creationId xmlns:a16="http://schemas.microsoft.com/office/drawing/2014/main" id="{5B71088D-A8C3-C0B8-2CB9-B6C2421EDE00}"/>
              </a:ext>
            </a:extLst>
          </p:cNvPr>
          <p:cNvSpPr/>
          <p:nvPr/>
        </p:nvSpPr>
        <p:spPr>
          <a:xfrm>
            <a:off x="6199094" y="6176963"/>
            <a:ext cx="4182035" cy="68103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FF00"/>
                </a:solidFill>
              </a:rPr>
              <a:t>Bohula</a:t>
            </a:r>
            <a:r>
              <a:rPr lang="en-US" sz="2400" b="1" dirty="0">
                <a:solidFill>
                  <a:srgbClr val="FFFF00"/>
                </a:solidFill>
              </a:rPr>
              <a:t> et al NEJM 2025</a:t>
            </a:r>
          </a:p>
        </p:txBody>
      </p:sp>
    </p:spTree>
    <p:extLst>
      <p:ext uri="{BB962C8B-B14F-4D97-AF65-F5344CB8AC3E}">
        <p14:creationId xmlns:p14="http://schemas.microsoft.com/office/powerpoint/2010/main" val="19543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D58ACC-EC6F-729B-7303-B3A1265313E1}"/>
              </a:ext>
            </a:extLst>
          </p:cNvPr>
          <p:cNvPicPr>
            <a:picLocks noChangeAspect="1"/>
          </p:cNvPicPr>
          <p:nvPr/>
        </p:nvPicPr>
        <p:blipFill>
          <a:blip r:embed="rId2"/>
          <a:stretch>
            <a:fillRect/>
          </a:stretch>
        </p:blipFill>
        <p:spPr>
          <a:xfrm>
            <a:off x="1640842" y="0"/>
            <a:ext cx="8991001" cy="6858000"/>
          </a:xfrm>
          <a:prstGeom prst="rect">
            <a:avLst/>
          </a:prstGeom>
        </p:spPr>
      </p:pic>
      <p:pic>
        <p:nvPicPr>
          <p:cNvPr id="5" name="Picture 4">
            <a:extLst>
              <a:ext uri="{FF2B5EF4-FFF2-40B4-BE49-F238E27FC236}">
                <a16:creationId xmlns:a16="http://schemas.microsoft.com/office/drawing/2014/main" id="{78A52E55-5C97-6030-095C-979E2BFD4F39}"/>
              </a:ext>
            </a:extLst>
          </p:cNvPr>
          <p:cNvPicPr>
            <a:picLocks noChangeAspect="1"/>
          </p:cNvPicPr>
          <p:nvPr/>
        </p:nvPicPr>
        <p:blipFill>
          <a:blip r:embed="rId3"/>
          <a:stretch>
            <a:fillRect/>
          </a:stretch>
        </p:blipFill>
        <p:spPr>
          <a:xfrm>
            <a:off x="60707" y="1264024"/>
            <a:ext cx="12070585" cy="1447745"/>
          </a:xfrm>
          <a:prstGeom prst="rect">
            <a:avLst/>
          </a:prstGeom>
        </p:spPr>
      </p:pic>
    </p:spTree>
    <p:extLst>
      <p:ext uri="{BB962C8B-B14F-4D97-AF65-F5344CB8AC3E}">
        <p14:creationId xmlns:p14="http://schemas.microsoft.com/office/powerpoint/2010/main" val="117758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92111-BB53-84DD-8E28-F0BFE32D43F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91A50E9-DC48-0486-86A2-CB9A205A49D1}"/>
              </a:ext>
            </a:extLst>
          </p:cNvPr>
          <p:cNvSpPr/>
          <p:nvPr/>
        </p:nvSpPr>
        <p:spPr>
          <a:xfrm>
            <a:off x="6199094" y="6176963"/>
            <a:ext cx="4182035" cy="68103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FF00"/>
                </a:solidFill>
              </a:rPr>
              <a:t>Bohula</a:t>
            </a:r>
            <a:r>
              <a:rPr lang="en-US" sz="2400" b="1" dirty="0">
                <a:solidFill>
                  <a:srgbClr val="FFFF00"/>
                </a:solidFill>
              </a:rPr>
              <a:t> et al NEJM 2025</a:t>
            </a:r>
          </a:p>
        </p:txBody>
      </p:sp>
      <p:pic>
        <p:nvPicPr>
          <p:cNvPr id="5" name="Picture 4">
            <a:extLst>
              <a:ext uri="{FF2B5EF4-FFF2-40B4-BE49-F238E27FC236}">
                <a16:creationId xmlns:a16="http://schemas.microsoft.com/office/drawing/2014/main" id="{4CA24DE8-14F1-EBE3-3C1F-F25EE94AC073}"/>
              </a:ext>
            </a:extLst>
          </p:cNvPr>
          <p:cNvPicPr>
            <a:picLocks noChangeAspect="1"/>
          </p:cNvPicPr>
          <p:nvPr/>
        </p:nvPicPr>
        <p:blipFill>
          <a:blip r:embed="rId2"/>
          <a:stretch>
            <a:fillRect/>
          </a:stretch>
        </p:blipFill>
        <p:spPr>
          <a:xfrm>
            <a:off x="0" y="1302870"/>
            <a:ext cx="6096000" cy="4512860"/>
          </a:xfrm>
          <a:prstGeom prst="rect">
            <a:avLst/>
          </a:prstGeom>
        </p:spPr>
      </p:pic>
      <p:pic>
        <p:nvPicPr>
          <p:cNvPr id="6" name="Picture 5">
            <a:extLst>
              <a:ext uri="{FF2B5EF4-FFF2-40B4-BE49-F238E27FC236}">
                <a16:creationId xmlns:a16="http://schemas.microsoft.com/office/drawing/2014/main" id="{8B50CB12-B924-2282-65F0-FF67F8DCA8DB}"/>
              </a:ext>
            </a:extLst>
          </p:cNvPr>
          <p:cNvPicPr>
            <a:picLocks noChangeAspect="1"/>
          </p:cNvPicPr>
          <p:nvPr/>
        </p:nvPicPr>
        <p:blipFill>
          <a:blip r:embed="rId3"/>
          <a:stretch>
            <a:fillRect/>
          </a:stretch>
        </p:blipFill>
        <p:spPr>
          <a:xfrm>
            <a:off x="6168787" y="1302869"/>
            <a:ext cx="6023213" cy="4512860"/>
          </a:xfrm>
          <a:prstGeom prst="rect">
            <a:avLst/>
          </a:prstGeom>
        </p:spPr>
      </p:pic>
    </p:spTree>
    <p:extLst>
      <p:ext uri="{BB962C8B-B14F-4D97-AF65-F5344CB8AC3E}">
        <p14:creationId xmlns:p14="http://schemas.microsoft.com/office/powerpoint/2010/main" val="2824004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C931FB-1B02-5A06-5B59-B987B1CE85BF}"/>
              </a:ext>
            </a:extLst>
          </p:cNvPr>
          <p:cNvSpPr>
            <a:spLocks noGrp="1"/>
          </p:cNvSpPr>
          <p:nvPr>
            <p:ph type="title"/>
          </p:nvPr>
        </p:nvSpPr>
        <p:spPr>
          <a:xfrm>
            <a:off x="838200" y="365125"/>
            <a:ext cx="10515600" cy="656851"/>
          </a:xfrm>
        </p:spPr>
        <p:txBody>
          <a:bodyPr>
            <a:normAutofit/>
          </a:bodyPr>
          <a:lstStyle/>
          <a:p>
            <a:pPr algn="ctr"/>
            <a:r>
              <a:rPr lang="en-US" sz="3600" b="1" dirty="0">
                <a:solidFill>
                  <a:srgbClr val="FFFF00"/>
                </a:solidFill>
              </a:rPr>
              <a:t>Top Cardiovascular Trials of 2025</a:t>
            </a:r>
            <a:endParaRPr lang="en-US" sz="3600" dirty="0"/>
          </a:p>
        </p:txBody>
      </p:sp>
      <p:sp>
        <p:nvSpPr>
          <p:cNvPr id="5" name="Content Placeholder 4">
            <a:extLst>
              <a:ext uri="{FF2B5EF4-FFF2-40B4-BE49-F238E27FC236}">
                <a16:creationId xmlns:a16="http://schemas.microsoft.com/office/drawing/2014/main" id="{996FB348-CBC4-56AB-C97A-54A3A76BB277}"/>
              </a:ext>
            </a:extLst>
          </p:cNvPr>
          <p:cNvSpPr>
            <a:spLocks noGrp="1"/>
          </p:cNvSpPr>
          <p:nvPr>
            <p:ph idx="1"/>
          </p:nvPr>
        </p:nvSpPr>
        <p:spPr>
          <a:xfrm>
            <a:off x="838200" y="1237129"/>
            <a:ext cx="10515600" cy="4939834"/>
          </a:xfrm>
        </p:spPr>
        <p:txBody>
          <a:bodyPr>
            <a:normAutofit/>
          </a:bodyPr>
          <a:lstStyle/>
          <a:p>
            <a:r>
              <a:rPr lang="en-US" b="1" dirty="0">
                <a:solidFill>
                  <a:schemeClr val="bg1"/>
                </a:solidFill>
              </a:rPr>
              <a:t>DECAF Trial showed 1 cup of coffee per day lowered recurrence of atrial fibrillation after cardioversion.</a:t>
            </a:r>
          </a:p>
          <a:p>
            <a:r>
              <a:rPr lang="en-US" b="1" dirty="0">
                <a:solidFill>
                  <a:schemeClr val="bg1"/>
                </a:solidFill>
              </a:rPr>
              <a:t>The AQUATIC Trial showed harm rather than benefit of aspirin plus anticoagulation in patients post PCI who have atrial fibrillation.</a:t>
            </a:r>
          </a:p>
          <a:p>
            <a:r>
              <a:rPr lang="en-US" b="1" dirty="0">
                <a:solidFill>
                  <a:schemeClr val="bg1"/>
                </a:solidFill>
              </a:rPr>
              <a:t>A large meta-analysis shows no benefit of beta blockers post MI with EF &gt; 50%.</a:t>
            </a:r>
          </a:p>
          <a:p>
            <a:r>
              <a:rPr lang="en-US" b="1" dirty="0" err="1">
                <a:solidFill>
                  <a:schemeClr val="bg1"/>
                </a:solidFill>
              </a:rPr>
              <a:t>Evolocumab</a:t>
            </a:r>
            <a:r>
              <a:rPr lang="en-US" b="1" dirty="0">
                <a:solidFill>
                  <a:schemeClr val="bg1"/>
                </a:solidFill>
              </a:rPr>
              <a:t> beneficial in patients with atherosclerosis and no prior stroke or MI.</a:t>
            </a:r>
          </a:p>
          <a:p>
            <a:r>
              <a:rPr lang="en-US" b="1" dirty="0">
                <a:solidFill>
                  <a:schemeClr val="bg1"/>
                </a:solidFill>
              </a:rPr>
              <a:t>The OCEAN Trial confirms it is safe to stop anticoagulation one year post successful ablation for </a:t>
            </a:r>
            <a:r>
              <a:rPr lang="en-US" b="1" dirty="0" err="1">
                <a:solidFill>
                  <a:schemeClr val="bg1"/>
                </a:solidFill>
              </a:rPr>
              <a:t>Afib</a:t>
            </a:r>
            <a:r>
              <a:rPr lang="en-US" b="1" dirty="0">
                <a:solidFill>
                  <a:schemeClr val="bg1"/>
                </a:solidFill>
              </a:rPr>
              <a:t>.</a:t>
            </a:r>
          </a:p>
        </p:txBody>
      </p:sp>
    </p:spTree>
    <p:extLst>
      <p:ext uri="{BB962C8B-B14F-4D97-AF65-F5344CB8AC3E}">
        <p14:creationId xmlns:p14="http://schemas.microsoft.com/office/powerpoint/2010/main" val="22531515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1F6E7-A6D7-D5F9-60A8-570892D13D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2ED9C8-7509-6B72-8610-F8961D84DF00}"/>
              </a:ext>
            </a:extLst>
          </p:cNvPr>
          <p:cNvSpPr>
            <a:spLocks noGrp="1"/>
          </p:cNvSpPr>
          <p:nvPr>
            <p:ph type="title"/>
          </p:nvPr>
        </p:nvSpPr>
        <p:spPr/>
        <p:txBody>
          <a:bodyPr>
            <a:normAutofit/>
          </a:bodyPr>
          <a:lstStyle/>
          <a:p>
            <a:pPr algn="ctr"/>
            <a:r>
              <a:rPr lang="en-US" sz="4800" b="1" dirty="0">
                <a:solidFill>
                  <a:srgbClr val="FFFF00"/>
                </a:solidFill>
              </a:rPr>
              <a:t>VESALIUS-CV Trial</a:t>
            </a:r>
          </a:p>
        </p:txBody>
      </p:sp>
      <p:sp>
        <p:nvSpPr>
          <p:cNvPr id="3" name="Content Placeholder 2">
            <a:extLst>
              <a:ext uri="{FF2B5EF4-FFF2-40B4-BE49-F238E27FC236}">
                <a16:creationId xmlns:a16="http://schemas.microsoft.com/office/drawing/2014/main" id="{56988F1E-3522-5B35-5F93-AFCF24246DE6}"/>
              </a:ext>
            </a:extLst>
          </p:cNvPr>
          <p:cNvSpPr>
            <a:spLocks noGrp="1"/>
          </p:cNvSpPr>
          <p:nvPr>
            <p:ph idx="1"/>
          </p:nvPr>
        </p:nvSpPr>
        <p:spPr>
          <a:xfrm>
            <a:off x="838199" y="1573306"/>
            <a:ext cx="10887635" cy="4670892"/>
          </a:xfrm>
        </p:spPr>
        <p:txBody>
          <a:bodyPr>
            <a:normAutofit/>
          </a:bodyPr>
          <a:lstStyle/>
          <a:p>
            <a:r>
              <a:rPr lang="en-US" sz="4400" dirty="0">
                <a:solidFill>
                  <a:schemeClr val="bg1"/>
                </a:solidFill>
              </a:rPr>
              <a:t>PCSK9 inhibition with </a:t>
            </a:r>
            <a:r>
              <a:rPr lang="en-US" sz="4400" dirty="0" err="1">
                <a:solidFill>
                  <a:schemeClr val="bg1"/>
                </a:solidFill>
              </a:rPr>
              <a:t>evolocumab</a:t>
            </a:r>
            <a:r>
              <a:rPr lang="en-US" sz="4400" dirty="0">
                <a:solidFill>
                  <a:schemeClr val="bg1"/>
                </a:solidFill>
              </a:rPr>
              <a:t> led to a lower risk of first cardiovascular events than placebo among patients with atherosclerosis or diabetes and without a previous myocardial infarction or stroke.</a:t>
            </a:r>
            <a:endParaRPr lang="en-US" sz="4400" b="1" dirty="0">
              <a:solidFill>
                <a:schemeClr val="bg1"/>
              </a:solidFill>
            </a:endParaRPr>
          </a:p>
        </p:txBody>
      </p:sp>
      <p:sp>
        <p:nvSpPr>
          <p:cNvPr id="4" name="Rectangle 3">
            <a:extLst>
              <a:ext uri="{FF2B5EF4-FFF2-40B4-BE49-F238E27FC236}">
                <a16:creationId xmlns:a16="http://schemas.microsoft.com/office/drawing/2014/main" id="{D70DF926-F3F1-CE78-B0CC-2E0130C98271}"/>
              </a:ext>
            </a:extLst>
          </p:cNvPr>
          <p:cNvSpPr/>
          <p:nvPr/>
        </p:nvSpPr>
        <p:spPr>
          <a:xfrm>
            <a:off x="6199094" y="6176963"/>
            <a:ext cx="4182035" cy="68103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FF00"/>
                </a:solidFill>
              </a:rPr>
              <a:t>Bohula</a:t>
            </a:r>
            <a:r>
              <a:rPr lang="en-US" sz="2400" b="1" dirty="0">
                <a:solidFill>
                  <a:srgbClr val="FFFF00"/>
                </a:solidFill>
              </a:rPr>
              <a:t> et al NEJM 2025</a:t>
            </a:r>
          </a:p>
        </p:txBody>
      </p:sp>
    </p:spTree>
    <p:extLst>
      <p:ext uri="{BB962C8B-B14F-4D97-AF65-F5344CB8AC3E}">
        <p14:creationId xmlns:p14="http://schemas.microsoft.com/office/powerpoint/2010/main" val="29094962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F575B-15EA-B1CE-AEDC-A7CE5FAEAC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AAACFF-7F45-32D9-3C65-CB45C60D887F}"/>
              </a:ext>
            </a:extLst>
          </p:cNvPr>
          <p:cNvSpPr>
            <a:spLocks noGrp="1"/>
          </p:cNvSpPr>
          <p:nvPr>
            <p:ph type="title"/>
          </p:nvPr>
        </p:nvSpPr>
        <p:spPr/>
        <p:txBody>
          <a:bodyPr>
            <a:normAutofit/>
          </a:bodyPr>
          <a:lstStyle/>
          <a:p>
            <a:pPr algn="ctr"/>
            <a:r>
              <a:rPr lang="en-US" sz="4800" b="1" dirty="0">
                <a:solidFill>
                  <a:srgbClr val="FFFF00"/>
                </a:solidFill>
              </a:rPr>
              <a:t>VESALIUS-CV Trial Limitations</a:t>
            </a:r>
          </a:p>
        </p:txBody>
      </p:sp>
      <p:sp>
        <p:nvSpPr>
          <p:cNvPr id="3" name="Content Placeholder 2">
            <a:extLst>
              <a:ext uri="{FF2B5EF4-FFF2-40B4-BE49-F238E27FC236}">
                <a16:creationId xmlns:a16="http://schemas.microsoft.com/office/drawing/2014/main" id="{18EF65B3-48E6-9083-88DF-4A44F1F4AADB}"/>
              </a:ext>
            </a:extLst>
          </p:cNvPr>
          <p:cNvSpPr>
            <a:spLocks noGrp="1"/>
          </p:cNvSpPr>
          <p:nvPr>
            <p:ph idx="1"/>
          </p:nvPr>
        </p:nvSpPr>
        <p:spPr>
          <a:xfrm>
            <a:off x="672353" y="1573306"/>
            <a:ext cx="11053481" cy="4670892"/>
          </a:xfrm>
        </p:spPr>
        <p:txBody>
          <a:bodyPr>
            <a:normAutofit/>
          </a:bodyPr>
          <a:lstStyle/>
          <a:p>
            <a:r>
              <a:rPr lang="en-US" sz="4000" b="1" dirty="0">
                <a:solidFill>
                  <a:schemeClr val="bg1"/>
                </a:solidFill>
              </a:rPr>
              <a:t>Not all patients were on high intensity statins at initiation (68%).</a:t>
            </a:r>
          </a:p>
          <a:p>
            <a:r>
              <a:rPr lang="en-US" sz="4000" b="1" dirty="0">
                <a:solidFill>
                  <a:schemeClr val="bg1"/>
                </a:solidFill>
              </a:rPr>
              <a:t>One third had high risk diabetes without qualifying atherosclerosis.</a:t>
            </a:r>
          </a:p>
          <a:p>
            <a:r>
              <a:rPr lang="en-US" sz="4000" b="1" dirty="0">
                <a:solidFill>
                  <a:schemeClr val="bg1"/>
                </a:solidFill>
              </a:rPr>
              <a:t>Majority of patients were white, reflecting the population makeup of the enrollment sites.</a:t>
            </a:r>
          </a:p>
          <a:p>
            <a:endParaRPr lang="en-US" sz="4000" b="1" dirty="0">
              <a:solidFill>
                <a:schemeClr val="bg1"/>
              </a:solidFill>
            </a:endParaRPr>
          </a:p>
        </p:txBody>
      </p:sp>
      <p:sp>
        <p:nvSpPr>
          <p:cNvPr id="4" name="Rectangle 3">
            <a:extLst>
              <a:ext uri="{FF2B5EF4-FFF2-40B4-BE49-F238E27FC236}">
                <a16:creationId xmlns:a16="http://schemas.microsoft.com/office/drawing/2014/main" id="{B9038F9D-4BDD-20F9-BD38-796F535C50F2}"/>
              </a:ext>
            </a:extLst>
          </p:cNvPr>
          <p:cNvSpPr/>
          <p:nvPr/>
        </p:nvSpPr>
        <p:spPr>
          <a:xfrm>
            <a:off x="6199094" y="6176963"/>
            <a:ext cx="4182035" cy="68103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FF00"/>
                </a:solidFill>
              </a:rPr>
              <a:t>Bohula</a:t>
            </a:r>
            <a:r>
              <a:rPr lang="en-US" sz="2400" b="1" dirty="0">
                <a:solidFill>
                  <a:srgbClr val="FFFF00"/>
                </a:solidFill>
              </a:rPr>
              <a:t> et al NEJM 2025</a:t>
            </a:r>
          </a:p>
        </p:txBody>
      </p:sp>
    </p:spTree>
    <p:extLst>
      <p:ext uri="{BB962C8B-B14F-4D97-AF65-F5344CB8AC3E}">
        <p14:creationId xmlns:p14="http://schemas.microsoft.com/office/powerpoint/2010/main" val="9188920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02CC9A-5F22-C681-B0BC-40318B1F8DD4}"/>
              </a:ext>
            </a:extLst>
          </p:cNvPr>
          <p:cNvPicPr>
            <a:picLocks noChangeAspect="1"/>
          </p:cNvPicPr>
          <p:nvPr/>
        </p:nvPicPr>
        <p:blipFill>
          <a:blip r:embed="rId2"/>
          <a:stretch>
            <a:fillRect/>
          </a:stretch>
        </p:blipFill>
        <p:spPr>
          <a:xfrm>
            <a:off x="1732364" y="80682"/>
            <a:ext cx="8727271" cy="6091518"/>
          </a:xfrm>
          <a:prstGeom prst="rect">
            <a:avLst/>
          </a:prstGeom>
        </p:spPr>
      </p:pic>
      <p:sp>
        <p:nvSpPr>
          <p:cNvPr id="5" name="Rectangle 4">
            <a:extLst>
              <a:ext uri="{FF2B5EF4-FFF2-40B4-BE49-F238E27FC236}">
                <a16:creationId xmlns:a16="http://schemas.microsoft.com/office/drawing/2014/main" id="{C937B9B3-7EB5-D761-4F45-F32291C90DBD}"/>
              </a:ext>
            </a:extLst>
          </p:cNvPr>
          <p:cNvSpPr/>
          <p:nvPr/>
        </p:nvSpPr>
        <p:spPr>
          <a:xfrm>
            <a:off x="5123328" y="6172200"/>
            <a:ext cx="4867835" cy="61856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rPr>
              <a:t>Verma et al, NEJM 2025</a:t>
            </a:r>
          </a:p>
        </p:txBody>
      </p:sp>
    </p:spTree>
    <p:extLst>
      <p:ext uri="{BB962C8B-B14F-4D97-AF65-F5344CB8AC3E}">
        <p14:creationId xmlns:p14="http://schemas.microsoft.com/office/powerpoint/2010/main" val="11324143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AAA9C5-AD23-A386-B93D-84132523C0E3}"/>
              </a:ext>
            </a:extLst>
          </p:cNvPr>
          <p:cNvSpPr>
            <a:spLocks noGrp="1"/>
          </p:cNvSpPr>
          <p:nvPr>
            <p:ph type="title"/>
          </p:nvPr>
        </p:nvSpPr>
        <p:spPr/>
        <p:txBody>
          <a:bodyPr>
            <a:normAutofit/>
          </a:bodyPr>
          <a:lstStyle/>
          <a:p>
            <a:pPr algn="ctr"/>
            <a:r>
              <a:rPr lang="en-US" sz="4800" b="1" dirty="0">
                <a:solidFill>
                  <a:srgbClr val="FFFF00"/>
                </a:solidFill>
              </a:rPr>
              <a:t>The OCEAN Trial</a:t>
            </a:r>
          </a:p>
        </p:txBody>
      </p:sp>
      <p:sp>
        <p:nvSpPr>
          <p:cNvPr id="4" name="Content Placeholder 3">
            <a:extLst>
              <a:ext uri="{FF2B5EF4-FFF2-40B4-BE49-F238E27FC236}">
                <a16:creationId xmlns:a16="http://schemas.microsoft.com/office/drawing/2014/main" id="{F403F9AC-AB2D-370D-049D-75E22E5FBCE1}"/>
              </a:ext>
            </a:extLst>
          </p:cNvPr>
          <p:cNvSpPr>
            <a:spLocks noGrp="1"/>
          </p:cNvSpPr>
          <p:nvPr>
            <p:ph idx="1"/>
          </p:nvPr>
        </p:nvSpPr>
        <p:spPr>
          <a:xfrm>
            <a:off x="838200" y="1690688"/>
            <a:ext cx="10515600" cy="4486275"/>
          </a:xfrm>
        </p:spPr>
        <p:txBody>
          <a:bodyPr>
            <a:normAutofit/>
          </a:bodyPr>
          <a:lstStyle/>
          <a:p>
            <a:r>
              <a:rPr lang="en-US" sz="3200" b="1" dirty="0">
                <a:solidFill>
                  <a:schemeClr val="bg1"/>
                </a:solidFill>
              </a:rPr>
              <a:t>N = 1284 patients who had successful catheter ablation for atrial fibrillation at least 1 year earlier.</a:t>
            </a:r>
          </a:p>
          <a:p>
            <a:r>
              <a:rPr lang="en-US" sz="3200" b="1" dirty="0">
                <a:solidFill>
                  <a:schemeClr val="bg1"/>
                </a:solidFill>
              </a:rPr>
              <a:t>1:1 Low dose Aspirin vs rivaroxaban 15 mg/d </a:t>
            </a:r>
          </a:p>
          <a:p>
            <a:r>
              <a:rPr lang="en-US" sz="3200" b="1" dirty="0">
                <a:solidFill>
                  <a:schemeClr val="bg1"/>
                </a:solidFill>
              </a:rPr>
              <a:t>3 year follow up with brain MRI</a:t>
            </a:r>
          </a:p>
          <a:p>
            <a:r>
              <a:rPr lang="en-US" sz="3200" b="1" dirty="0">
                <a:solidFill>
                  <a:schemeClr val="bg1"/>
                </a:solidFill>
              </a:rPr>
              <a:t>The primary outcome was a composite of stroke, systemic embolism, or new covert embolic stroke at 3 years.</a:t>
            </a:r>
          </a:p>
        </p:txBody>
      </p:sp>
      <p:pic>
        <p:nvPicPr>
          <p:cNvPr id="5" name="Picture 4">
            <a:extLst>
              <a:ext uri="{FF2B5EF4-FFF2-40B4-BE49-F238E27FC236}">
                <a16:creationId xmlns:a16="http://schemas.microsoft.com/office/drawing/2014/main" id="{E0E98B17-77B1-9D02-47F1-EA2464772F8B}"/>
              </a:ext>
            </a:extLst>
          </p:cNvPr>
          <p:cNvPicPr>
            <a:picLocks noChangeAspect="1"/>
          </p:cNvPicPr>
          <p:nvPr/>
        </p:nvPicPr>
        <p:blipFill>
          <a:blip r:embed="rId2"/>
          <a:stretch>
            <a:fillRect/>
          </a:stretch>
        </p:blipFill>
        <p:spPr>
          <a:xfrm>
            <a:off x="0" y="-107576"/>
            <a:ext cx="2312894" cy="1614369"/>
          </a:xfrm>
          <a:prstGeom prst="rect">
            <a:avLst/>
          </a:prstGeom>
        </p:spPr>
      </p:pic>
      <p:sp>
        <p:nvSpPr>
          <p:cNvPr id="6" name="Rectangle 5">
            <a:extLst>
              <a:ext uri="{FF2B5EF4-FFF2-40B4-BE49-F238E27FC236}">
                <a16:creationId xmlns:a16="http://schemas.microsoft.com/office/drawing/2014/main" id="{9F9AE573-5E90-4143-4271-D25A51948522}"/>
              </a:ext>
            </a:extLst>
          </p:cNvPr>
          <p:cNvSpPr/>
          <p:nvPr/>
        </p:nvSpPr>
        <p:spPr>
          <a:xfrm>
            <a:off x="5123328" y="6172200"/>
            <a:ext cx="4867835" cy="61856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rPr>
              <a:t>Verma et al, NEJM 2025</a:t>
            </a:r>
          </a:p>
        </p:txBody>
      </p:sp>
    </p:spTree>
    <p:extLst>
      <p:ext uri="{BB962C8B-B14F-4D97-AF65-F5344CB8AC3E}">
        <p14:creationId xmlns:p14="http://schemas.microsoft.com/office/powerpoint/2010/main" val="27587518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3D4523-EED2-5E92-F701-A4217E85C024}"/>
              </a:ext>
            </a:extLst>
          </p:cNvPr>
          <p:cNvPicPr>
            <a:picLocks noChangeAspect="1"/>
          </p:cNvPicPr>
          <p:nvPr/>
        </p:nvPicPr>
        <p:blipFill>
          <a:blip r:embed="rId2"/>
          <a:stretch>
            <a:fillRect/>
          </a:stretch>
        </p:blipFill>
        <p:spPr>
          <a:xfrm>
            <a:off x="1833977" y="-1"/>
            <a:ext cx="7861351" cy="6246005"/>
          </a:xfrm>
          <a:prstGeom prst="rect">
            <a:avLst/>
          </a:prstGeom>
        </p:spPr>
      </p:pic>
      <p:sp>
        <p:nvSpPr>
          <p:cNvPr id="5" name="Rectangle 4">
            <a:extLst>
              <a:ext uri="{FF2B5EF4-FFF2-40B4-BE49-F238E27FC236}">
                <a16:creationId xmlns:a16="http://schemas.microsoft.com/office/drawing/2014/main" id="{496C3752-26D1-E84D-2785-D25C51B65117}"/>
              </a:ext>
            </a:extLst>
          </p:cNvPr>
          <p:cNvSpPr/>
          <p:nvPr/>
        </p:nvSpPr>
        <p:spPr>
          <a:xfrm>
            <a:off x="5177116" y="6266329"/>
            <a:ext cx="4867835" cy="61856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rPr>
              <a:t>Verma et al, NEJM 2025</a:t>
            </a:r>
          </a:p>
        </p:txBody>
      </p:sp>
    </p:spTree>
    <p:extLst>
      <p:ext uri="{BB962C8B-B14F-4D97-AF65-F5344CB8AC3E}">
        <p14:creationId xmlns:p14="http://schemas.microsoft.com/office/powerpoint/2010/main" val="26138444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30220-6F98-CD5E-93AA-572E32CDDFA5}"/>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4D088CA-6A61-0FD5-BB2C-F2284A10FC4C}"/>
              </a:ext>
            </a:extLst>
          </p:cNvPr>
          <p:cNvSpPr/>
          <p:nvPr/>
        </p:nvSpPr>
        <p:spPr>
          <a:xfrm>
            <a:off x="5177116" y="6266329"/>
            <a:ext cx="4867835" cy="61856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rPr>
              <a:t>Verma et al, NEJM 2025</a:t>
            </a:r>
          </a:p>
        </p:txBody>
      </p:sp>
      <p:pic>
        <p:nvPicPr>
          <p:cNvPr id="2" name="Picture 1">
            <a:extLst>
              <a:ext uri="{FF2B5EF4-FFF2-40B4-BE49-F238E27FC236}">
                <a16:creationId xmlns:a16="http://schemas.microsoft.com/office/drawing/2014/main" id="{B7553887-F398-D823-CD27-5704AF8BAFDF}"/>
              </a:ext>
            </a:extLst>
          </p:cNvPr>
          <p:cNvPicPr>
            <a:picLocks noChangeAspect="1"/>
          </p:cNvPicPr>
          <p:nvPr/>
        </p:nvPicPr>
        <p:blipFill>
          <a:blip r:embed="rId2"/>
          <a:stretch>
            <a:fillRect/>
          </a:stretch>
        </p:blipFill>
        <p:spPr>
          <a:xfrm>
            <a:off x="644158" y="66170"/>
            <a:ext cx="11027889" cy="6315675"/>
          </a:xfrm>
          <a:prstGeom prst="rect">
            <a:avLst/>
          </a:prstGeom>
        </p:spPr>
      </p:pic>
      <p:sp>
        <p:nvSpPr>
          <p:cNvPr id="3" name="Rectangle 2">
            <a:extLst>
              <a:ext uri="{FF2B5EF4-FFF2-40B4-BE49-F238E27FC236}">
                <a16:creationId xmlns:a16="http://schemas.microsoft.com/office/drawing/2014/main" id="{6194D129-63F2-C903-F10D-DB63C93DC1B3}"/>
              </a:ext>
            </a:extLst>
          </p:cNvPr>
          <p:cNvSpPr/>
          <p:nvPr/>
        </p:nvSpPr>
        <p:spPr>
          <a:xfrm>
            <a:off x="644157" y="1680882"/>
            <a:ext cx="10772395" cy="766483"/>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472A835-4FC5-D88A-C077-55BE3082C0C8}"/>
              </a:ext>
            </a:extLst>
          </p:cNvPr>
          <p:cNvSpPr/>
          <p:nvPr/>
        </p:nvSpPr>
        <p:spPr>
          <a:xfrm>
            <a:off x="796557" y="4670609"/>
            <a:ext cx="10772395" cy="766483"/>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396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FBCAF-A976-2E26-1610-12C241D50CC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6ED41B5-95E4-27F5-F72F-C6FCA6F35446}"/>
              </a:ext>
            </a:extLst>
          </p:cNvPr>
          <p:cNvSpPr>
            <a:spLocks noGrp="1"/>
          </p:cNvSpPr>
          <p:nvPr>
            <p:ph type="title"/>
          </p:nvPr>
        </p:nvSpPr>
        <p:spPr/>
        <p:txBody>
          <a:bodyPr>
            <a:normAutofit/>
          </a:bodyPr>
          <a:lstStyle/>
          <a:p>
            <a:pPr algn="ctr"/>
            <a:r>
              <a:rPr lang="en-US" sz="4800" b="1" dirty="0">
                <a:solidFill>
                  <a:srgbClr val="FFFF00"/>
                </a:solidFill>
              </a:rPr>
              <a:t>The OCEAN Trial</a:t>
            </a:r>
          </a:p>
        </p:txBody>
      </p:sp>
      <p:sp>
        <p:nvSpPr>
          <p:cNvPr id="4" name="Content Placeholder 3">
            <a:extLst>
              <a:ext uri="{FF2B5EF4-FFF2-40B4-BE49-F238E27FC236}">
                <a16:creationId xmlns:a16="http://schemas.microsoft.com/office/drawing/2014/main" id="{72BF98CA-82FC-BE71-4507-11BB1A568DD2}"/>
              </a:ext>
            </a:extLst>
          </p:cNvPr>
          <p:cNvSpPr>
            <a:spLocks noGrp="1"/>
          </p:cNvSpPr>
          <p:nvPr>
            <p:ph idx="1"/>
          </p:nvPr>
        </p:nvSpPr>
        <p:spPr>
          <a:xfrm>
            <a:off x="838200" y="1690688"/>
            <a:ext cx="10515600" cy="4486275"/>
          </a:xfrm>
        </p:spPr>
        <p:txBody>
          <a:bodyPr>
            <a:normAutofit/>
          </a:bodyPr>
          <a:lstStyle/>
          <a:p>
            <a:r>
              <a:rPr lang="en-US" sz="3400" b="1" dirty="0">
                <a:solidFill>
                  <a:schemeClr val="bg1"/>
                </a:solidFill>
              </a:rPr>
              <a:t>Among patients who had risk factors for stroke and had undergone successful catheter ablation for atrial fibrillation at least 1 year earlier, treatment with rivaroxaban did not result in a significantly lower incidence of a composite of stroke, systemic embolism, or new covert embolic stroke than treatment with aspirin</a:t>
            </a:r>
            <a:r>
              <a:rPr lang="en-US" sz="3200" dirty="0">
                <a:solidFill>
                  <a:schemeClr val="bg1"/>
                </a:solidFill>
              </a:rPr>
              <a:t>.</a:t>
            </a:r>
            <a:endParaRPr lang="en-US" sz="3200" b="1" dirty="0">
              <a:solidFill>
                <a:schemeClr val="bg1"/>
              </a:solidFill>
            </a:endParaRPr>
          </a:p>
        </p:txBody>
      </p:sp>
      <p:pic>
        <p:nvPicPr>
          <p:cNvPr id="5" name="Picture 4">
            <a:extLst>
              <a:ext uri="{FF2B5EF4-FFF2-40B4-BE49-F238E27FC236}">
                <a16:creationId xmlns:a16="http://schemas.microsoft.com/office/drawing/2014/main" id="{7DF933C6-B863-7D79-EB93-424D16CB4C20}"/>
              </a:ext>
            </a:extLst>
          </p:cNvPr>
          <p:cNvPicPr>
            <a:picLocks noChangeAspect="1"/>
          </p:cNvPicPr>
          <p:nvPr/>
        </p:nvPicPr>
        <p:blipFill>
          <a:blip r:embed="rId2"/>
          <a:stretch>
            <a:fillRect/>
          </a:stretch>
        </p:blipFill>
        <p:spPr>
          <a:xfrm>
            <a:off x="0" y="-107576"/>
            <a:ext cx="2312894" cy="1614369"/>
          </a:xfrm>
          <a:prstGeom prst="rect">
            <a:avLst/>
          </a:prstGeom>
        </p:spPr>
      </p:pic>
      <p:sp>
        <p:nvSpPr>
          <p:cNvPr id="6" name="Rectangle 5">
            <a:extLst>
              <a:ext uri="{FF2B5EF4-FFF2-40B4-BE49-F238E27FC236}">
                <a16:creationId xmlns:a16="http://schemas.microsoft.com/office/drawing/2014/main" id="{05D3CA11-7745-1B93-5911-5E52BF464D70}"/>
              </a:ext>
            </a:extLst>
          </p:cNvPr>
          <p:cNvSpPr/>
          <p:nvPr/>
        </p:nvSpPr>
        <p:spPr>
          <a:xfrm>
            <a:off x="5123328" y="6172200"/>
            <a:ext cx="4867835" cy="61856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rPr>
              <a:t>Verma et al, NEJM 2025</a:t>
            </a:r>
          </a:p>
        </p:txBody>
      </p:sp>
    </p:spTree>
    <p:extLst>
      <p:ext uri="{BB962C8B-B14F-4D97-AF65-F5344CB8AC3E}">
        <p14:creationId xmlns:p14="http://schemas.microsoft.com/office/powerpoint/2010/main" val="38100180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FAB6-00DF-D794-89ED-8347B1ECF32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1CE4FA-BEC2-56C9-B9B9-00E611B66F9B}"/>
              </a:ext>
            </a:extLst>
          </p:cNvPr>
          <p:cNvSpPr>
            <a:spLocks noGrp="1"/>
          </p:cNvSpPr>
          <p:nvPr>
            <p:ph type="title"/>
          </p:nvPr>
        </p:nvSpPr>
        <p:spPr/>
        <p:txBody>
          <a:bodyPr>
            <a:normAutofit/>
          </a:bodyPr>
          <a:lstStyle/>
          <a:p>
            <a:pPr algn="ctr"/>
            <a:r>
              <a:rPr lang="en-US" sz="4800" b="1" dirty="0">
                <a:solidFill>
                  <a:srgbClr val="FFFF00"/>
                </a:solidFill>
              </a:rPr>
              <a:t>The OCEAN Trial</a:t>
            </a:r>
          </a:p>
        </p:txBody>
      </p:sp>
      <p:sp>
        <p:nvSpPr>
          <p:cNvPr id="4" name="Content Placeholder 3">
            <a:extLst>
              <a:ext uri="{FF2B5EF4-FFF2-40B4-BE49-F238E27FC236}">
                <a16:creationId xmlns:a16="http://schemas.microsoft.com/office/drawing/2014/main" id="{F3204A84-0DF6-DBFF-9434-F01758A0401E}"/>
              </a:ext>
            </a:extLst>
          </p:cNvPr>
          <p:cNvSpPr>
            <a:spLocks noGrp="1"/>
          </p:cNvSpPr>
          <p:nvPr>
            <p:ph idx="1"/>
          </p:nvPr>
        </p:nvSpPr>
        <p:spPr>
          <a:xfrm>
            <a:off x="838200" y="1690688"/>
            <a:ext cx="10515600" cy="4486275"/>
          </a:xfrm>
        </p:spPr>
        <p:txBody>
          <a:bodyPr>
            <a:normAutofit/>
          </a:bodyPr>
          <a:lstStyle/>
          <a:p>
            <a:r>
              <a:rPr lang="en-US" sz="3600" b="1" dirty="0">
                <a:solidFill>
                  <a:schemeClr val="bg1"/>
                </a:solidFill>
              </a:rPr>
              <a:t>…The incidence of major bleeding appeared to be similar in the two groups, although the incidence of minor bleeding and clinically relevant nonmajor bleeding was higher with rivaroxaban than with aspirin.</a:t>
            </a:r>
          </a:p>
        </p:txBody>
      </p:sp>
      <p:pic>
        <p:nvPicPr>
          <p:cNvPr id="5" name="Picture 4">
            <a:extLst>
              <a:ext uri="{FF2B5EF4-FFF2-40B4-BE49-F238E27FC236}">
                <a16:creationId xmlns:a16="http://schemas.microsoft.com/office/drawing/2014/main" id="{2A491016-CA8B-938C-81F4-FAA32139B641}"/>
              </a:ext>
            </a:extLst>
          </p:cNvPr>
          <p:cNvPicPr>
            <a:picLocks noChangeAspect="1"/>
          </p:cNvPicPr>
          <p:nvPr/>
        </p:nvPicPr>
        <p:blipFill>
          <a:blip r:embed="rId2"/>
          <a:stretch>
            <a:fillRect/>
          </a:stretch>
        </p:blipFill>
        <p:spPr>
          <a:xfrm>
            <a:off x="0" y="-107576"/>
            <a:ext cx="2312894" cy="1614369"/>
          </a:xfrm>
          <a:prstGeom prst="rect">
            <a:avLst/>
          </a:prstGeom>
        </p:spPr>
      </p:pic>
      <p:sp>
        <p:nvSpPr>
          <p:cNvPr id="6" name="Rectangle 5">
            <a:extLst>
              <a:ext uri="{FF2B5EF4-FFF2-40B4-BE49-F238E27FC236}">
                <a16:creationId xmlns:a16="http://schemas.microsoft.com/office/drawing/2014/main" id="{7EEF5CB1-0DF4-1B20-1313-833BD43C01B3}"/>
              </a:ext>
            </a:extLst>
          </p:cNvPr>
          <p:cNvSpPr/>
          <p:nvPr/>
        </p:nvSpPr>
        <p:spPr>
          <a:xfrm>
            <a:off x="5123328" y="6172200"/>
            <a:ext cx="4867835" cy="61856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rPr>
              <a:t>Verma et al, NEJM 2025</a:t>
            </a:r>
          </a:p>
        </p:txBody>
      </p:sp>
    </p:spTree>
    <p:extLst>
      <p:ext uri="{BB962C8B-B14F-4D97-AF65-F5344CB8AC3E}">
        <p14:creationId xmlns:p14="http://schemas.microsoft.com/office/powerpoint/2010/main" val="40076041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A61CF-AEE5-A5CD-EA8B-23CF7F89CFF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2E6AB91-C854-0204-A499-5E90214119EB}"/>
              </a:ext>
            </a:extLst>
          </p:cNvPr>
          <p:cNvSpPr>
            <a:spLocks noGrp="1"/>
          </p:cNvSpPr>
          <p:nvPr>
            <p:ph type="title"/>
          </p:nvPr>
        </p:nvSpPr>
        <p:spPr/>
        <p:txBody>
          <a:bodyPr>
            <a:normAutofit/>
          </a:bodyPr>
          <a:lstStyle/>
          <a:p>
            <a:pPr algn="ctr"/>
            <a:r>
              <a:rPr lang="en-US" sz="4800" b="1" dirty="0">
                <a:solidFill>
                  <a:srgbClr val="FFFF00"/>
                </a:solidFill>
              </a:rPr>
              <a:t>The OCEAN Trial</a:t>
            </a:r>
          </a:p>
        </p:txBody>
      </p:sp>
      <p:sp>
        <p:nvSpPr>
          <p:cNvPr id="4" name="Content Placeholder 3">
            <a:extLst>
              <a:ext uri="{FF2B5EF4-FFF2-40B4-BE49-F238E27FC236}">
                <a16:creationId xmlns:a16="http://schemas.microsoft.com/office/drawing/2014/main" id="{E887FA07-0DD5-AE4B-BFC4-DB29C89F50D0}"/>
              </a:ext>
            </a:extLst>
          </p:cNvPr>
          <p:cNvSpPr>
            <a:spLocks noGrp="1"/>
          </p:cNvSpPr>
          <p:nvPr>
            <p:ph idx="1"/>
          </p:nvPr>
        </p:nvSpPr>
        <p:spPr>
          <a:xfrm>
            <a:off x="838200" y="1690688"/>
            <a:ext cx="10515600" cy="4486275"/>
          </a:xfrm>
        </p:spPr>
        <p:txBody>
          <a:bodyPr>
            <a:normAutofit/>
          </a:bodyPr>
          <a:lstStyle/>
          <a:p>
            <a:r>
              <a:rPr lang="en-US" sz="3600" b="1" dirty="0">
                <a:solidFill>
                  <a:schemeClr val="bg1"/>
                </a:solidFill>
              </a:rPr>
              <a:t>The results are concordant with another trial ALONE-AF, stoke rate per year ≈ 0.4%.</a:t>
            </a:r>
          </a:p>
          <a:p>
            <a:r>
              <a:rPr lang="en-US" sz="3600" b="1" dirty="0">
                <a:solidFill>
                  <a:schemeClr val="bg1"/>
                </a:solidFill>
              </a:rPr>
              <a:t>OCEAN had longer follow-up, more randomly assigned patients, and all pts underwent MRI.</a:t>
            </a:r>
          </a:p>
          <a:p>
            <a:r>
              <a:rPr lang="en-US" sz="3600" b="1" dirty="0">
                <a:solidFill>
                  <a:schemeClr val="bg1"/>
                </a:solidFill>
              </a:rPr>
              <a:t>Patients were enrolled one year after ablation.</a:t>
            </a:r>
          </a:p>
          <a:p>
            <a:r>
              <a:rPr lang="en-US" sz="3600" b="1" dirty="0">
                <a:solidFill>
                  <a:schemeClr val="bg1"/>
                </a:solidFill>
              </a:rPr>
              <a:t>There was no mandated extended monitoring for atrial fibrillation.</a:t>
            </a:r>
          </a:p>
        </p:txBody>
      </p:sp>
      <p:pic>
        <p:nvPicPr>
          <p:cNvPr id="5" name="Picture 4">
            <a:extLst>
              <a:ext uri="{FF2B5EF4-FFF2-40B4-BE49-F238E27FC236}">
                <a16:creationId xmlns:a16="http://schemas.microsoft.com/office/drawing/2014/main" id="{AAA01240-11BC-66C2-FEE0-F7AC38CB162D}"/>
              </a:ext>
            </a:extLst>
          </p:cNvPr>
          <p:cNvPicPr>
            <a:picLocks noChangeAspect="1"/>
          </p:cNvPicPr>
          <p:nvPr/>
        </p:nvPicPr>
        <p:blipFill>
          <a:blip r:embed="rId2"/>
          <a:stretch>
            <a:fillRect/>
          </a:stretch>
        </p:blipFill>
        <p:spPr>
          <a:xfrm>
            <a:off x="0" y="-107576"/>
            <a:ext cx="2312894" cy="1614369"/>
          </a:xfrm>
          <a:prstGeom prst="rect">
            <a:avLst/>
          </a:prstGeom>
        </p:spPr>
      </p:pic>
      <p:sp>
        <p:nvSpPr>
          <p:cNvPr id="6" name="Rectangle 5">
            <a:extLst>
              <a:ext uri="{FF2B5EF4-FFF2-40B4-BE49-F238E27FC236}">
                <a16:creationId xmlns:a16="http://schemas.microsoft.com/office/drawing/2014/main" id="{4EA98D76-4678-3227-3A8C-71F3301EC5BE}"/>
              </a:ext>
            </a:extLst>
          </p:cNvPr>
          <p:cNvSpPr/>
          <p:nvPr/>
        </p:nvSpPr>
        <p:spPr>
          <a:xfrm>
            <a:off x="5123328" y="6172200"/>
            <a:ext cx="4867835" cy="61856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rPr>
              <a:t>Verma et al, NEJM 2025</a:t>
            </a:r>
          </a:p>
        </p:txBody>
      </p:sp>
    </p:spTree>
    <p:extLst>
      <p:ext uri="{BB962C8B-B14F-4D97-AF65-F5344CB8AC3E}">
        <p14:creationId xmlns:p14="http://schemas.microsoft.com/office/powerpoint/2010/main" val="2641318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EB86EA-7C24-C027-D2DF-361C3DE55E72}"/>
              </a:ext>
            </a:extLst>
          </p:cNvPr>
          <p:cNvPicPr>
            <a:picLocks noChangeAspect="1"/>
          </p:cNvPicPr>
          <p:nvPr/>
        </p:nvPicPr>
        <p:blipFill>
          <a:blip r:embed="rId2"/>
          <a:stretch>
            <a:fillRect/>
          </a:stretch>
        </p:blipFill>
        <p:spPr>
          <a:xfrm>
            <a:off x="1048869" y="309281"/>
            <a:ext cx="9897036" cy="5938221"/>
          </a:xfrm>
          <a:prstGeom prst="rect">
            <a:avLst/>
          </a:prstGeom>
        </p:spPr>
      </p:pic>
      <p:sp>
        <p:nvSpPr>
          <p:cNvPr id="5" name="Rectangle 4">
            <a:extLst>
              <a:ext uri="{FF2B5EF4-FFF2-40B4-BE49-F238E27FC236}">
                <a16:creationId xmlns:a16="http://schemas.microsoft.com/office/drawing/2014/main" id="{1F56ADB4-8B22-A73E-BEC9-5468A10B62FF}"/>
              </a:ext>
            </a:extLst>
          </p:cNvPr>
          <p:cNvSpPr/>
          <p:nvPr/>
        </p:nvSpPr>
        <p:spPr>
          <a:xfrm>
            <a:off x="5526741" y="6320118"/>
            <a:ext cx="4249271" cy="53788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FF00"/>
                </a:solidFill>
              </a:rPr>
              <a:t>Wazni</a:t>
            </a:r>
            <a:r>
              <a:rPr lang="en-US" sz="2400" b="1" dirty="0">
                <a:solidFill>
                  <a:srgbClr val="FFFF00"/>
                </a:solidFill>
              </a:rPr>
              <a:t> et al, NEJM, April 2025</a:t>
            </a:r>
          </a:p>
        </p:txBody>
      </p:sp>
    </p:spTree>
    <p:extLst>
      <p:ext uri="{BB962C8B-B14F-4D97-AF65-F5344CB8AC3E}">
        <p14:creationId xmlns:p14="http://schemas.microsoft.com/office/powerpoint/2010/main" val="3143586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58713-1CB2-A5AF-8ED7-07558612FC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C21EFD-9982-B672-E6B3-3C7AE2A9B66C}"/>
              </a:ext>
            </a:extLst>
          </p:cNvPr>
          <p:cNvSpPr>
            <a:spLocks noGrp="1"/>
          </p:cNvSpPr>
          <p:nvPr>
            <p:ph type="title"/>
          </p:nvPr>
        </p:nvSpPr>
        <p:spPr>
          <a:xfrm>
            <a:off x="838200" y="365125"/>
            <a:ext cx="10515600" cy="656851"/>
          </a:xfrm>
        </p:spPr>
        <p:txBody>
          <a:bodyPr>
            <a:normAutofit/>
          </a:bodyPr>
          <a:lstStyle/>
          <a:p>
            <a:pPr algn="ctr"/>
            <a:r>
              <a:rPr lang="en-US" sz="3600" b="1" dirty="0">
                <a:solidFill>
                  <a:srgbClr val="FFFF00"/>
                </a:solidFill>
              </a:rPr>
              <a:t>Top Cardiovascular Trials of 2025</a:t>
            </a:r>
            <a:endParaRPr lang="en-US" sz="3600" dirty="0"/>
          </a:p>
        </p:txBody>
      </p:sp>
      <p:sp>
        <p:nvSpPr>
          <p:cNvPr id="5" name="Content Placeholder 4">
            <a:extLst>
              <a:ext uri="{FF2B5EF4-FFF2-40B4-BE49-F238E27FC236}">
                <a16:creationId xmlns:a16="http://schemas.microsoft.com/office/drawing/2014/main" id="{DC04394F-1094-49F1-AD26-C06FC6061BF6}"/>
              </a:ext>
            </a:extLst>
          </p:cNvPr>
          <p:cNvSpPr>
            <a:spLocks noGrp="1"/>
          </p:cNvSpPr>
          <p:nvPr>
            <p:ph idx="1"/>
          </p:nvPr>
        </p:nvSpPr>
        <p:spPr>
          <a:xfrm>
            <a:off x="605118" y="1344705"/>
            <a:ext cx="11026588" cy="5148170"/>
          </a:xfrm>
        </p:spPr>
        <p:txBody>
          <a:bodyPr>
            <a:normAutofit fontScale="92500"/>
          </a:bodyPr>
          <a:lstStyle/>
          <a:p>
            <a:r>
              <a:rPr lang="en-US" sz="3500" b="1" dirty="0">
                <a:solidFill>
                  <a:schemeClr val="bg1"/>
                </a:solidFill>
              </a:rPr>
              <a:t>Controversy regarding LAAO from the CLOSURE-AF Trial</a:t>
            </a:r>
          </a:p>
          <a:p>
            <a:r>
              <a:rPr lang="en-US" sz="3500" b="1" dirty="0">
                <a:solidFill>
                  <a:schemeClr val="bg1"/>
                </a:solidFill>
              </a:rPr>
              <a:t>Digitoxin low dose lowers the rate of death + hospitalizations in patients with congestive heart failure.</a:t>
            </a:r>
          </a:p>
          <a:p>
            <a:r>
              <a:rPr lang="en-US" sz="3500" b="1" dirty="0">
                <a:solidFill>
                  <a:schemeClr val="bg1"/>
                </a:solidFill>
              </a:rPr>
              <a:t>Dapagliflozin lowers rates of heart failure in patients post TAVR who are at high risk of heart failure.</a:t>
            </a:r>
          </a:p>
          <a:p>
            <a:r>
              <a:rPr lang="en-US" sz="3500" b="1" dirty="0">
                <a:solidFill>
                  <a:schemeClr val="bg1"/>
                </a:solidFill>
              </a:rPr>
              <a:t>The STRIDE trial showed that semaglutide improved walking distance in diabetic patients with claudication.</a:t>
            </a:r>
          </a:p>
          <a:p>
            <a:r>
              <a:rPr lang="en-US" sz="3500" b="1" dirty="0">
                <a:solidFill>
                  <a:schemeClr val="bg1"/>
                </a:solidFill>
              </a:rPr>
              <a:t>PERMET trial did not show a similar benefit with metformin.</a:t>
            </a:r>
          </a:p>
          <a:p>
            <a:endParaRPr lang="en-US" b="1" dirty="0">
              <a:solidFill>
                <a:schemeClr val="bg1"/>
              </a:solidFill>
            </a:endParaRPr>
          </a:p>
        </p:txBody>
      </p:sp>
    </p:spTree>
    <p:extLst>
      <p:ext uri="{BB962C8B-B14F-4D97-AF65-F5344CB8AC3E}">
        <p14:creationId xmlns:p14="http://schemas.microsoft.com/office/powerpoint/2010/main" val="37550576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18811-397C-BD9D-7CA9-3D222A197DC4}"/>
              </a:ext>
            </a:extLst>
          </p:cNvPr>
          <p:cNvSpPr>
            <a:spLocks noGrp="1"/>
          </p:cNvSpPr>
          <p:nvPr>
            <p:ph type="title"/>
          </p:nvPr>
        </p:nvSpPr>
        <p:spPr/>
        <p:txBody>
          <a:bodyPr>
            <a:normAutofit/>
          </a:bodyPr>
          <a:lstStyle/>
          <a:p>
            <a:pPr algn="ctr"/>
            <a:r>
              <a:rPr lang="en-US" sz="4800" b="1" dirty="0">
                <a:solidFill>
                  <a:srgbClr val="FFFF00"/>
                </a:solidFill>
              </a:rPr>
              <a:t>Option Trial</a:t>
            </a:r>
          </a:p>
        </p:txBody>
      </p:sp>
      <p:sp>
        <p:nvSpPr>
          <p:cNvPr id="3" name="Content Placeholder 2">
            <a:extLst>
              <a:ext uri="{FF2B5EF4-FFF2-40B4-BE49-F238E27FC236}">
                <a16:creationId xmlns:a16="http://schemas.microsoft.com/office/drawing/2014/main" id="{1138A3F6-6C4E-115C-EE01-90DFFC02BE5D}"/>
              </a:ext>
            </a:extLst>
          </p:cNvPr>
          <p:cNvSpPr>
            <a:spLocks noGrp="1"/>
          </p:cNvSpPr>
          <p:nvPr>
            <p:ph idx="1"/>
          </p:nvPr>
        </p:nvSpPr>
        <p:spPr/>
        <p:txBody>
          <a:bodyPr>
            <a:normAutofit/>
          </a:bodyPr>
          <a:lstStyle/>
          <a:p>
            <a:r>
              <a:rPr lang="en-US" sz="4000" b="1" dirty="0">
                <a:solidFill>
                  <a:schemeClr val="bg1"/>
                </a:solidFill>
              </a:rPr>
              <a:t>N = 1600 patients with </a:t>
            </a:r>
            <a:r>
              <a:rPr lang="en-US" sz="4000" b="1" dirty="0" err="1">
                <a:solidFill>
                  <a:schemeClr val="bg1"/>
                </a:solidFill>
              </a:rPr>
              <a:t>Afib</a:t>
            </a:r>
            <a:endParaRPr lang="en-US" sz="4000" b="1" dirty="0">
              <a:solidFill>
                <a:schemeClr val="bg1"/>
              </a:solidFill>
            </a:endParaRPr>
          </a:p>
          <a:p>
            <a:r>
              <a:rPr lang="en-US" sz="4000" b="1" dirty="0">
                <a:solidFill>
                  <a:schemeClr val="bg1"/>
                </a:solidFill>
              </a:rPr>
              <a:t>CHA2 DS2 -VASc score ≥2 in men and ≥3 in women</a:t>
            </a:r>
          </a:p>
          <a:p>
            <a:r>
              <a:rPr lang="en-US" sz="4000" b="1" dirty="0">
                <a:solidFill>
                  <a:schemeClr val="bg1"/>
                </a:solidFill>
              </a:rPr>
              <a:t>Randomized 1:1 to optimum anticoagulation vs LAA occlusion.</a:t>
            </a:r>
          </a:p>
          <a:p>
            <a:r>
              <a:rPr lang="en-US" sz="4000" b="1" dirty="0">
                <a:solidFill>
                  <a:schemeClr val="bg1"/>
                </a:solidFill>
              </a:rPr>
              <a:t>Primary endpoints for safety and efficacy</a:t>
            </a:r>
            <a:r>
              <a:rPr lang="en-US" sz="4000" dirty="0">
                <a:solidFill>
                  <a:schemeClr val="bg1"/>
                </a:solidFill>
              </a:rPr>
              <a:t>.</a:t>
            </a:r>
          </a:p>
        </p:txBody>
      </p:sp>
      <p:sp>
        <p:nvSpPr>
          <p:cNvPr id="4" name="Rectangle 3">
            <a:extLst>
              <a:ext uri="{FF2B5EF4-FFF2-40B4-BE49-F238E27FC236}">
                <a16:creationId xmlns:a16="http://schemas.microsoft.com/office/drawing/2014/main" id="{39409F18-ACC3-A1C9-7C3A-F722806773E9}"/>
              </a:ext>
            </a:extLst>
          </p:cNvPr>
          <p:cNvSpPr/>
          <p:nvPr/>
        </p:nvSpPr>
        <p:spPr>
          <a:xfrm>
            <a:off x="7005918" y="6347012"/>
            <a:ext cx="4061011" cy="5109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FF00"/>
                </a:solidFill>
              </a:rPr>
              <a:t>Wazni</a:t>
            </a:r>
            <a:r>
              <a:rPr lang="en-US" sz="2400" b="1" dirty="0">
                <a:solidFill>
                  <a:srgbClr val="FFFF00"/>
                </a:solidFill>
              </a:rPr>
              <a:t> et al NEJM 2025</a:t>
            </a:r>
          </a:p>
        </p:txBody>
      </p:sp>
    </p:spTree>
    <p:extLst>
      <p:ext uri="{BB962C8B-B14F-4D97-AF65-F5344CB8AC3E}">
        <p14:creationId xmlns:p14="http://schemas.microsoft.com/office/powerpoint/2010/main" val="17659188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05B5E6-5FC2-11EF-4640-3D025EFAA280}"/>
              </a:ext>
            </a:extLst>
          </p:cNvPr>
          <p:cNvPicPr>
            <a:picLocks noChangeAspect="1"/>
          </p:cNvPicPr>
          <p:nvPr/>
        </p:nvPicPr>
        <p:blipFill>
          <a:blip r:embed="rId2"/>
          <a:stretch>
            <a:fillRect/>
          </a:stretch>
        </p:blipFill>
        <p:spPr>
          <a:xfrm>
            <a:off x="28470" y="1075765"/>
            <a:ext cx="12135060" cy="4706470"/>
          </a:xfrm>
          <a:prstGeom prst="rect">
            <a:avLst/>
          </a:prstGeom>
        </p:spPr>
      </p:pic>
      <p:sp>
        <p:nvSpPr>
          <p:cNvPr id="5" name="Rectangle 4">
            <a:extLst>
              <a:ext uri="{FF2B5EF4-FFF2-40B4-BE49-F238E27FC236}">
                <a16:creationId xmlns:a16="http://schemas.microsoft.com/office/drawing/2014/main" id="{ED0137AC-F372-8478-AE8C-E3EBA726A69A}"/>
              </a:ext>
            </a:extLst>
          </p:cNvPr>
          <p:cNvSpPr/>
          <p:nvPr/>
        </p:nvSpPr>
        <p:spPr>
          <a:xfrm>
            <a:off x="7005918" y="6347012"/>
            <a:ext cx="4061011" cy="5109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FF00"/>
                </a:solidFill>
              </a:rPr>
              <a:t>Wazni</a:t>
            </a:r>
            <a:r>
              <a:rPr lang="en-US" sz="2400" b="1" dirty="0">
                <a:solidFill>
                  <a:srgbClr val="FFFF00"/>
                </a:solidFill>
              </a:rPr>
              <a:t> et al NEJM 2025</a:t>
            </a:r>
          </a:p>
        </p:txBody>
      </p:sp>
    </p:spTree>
    <p:extLst>
      <p:ext uri="{BB962C8B-B14F-4D97-AF65-F5344CB8AC3E}">
        <p14:creationId xmlns:p14="http://schemas.microsoft.com/office/powerpoint/2010/main" val="27958703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1D1E19-58C6-B9B4-4093-F725EDD108B2}"/>
              </a:ext>
            </a:extLst>
          </p:cNvPr>
          <p:cNvPicPr>
            <a:picLocks noChangeAspect="1"/>
          </p:cNvPicPr>
          <p:nvPr/>
        </p:nvPicPr>
        <p:blipFill>
          <a:blip r:embed="rId2"/>
          <a:stretch>
            <a:fillRect/>
          </a:stretch>
        </p:blipFill>
        <p:spPr>
          <a:xfrm>
            <a:off x="744609" y="779929"/>
            <a:ext cx="10268149" cy="5082989"/>
          </a:xfrm>
          <a:prstGeom prst="rect">
            <a:avLst/>
          </a:prstGeom>
        </p:spPr>
      </p:pic>
    </p:spTree>
    <p:extLst>
      <p:ext uri="{BB962C8B-B14F-4D97-AF65-F5344CB8AC3E}">
        <p14:creationId xmlns:p14="http://schemas.microsoft.com/office/powerpoint/2010/main" val="13749755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D20417-C2A3-80DD-E80E-5EB33A1F8C81}"/>
              </a:ext>
            </a:extLst>
          </p:cNvPr>
          <p:cNvPicPr>
            <a:picLocks noChangeAspect="1"/>
          </p:cNvPicPr>
          <p:nvPr/>
        </p:nvPicPr>
        <p:blipFill>
          <a:blip r:embed="rId2"/>
          <a:stretch>
            <a:fillRect/>
          </a:stretch>
        </p:blipFill>
        <p:spPr>
          <a:xfrm>
            <a:off x="2597727" y="0"/>
            <a:ext cx="6886797" cy="6750424"/>
          </a:xfrm>
          <a:prstGeom prst="rect">
            <a:avLst/>
          </a:prstGeom>
        </p:spPr>
      </p:pic>
    </p:spTree>
    <p:extLst>
      <p:ext uri="{BB962C8B-B14F-4D97-AF65-F5344CB8AC3E}">
        <p14:creationId xmlns:p14="http://schemas.microsoft.com/office/powerpoint/2010/main" val="28475294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604A2-E484-3371-DB15-246D7A4F2FEA}"/>
              </a:ext>
            </a:extLst>
          </p:cNvPr>
          <p:cNvSpPr>
            <a:spLocks noGrp="1"/>
          </p:cNvSpPr>
          <p:nvPr>
            <p:ph type="title"/>
          </p:nvPr>
        </p:nvSpPr>
        <p:spPr/>
        <p:txBody>
          <a:bodyPr>
            <a:normAutofit/>
          </a:bodyPr>
          <a:lstStyle/>
          <a:p>
            <a:pPr algn="ctr"/>
            <a:r>
              <a:rPr lang="en-US" sz="4800" b="1" dirty="0">
                <a:solidFill>
                  <a:srgbClr val="FFFF00"/>
                </a:solidFill>
              </a:rPr>
              <a:t>Option Trial</a:t>
            </a:r>
          </a:p>
        </p:txBody>
      </p:sp>
      <p:sp>
        <p:nvSpPr>
          <p:cNvPr id="3" name="Content Placeholder 2">
            <a:extLst>
              <a:ext uri="{FF2B5EF4-FFF2-40B4-BE49-F238E27FC236}">
                <a16:creationId xmlns:a16="http://schemas.microsoft.com/office/drawing/2014/main" id="{35787131-A653-8F5A-C15B-16382E24BD08}"/>
              </a:ext>
            </a:extLst>
          </p:cNvPr>
          <p:cNvSpPr>
            <a:spLocks noGrp="1"/>
          </p:cNvSpPr>
          <p:nvPr>
            <p:ph idx="1"/>
          </p:nvPr>
        </p:nvSpPr>
        <p:spPr/>
        <p:txBody>
          <a:bodyPr>
            <a:noAutofit/>
          </a:bodyPr>
          <a:lstStyle/>
          <a:p>
            <a:r>
              <a:rPr lang="en-US" sz="3400" b="1" dirty="0">
                <a:solidFill>
                  <a:schemeClr val="bg1"/>
                </a:solidFill>
              </a:rPr>
              <a:t>The results of this trial showed that among patients at moderate-to-high risk for stroke who underwent catheter-based ablation for atrial fibrillation, left atrial appendage closure was associated with a lower risk of non–procedure-related major or clinically relevant nonmajor bleeding than oral anticoagulation and was noninferior to oral anticoagulation with respect to a composite end point of death from any cause, stroke, or systemic embolism at 36 months.</a:t>
            </a:r>
          </a:p>
        </p:txBody>
      </p:sp>
    </p:spTree>
    <p:extLst>
      <p:ext uri="{BB962C8B-B14F-4D97-AF65-F5344CB8AC3E}">
        <p14:creationId xmlns:p14="http://schemas.microsoft.com/office/powerpoint/2010/main" val="14564678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7A4C0E-A336-A5E0-0007-52F4D38ACBEF}"/>
              </a:ext>
            </a:extLst>
          </p:cNvPr>
          <p:cNvPicPr>
            <a:picLocks noChangeAspect="1"/>
          </p:cNvPicPr>
          <p:nvPr/>
        </p:nvPicPr>
        <p:blipFill>
          <a:blip r:embed="rId2"/>
          <a:stretch>
            <a:fillRect/>
          </a:stretch>
        </p:blipFill>
        <p:spPr>
          <a:xfrm>
            <a:off x="1371599" y="1030658"/>
            <a:ext cx="8950380" cy="5276013"/>
          </a:xfrm>
          <a:prstGeom prst="rect">
            <a:avLst/>
          </a:prstGeom>
        </p:spPr>
      </p:pic>
      <p:sp>
        <p:nvSpPr>
          <p:cNvPr id="5" name="Title 4">
            <a:extLst>
              <a:ext uri="{FF2B5EF4-FFF2-40B4-BE49-F238E27FC236}">
                <a16:creationId xmlns:a16="http://schemas.microsoft.com/office/drawing/2014/main" id="{F18F7821-DCB1-9403-0DFC-EE7950D7EF19}"/>
              </a:ext>
            </a:extLst>
          </p:cNvPr>
          <p:cNvSpPr>
            <a:spLocks noGrp="1"/>
          </p:cNvSpPr>
          <p:nvPr>
            <p:ph type="title"/>
          </p:nvPr>
        </p:nvSpPr>
        <p:spPr>
          <a:xfrm>
            <a:off x="838200" y="365125"/>
            <a:ext cx="10515600" cy="885451"/>
          </a:xfrm>
        </p:spPr>
        <p:txBody>
          <a:bodyPr/>
          <a:lstStyle/>
          <a:p>
            <a:pPr algn="ctr"/>
            <a:r>
              <a:rPr lang="en-US" b="1" dirty="0">
                <a:solidFill>
                  <a:srgbClr val="FFFF00"/>
                </a:solidFill>
              </a:rPr>
              <a:t>CLOSURE AF Trial</a:t>
            </a:r>
          </a:p>
        </p:txBody>
      </p:sp>
      <p:sp>
        <p:nvSpPr>
          <p:cNvPr id="6" name="Rectangle 5">
            <a:extLst>
              <a:ext uri="{FF2B5EF4-FFF2-40B4-BE49-F238E27FC236}">
                <a16:creationId xmlns:a16="http://schemas.microsoft.com/office/drawing/2014/main" id="{AEE3745F-3E8B-575D-5842-A2C38D420290}"/>
              </a:ext>
            </a:extLst>
          </p:cNvPr>
          <p:cNvSpPr/>
          <p:nvPr/>
        </p:nvSpPr>
        <p:spPr>
          <a:xfrm>
            <a:off x="3482787" y="6333565"/>
            <a:ext cx="7557247" cy="5244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rPr>
              <a:t>Landmesser U, CLOSURE-AF, presented at AHA 2025</a:t>
            </a:r>
          </a:p>
        </p:txBody>
      </p:sp>
    </p:spTree>
    <p:extLst>
      <p:ext uri="{BB962C8B-B14F-4D97-AF65-F5344CB8AC3E}">
        <p14:creationId xmlns:p14="http://schemas.microsoft.com/office/powerpoint/2010/main" val="30743877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0C536E-3615-8D00-006B-53A1A60285A4}"/>
              </a:ext>
            </a:extLst>
          </p:cNvPr>
          <p:cNvSpPr>
            <a:spLocks noGrp="1"/>
          </p:cNvSpPr>
          <p:nvPr>
            <p:ph type="title"/>
          </p:nvPr>
        </p:nvSpPr>
        <p:spPr/>
        <p:txBody>
          <a:bodyPr/>
          <a:lstStyle/>
          <a:p>
            <a:pPr algn="ctr"/>
            <a:r>
              <a:rPr lang="en-US" b="1" dirty="0">
                <a:solidFill>
                  <a:srgbClr val="FFFF00"/>
                </a:solidFill>
              </a:rPr>
              <a:t>CLOSURE AF Trial</a:t>
            </a:r>
            <a:endParaRPr lang="en-US" dirty="0"/>
          </a:p>
        </p:txBody>
      </p:sp>
      <p:sp>
        <p:nvSpPr>
          <p:cNvPr id="4" name="Content Placeholder 3">
            <a:extLst>
              <a:ext uri="{FF2B5EF4-FFF2-40B4-BE49-F238E27FC236}">
                <a16:creationId xmlns:a16="http://schemas.microsoft.com/office/drawing/2014/main" id="{9DD9653C-CDB5-9970-4DB3-9F48F29701C9}"/>
              </a:ext>
            </a:extLst>
          </p:cNvPr>
          <p:cNvSpPr>
            <a:spLocks noGrp="1"/>
          </p:cNvSpPr>
          <p:nvPr>
            <p:ph idx="1"/>
          </p:nvPr>
        </p:nvSpPr>
        <p:spPr/>
        <p:txBody>
          <a:bodyPr>
            <a:normAutofit/>
          </a:bodyPr>
          <a:lstStyle/>
          <a:p>
            <a:r>
              <a:rPr lang="en-US" sz="3200" b="1" dirty="0">
                <a:solidFill>
                  <a:schemeClr val="bg1"/>
                </a:solidFill>
              </a:rPr>
              <a:t>N = 912 patients, median age 79.1 years</a:t>
            </a:r>
          </a:p>
          <a:p>
            <a:r>
              <a:rPr lang="en-US" sz="3200" b="1" dirty="0">
                <a:solidFill>
                  <a:schemeClr val="bg1"/>
                </a:solidFill>
              </a:rPr>
              <a:t>42 centers in Germany</a:t>
            </a:r>
          </a:p>
          <a:p>
            <a:r>
              <a:rPr lang="en-US" sz="3200" b="1" dirty="0">
                <a:solidFill>
                  <a:schemeClr val="bg1"/>
                </a:solidFill>
              </a:rPr>
              <a:t>CHA</a:t>
            </a:r>
            <a:r>
              <a:rPr lang="en-US" sz="3200" b="1" baseline="-25000" dirty="0">
                <a:solidFill>
                  <a:schemeClr val="bg1"/>
                </a:solidFill>
              </a:rPr>
              <a:t>2</a:t>
            </a:r>
            <a:r>
              <a:rPr lang="en-US" sz="3200" b="1" dirty="0">
                <a:solidFill>
                  <a:schemeClr val="bg1"/>
                </a:solidFill>
              </a:rPr>
              <a:t>DS</a:t>
            </a:r>
            <a:r>
              <a:rPr lang="en-US" sz="3200" b="1" baseline="-25000" dirty="0">
                <a:solidFill>
                  <a:schemeClr val="bg1"/>
                </a:solidFill>
              </a:rPr>
              <a:t>2</a:t>
            </a:r>
            <a:r>
              <a:rPr lang="en-US" sz="3200" b="1" dirty="0">
                <a:solidFill>
                  <a:schemeClr val="bg1"/>
                </a:solidFill>
              </a:rPr>
              <a:t>-VASc score ≥ 2 and increased bleeding risk (HAS-BLED score ≥ 3, history of bleeding, or chronic kidney disease).</a:t>
            </a:r>
          </a:p>
          <a:p>
            <a:r>
              <a:rPr lang="en-US" sz="3200" b="1" dirty="0">
                <a:solidFill>
                  <a:schemeClr val="bg1"/>
                </a:solidFill>
              </a:rPr>
              <a:t>Randomized LAAO vs medical care.</a:t>
            </a:r>
          </a:p>
          <a:p>
            <a:r>
              <a:rPr lang="en-US" sz="3200" b="1" dirty="0">
                <a:solidFill>
                  <a:schemeClr val="bg1"/>
                </a:solidFill>
              </a:rPr>
              <a:t>Median follow up 3 years</a:t>
            </a:r>
          </a:p>
          <a:p>
            <a:endParaRPr lang="en-US" sz="3200" b="1" dirty="0">
              <a:solidFill>
                <a:schemeClr val="bg1"/>
              </a:solidFill>
            </a:endParaRPr>
          </a:p>
        </p:txBody>
      </p:sp>
      <p:sp>
        <p:nvSpPr>
          <p:cNvPr id="5" name="Rectangle 4">
            <a:extLst>
              <a:ext uri="{FF2B5EF4-FFF2-40B4-BE49-F238E27FC236}">
                <a16:creationId xmlns:a16="http://schemas.microsoft.com/office/drawing/2014/main" id="{A2023242-3DA7-DB25-3FD9-3279CA741FD8}"/>
              </a:ext>
            </a:extLst>
          </p:cNvPr>
          <p:cNvSpPr/>
          <p:nvPr/>
        </p:nvSpPr>
        <p:spPr>
          <a:xfrm>
            <a:off x="3482787" y="6333565"/>
            <a:ext cx="7557247" cy="5244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rPr>
              <a:t>Landmesser U, CLOSURE-AF, presented at AHA 2025</a:t>
            </a:r>
          </a:p>
        </p:txBody>
      </p:sp>
      <p:pic>
        <p:nvPicPr>
          <p:cNvPr id="6" name="Picture 5">
            <a:extLst>
              <a:ext uri="{FF2B5EF4-FFF2-40B4-BE49-F238E27FC236}">
                <a16:creationId xmlns:a16="http://schemas.microsoft.com/office/drawing/2014/main" id="{61E11B28-7E29-05E8-4A16-A0F7BD1AF150}"/>
              </a:ext>
            </a:extLst>
          </p:cNvPr>
          <p:cNvPicPr>
            <a:picLocks noChangeAspect="1"/>
          </p:cNvPicPr>
          <p:nvPr/>
        </p:nvPicPr>
        <p:blipFill>
          <a:blip r:embed="rId2"/>
          <a:stretch>
            <a:fillRect/>
          </a:stretch>
        </p:blipFill>
        <p:spPr>
          <a:xfrm>
            <a:off x="0" y="0"/>
            <a:ext cx="2608729" cy="1537777"/>
          </a:xfrm>
          <a:prstGeom prst="rect">
            <a:avLst/>
          </a:prstGeom>
        </p:spPr>
      </p:pic>
    </p:spTree>
    <p:extLst>
      <p:ext uri="{BB962C8B-B14F-4D97-AF65-F5344CB8AC3E}">
        <p14:creationId xmlns:p14="http://schemas.microsoft.com/office/powerpoint/2010/main" val="36723277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71280-ECD7-875D-DF2F-D99079B3CF2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CBBE882-461D-CAB0-E7F9-6C855448373D}"/>
              </a:ext>
            </a:extLst>
          </p:cNvPr>
          <p:cNvSpPr>
            <a:spLocks noGrp="1"/>
          </p:cNvSpPr>
          <p:nvPr>
            <p:ph type="title"/>
          </p:nvPr>
        </p:nvSpPr>
        <p:spPr/>
        <p:txBody>
          <a:bodyPr/>
          <a:lstStyle/>
          <a:p>
            <a:pPr algn="ctr"/>
            <a:r>
              <a:rPr lang="en-US" b="1" dirty="0">
                <a:solidFill>
                  <a:srgbClr val="FFFF00"/>
                </a:solidFill>
              </a:rPr>
              <a:t>CLOSURE AF Trial</a:t>
            </a:r>
            <a:endParaRPr lang="en-US" dirty="0"/>
          </a:p>
        </p:txBody>
      </p:sp>
      <p:sp>
        <p:nvSpPr>
          <p:cNvPr id="4" name="Content Placeholder 3">
            <a:extLst>
              <a:ext uri="{FF2B5EF4-FFF2-40B4-BE49-F238E27FC236}">
                <a16:creationId xmlns:a16="http://schemas.microsoft.com/office/drawing/2014/main" id="{1C585380-791E-66C0-EC98-684ABBF2DD33}"/>
              </a:ext>
            </a:extLst>
          </p:cNvPr>
          <p:cNvSpPr>
            <a:spLocks noGrp="1"/>
          </p:cNvSpPr>
          <p:nvPr>
            <p:ph idx="1"/>
          </p:nvPr>
        </p:nvSpPr>
        <p:spPr/>
        <p:txBody>
          <a:bodyPr>
            <a:normAutofit/>
          </a:bodyPr>
          <a:lstStyle/>
          <a:p>
            <a:r>
              <a:rPr lang="en-US" sz="3200" b="1" dirty="0">
                <a:solidFill>
                  <a:schemeClr val="bg1"/>
                </a:solidFill>
              </a:rPr>
              <a:t>Mean scores were 5.2 for CHA</a:t>
            </a:r>
            <a:r>
              <a:rPr lang="en-US" sz="3200" b="1" baseline="-25000" dirty="0">
                <a:solidFill>
                  <a:schemeClr val="bg1"/>
                </a:solidFill>
              </a:rPr>
              <a:t>2</a:t>
            </a:r>
            <a:r>
              <a:rPr lang="en-US" sz="3200" b="1" dirty="0">
                <a:solidFill>
                  <a:schemeClr val="bg1"/>
                </a:solidFill>
              </a:rPr>
              <a:t>DS</a:t>
            </a:r>
            <a:r>
              <a:rPr lang="en-US" sz="3200" b="1" baseline="-25000" dirty="0">
                <a:solidFill>
                  <a:schemeClr val="bg1"/>
                </a:solidFill>
              </a:rPr>
              <a:t>2</a:t>
            </a:r>
            <a:r>
              <a:rPr lang="en-US" sz="3200" b="1" dirty="0">
                <a:solidFill>
                  <a:schemeClr val="bg1"/>
                </a:solidFill>
              </a:rPr>
              <a:t>-VASc and 3.0 for HAS-BLED.</a:t>
            </a:r>
          </a:p>
          <a:p>
            <a:r>
              <a:rPr lang="en-US" dirty="0">
                <a:solidFill>
                  <a:schemeClr val="bg1"/>
                </a:solidFill>
              </a:rPr>
              <a:t> </a:t>
            </a:r>
            <a:r>
              <a:rPr lang="en-US" sz="3500" b="1" dirty="0">
                <a:solidFill>
                  <a:schemeClr val="bg1"/>
                </a:solidFill>
              </a:rPr>
              <a:t>LAAC devices included Watchman (54%), Amulet (42%) and </a:t>
            </a:r>
            <a:r>
              <a:rPr lang="en-US" sz="3500" b="1" dirty="0" err="1">
                <a:solidFill>
                  <a:schemeClr val="bg1"/>
                </a:solidFill>
              </a:rPr>
              <a:t>LAmbre</a:t>
            </a:r>
            <a:r>
              <a:rPr lang="en-US" sz="3500" b="1" dirty="0">
                <a:solidFill>
                  <a:schemeClr val="bg1"/>
                </a:solidFill>
              </a:rPr>
              <a:t> (4%)</a:t>
            </a:r>
          </a:p>
          <a:p>
            <a:r>
              <a:rPr lang="en-US" sz="3800" b="1" dirty="0">
                <a:solidFill>
                  <a:schemeClr val="bg1"/>
                </a:solidFill>
              </a:rPr>
              <a:t>The best medical therapy group were treated with DOACs (85%), vitamin K antagonists (3%),  10% no anticoagulant.</a:t>
            </a:r>
          </a:p>
          <a:p>
            <a:endParaRPr lang="en-US" sz="3200" b="1" dirty="0">
              <a:solidFill>
                <a:schemeClr val="bg1"/>
              </a:solidFill>
            </a:endParaRPr>
          </a:p>
          <a:p>
            <a:endParaRPr lang="en-US" sz="3200" b="1" dirty="0">
              <a:solidFill>
                <a:schemeClr val="bg1"/>
              </a:solidFill>
            </a:endParaRPr>
          </a:p>
        </p:txBody>
      </p:sp>
      <p:sp>
        <p:nvSpPr>
          <p:cNvPr id="5" name="Rectangle 4">
            <a:extLst>
              <a:ext uri="{FF2B5EF4-FFF2-40B4-BE49-F238E27FC236}">
                <a16:creationId xmlns:a16="http://schemas.microsoft.com/office/drawing/2014/main" id="{F7BBBE1D-4A3A-015E-C101-86392A6BBB0E}"/>
              </a:ext>
            </a:extLst>
          </p:cNvPr>
          <p:cNvSpPr/>
          <p:nvPr/>
        </p:nvSpPr>
        <p:spPr>
          <a:xfrm>
            <a:off x="3482787" y="6333565"/>
            <a:ext cx="7557247" cy="5244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rPr>
              <a:t>Landmesser U, CLOSURE-AF, presented at AHA 2025</a:t>
            </a:r>
          </a:p>
        </p:txBody>
      </p:sp>
      <p:pic>
        <p:nvPicPr>
          <p:cNvPr id="2" name="Picture 1">
            <a:extLst>
              <a:ext uri="{FF2B5EF4-FFF2-40B4-BE49-F238E27FC236}">
                <a16:creationId xmlns:a16="http://schemas.microsoft.com/office/drawing/2014/main" id="{FE92289F-1C23-4047-F6FB-41C1B5FA0ADE}"/>
              </a:ext>
            </a:extLst>
          </p:cNvPr>
          <p:cNvPicPr>
            <a:picLocks noChangeAspect="1"/>
          </p:cNvPicPr>
          <p:nvPr/>
        </p:nvPicPr>
        <p:blipFill>
          <a:blip r:embed="rId2"/>
          <a:stretch>
            <a:fillRect/>
          </a:stretch>
        </p:blipFill>
        <p:spPr>
          <a:xfrm>
            <a:off x="0" y="0"/>
            <a:ext cx="2608729" cy="1537777"/>
          </a:xfrm>
          <a:prstGeom prst="rect">
            <a:avLst/>
          </a:prstGeom>
        </p:spPr>
      </p:pic>
    </p:spTree>
    <p:extLst>
      <p:ext uri="{BB962C8B-B14F-4D97-AF65-F5344CB8AC3E}">
        <p14:creationId xmlns:p14="http://schemas.microsoft.com/office/powerpoint/2010/main" val="35630677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2CD58-BC64-1C16-1256-2620BD09770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276FED7-D57B-9C2B-820E-DDE1D40D5270}"/>
              </a:ext>
            </a:extLst>
          </p:cNvPr>
          <p:cNvSpPr>
            <a:spLocks noGrp="1"/>
          </p:cNvSpPr>
          <p:nvPr>
            <p:ph type="title"/>
          </p:nvPr>
        </p:nvSpPr>
        <p:spPr/>
        <p:txBody>
          <a:bodyPr/>
          <a:lstStyle/>
          <a:p>
            <a:pPr algn="ctr"/>
            <a:r>
              <a:rPr lang="en-US" b="1" dirty="0">
                <a:solidFill>
                  <a:srgbClr val="FFFF00"/>
                </a:solidFill>
              </a:rPr>
              <a:t>CLOSURE AF Trial</a:t>
            </a:r>
            <a:endParaRPr lang="en-US" dirty="0"/>
          </a:p>
        </p:txBody>
      </p:sp>
      <p:sp>
        <p:nvSpPr>
          <p:cNvPr id="4" name="Content Placeholder 3">
            <a:extLst>
              <a:ext uri="{FF2B5EF4-FFF2-40B4-BE49-F238E27FC236}">
                <a16:creationId xmlns:a16="http://schemas.microsoft.com/office/drawing/2014/main" id="{44464122-3ADB-0728-D702-1029F3DBD8EC}"/>
              </a:ext>
            </a:extLst>
          </p:cNvPr>
          <p:cNvSpPr>
            <a:spLocks noGrp="1"/>
          </p:cNvSpPr>
          <p:nvPr>
            <p:ph idx="1"/>
          </p:nvPr>
        </p:nvSpPr>
        <p:spPr/>
        <p:txBody>
          <a:bodyPr>
            <a:normAutofit/>
          </a:bodyPr>
          <a:lstStyle/>
          <a:p>
            <a:r>
              <a:rPr lang="en-US" sz="3400" b="1" dirty="0">
                <a:solidFill>
                  <a:schemeClr val="bg1"/>
                </a:solidFill>
              </a:rPr>
              <a:t>By 6 years, LAAO dd not meet non-inferiority criteria for the primary endpoint of a composite of stroke, embolism, death or major bleeding compared with standard of care.</a:t>
            </a:r>
          </a:p>
          <a:p>
            <a:r>
              <a:rPr lang="en-US" sz="3400" b="1" dirty="0">
                <a:solidFill>
                  <a:schemeClr val="bg1"/>
                </a:solidFill>
              </a:rPr>
              <a:t>16.83 per 100 patient years LAAO vs 13.27 for best standard medical care.</a:t>
            </a:r>
          </a:p>
          <a:p>
            <a:r>
              <a:rPr lang="en-US" sz="3400" b="1" dirty="0">
                <a:solidFill>
                  <a:schemeClr val="bg1"/>
                </a:solidFill>
              </a:rPr>
              <a:t>Hazard ration = 1.28</a:t>
            </a:r>
          </a:p>
          <a:p>
            <a:endParaRPr lang="en-US" sz="3200" b="1" dirty="0">
              <a:solidFill>
                <a:schemeClr val="bg1"/>
              </a:solidFill>
            </a:endParaRPr>
          </a:p>
          <a:p>
            <a:endParaRPr lang="en-US" sz="3200" b="1" dirty="0">
              <a:solidFill>
                <a:schemeClr val="bg1"/>
              </a:solidFill>
            </a:endParaRPr>
          </a:p>
        </p:txBody>
      </p:sp>
      <p:sp>
        <p:nvSpPr>
          <p:cNvPr id="5" name="Rectangle 4">
            <a:extLst>
              <a:ext uri="{FF2B5EF4-FFF2-40B4-BE49-F238E27FC236}">
                <a16:creationId xmlns:a16="http://schemas.microsoft.com/office/drawing/2014/main" id="{134D3C71-6316-D712-3705-C1BA6F1CA65B}"/>
              </a:ext>
            </a:extLst>
          </p:cNvPr>
          <p:cNvSpPr/>
          <p:nvPr/>
        </p:nvSpPr>
        <p:spPr>
          <a:xfrm>
            <a:off x="3482787" y="6333565"/>
            <a:ext cx="7557247" cy="5244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rPr>
              <a:t>Landmesser U, CLOSURE-AF, presented at AHA 2025</a:t>
            </a:r>
          </a:p>
        </p:txBody>
      </p:sp>
      <p:pic>
        <p:nvPicPr>
          <p:cNvPr id="2" name="Picture 1">
            <a:extLst>
              <a:ext uri="{FF2B5EF4-FFF2-40B4-BE49-F238E27FC236}">
                <a16:creationId xmlns:a16="http://schemas.microsoft.com/office/drawing/2014/main" id="{D14FEA01-DC30-FF5C-0F68-D0E89F9C8A3A}"/>
              </a:ext>
            </a:extLst>
          </p:cNvPr>
          <p:cNvPicPr>
            <a:picLocks noChangeAspect="1"/>
          </p:cNvPicPr>
          <p:nvPr/>
        </p:nvPicPr>
        <p:blipFill>
          <a:blip r:embed="rId2"/>
          <a:stretch>
            <a:fillRect/>
          </a:stretch>
        </p:blipFill>
        <p:spPr>
          <a:xfrm>
            <a:off x="0" y="0"/>
            <a:ext cx="2608729" cy="1537777"/>
          </a:xfrm>
          <a:prstGeom prst="rect">
            <a:avLst/>
          </a:prstGeom>
        </p:spPr>
      </p:pic>
    </p:spTree>
    <p:extLst>
      <p:ext uri="{BB962C8B-B14F-4D97-AF65-F5344CB8AC3E}">
        <p14:creationId xmlns:p14="http://schemas.microsoft.com/office/powerpoint/2010/main" val="19537681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AFF0CE-563D-12A7-9FA9-32B1AA0ED199}"/>
              </a:ext>
            </a:extLst>
          </p:cNvPr>
          <p:cNvPicPr>
            <a:picLocks noChangeAspect="1"/>
          </p:cNvPicPr>
          <p:nvPr/>
        </p:nvPicPr>
        <p:blipFill>
          <a:blip r:embed="rId2"/>
          <a:stretch>
            <a:fillRect/>
          </a:stretch>
        </p:blipFill>
        <p:spPr>
          <a:xfrm>
            <a:off x="1344706" y="1064694"/>
            <a:ext cx="9036423" cy="5510919"/>
          </a:xfrm>
          <a:prstGeom prst="rect">
            <a:avLst/>
          </a:prstGeom>
        </p:spPr>
      </p:pic>
      <p:sp>
        <p:nvSpPr>
          <p:cNvPr id="5" name="Title 4">
            <a:extLst>
              <a:ext uri="{FF2B5EF4-FFF2-40B4-BE49-F238E27FC236}">
                <a16:creationId xmlns:a16="http://schemas.microsoft.com/office/drawing/2014/main" id="{CFF96E99-FBD8-1F72-2889-E331422DB3CA}"/>
              </a:ext>
            </a:extLst>
          </p:cNvPr>
          <p:cNvSpPr>
            <a:spLocks noGrp="1"/>
          </p:cNvSpPr>
          <p:nvPr>
            <p:ph type="title"/>
          </p:nvPr>
        </p:nvSpPr>
        <p:spPr>
          <a:xfrm>
            <a:off x="838200" y="365125"/>
            <a:ext cx="10515600" cy="898899"/>
          </a:xfrm>
        </p:spPr>
        <p:txBody>
          <a:bodyPr>
            <a:normAutofit/>
          </a:bodyPr>
          <a:lstStyle/>
          <a:p>
            <a:pPr algn="ctr"/>
            <a:r>
              <a:rPr lang="en-US" sz="4800" b="1" dirty="0">
                <a:solidFill>
                  <a:srgbClr val="FFFF00"/>
                </a:solidFill>
              </a:rPr>
              <a:t>Commentary</a:t>
            </a:r>
          </a:p>
        </p:txBody>
      </p:sp>
      <p:pic>
        <p:nvPicPr>
          <p:cNvPr id="6" name="Picture 5">
            <a:extLst>
              <a:ext uri="{FF2B5EF4-FFF2-40B4-BE49-F238E27FC236}">
                <a16:creationId xmlns:a16="http://schemas.microsoft.com/office/drawing/2014/main" id="{53751F93-F785-AD94-92AB-123843A41AA2}"/>
              </a:ext>
            </a:extLst>
          </p:cNvPr>
          <p:cNvPicPr>
            <a:picLocks noChangeAspect="1"/>
          </p:cNvPicPr>
          <p:nvPr/>
        </p:nvPicPr>
        <p:blipFill>
          <a:blip r:embed="rId3"/>
          <a:stretch>
            <a:fillRect/>
          </a:stretch>
        </p:blipFill>
        <p:spPr>
          <a:xfrm>
            <a:off x="0" y="0"/>
            <a:ext cx="1810871" cy="1067461"/>
          </a:xfrm>
          <a:prstGeom prst="rect">
            <a:avLst/>
          </a:prstGeom>
        </p:spPr>
      </p:pic>
      <p:sp>
        <p:nvSpPr>
          <p:cNvPr id="7" name="Rectangle 6">
            <a:extLst>
              <a:ext uri="{FF2B5EF4-FFF2-40B4-BE49-F238E27FC236}">
                <a16:creationId xmlns:a16="http://schemas.microsoft.com/office/drawing/2014/main" id="{AD7C2FD6-C955-11E5-FFA1-3328685A7427}"/>
              </a:ext>
            </a:extLst>
          </p:cNvPr>
          <p:cNvSpPr/>
          <p:nvPr/>
        </p:nvSpPr>
        <p:spPr>
          <a:xfrm>
            <a:off x="4706471" y="4074459"/>
            <a:ext cx="7261411" cy="2501154"/>
          </a:xfrm>
          <a:prstGeom prst="rect">
            <a:avLst/>
          </a:prstGeom>
          <a:solidFill>
            <a:srgbClr val="0503F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t>“The saddest thing is that the German trial comes not before but </a:t>
            </a:r>
            <a:r>
              <a:rPr lang="en-US" sz="2800" b="1" i="1" dirty="0"/>
              <a:t>after </a:t>
            </a:r>
            <a:r>
              <a:rPr lang="en-US" sz="2800" b="1" dirty="0"/>
              <a:t>more than a half-million patients have been implanted with Watchman devices worldwide”. </a:t>
            </a:r>
          </a:p>
        </p:txBody>
      </p:sp>
    </p:spTree>
    <p:extLst>
      <p:ext uri="{BB962C8B-B14F-4D97-AF65-F5344CB8AC3E}">
        <p14:creationId xmlns:p14="http://schemas.microsoft.com/office/powerpoint/2010/main" val="297675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88DE3C-5904-2777-C65D-C7A914169DAF}"/>
              </a:ext>
            </a:extLst>
          </p:cNvPr>
          <p:cNvPicPr>
            <a:picLocks noChangeAspect="1"/>
          </p:cNvPicPr>
          <p:nvPr/>
        </p:nvPicPr>
        <p:blipFill>
          <a:blip r:embed="rId2"/>
          <a:stretch>
            <a:fillRect/>
          </a:stretch>
        </p:blipFill>
        <p:spPr>
          <a:xfrm>
            <a:off x="847165" y="0"/>
            <a:ext cx="10276466" cy="6343498"/>
          </a:xfrm>
          <a:prstGeom prst="rect">
            <a:avLst/>
          </a:prstGeom>
        </p:spPr>
      </p:pic>
      <p:sp>
        <p:nvSpPr>
          <p:cNvPr id="5" name="Rectangle 4">
            <a:extLst>
              <a:ext uri="{FF2B5EF4-FFF2-40B4-BE49-F238E27FC236}">
                <a16:creationId xmlns:a16="http://schemas.microsoft.com/office/drawing/2014/main" id="{651C90CB-09F1-B6FF-04AC-44586DCFFB18}"/>
              </a:ext>
            </a:extLst>
          </p:cNvPr>
          <p:cNvSpPr/>
          <p:nvPr/>
        </p:nvSpPr>
        <p:spPr>
          <a:xfrm>
            <a:off x="4531658" y="6400800"/>
            <a:ext cx="6441141" cy="457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rPr>
              <a:t>Wong et al, JAMA 2025</a:t>
            </a:r>
          </a:p>
        </p:txBody>
      </p:sp>
    </p:spTree>
    <p:extLst>
      <p:ext uri="{BB962C8B-B14F-4D97-AF65-F5344CB8AC3E}">
        <p14:creationId xmlns:p14="http://schemas.microsoft.com/office/powerpoint/2010/main" val="14741993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CF4C4-CE50-BFBD-977B-E7D853123D8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DE833F4-33F0-24A2-5EF1-DADACEA53AA0}"/>
              </a:ext>
            </a:extLst>
          </p:cNvPr>
          <p:cNvSpPr>
            <a:spLocks noGrp="1"/>
          </p:cNvSpPr>
          <p:nvPr>
            <p:ph type="title"/>
          </p:nvPr>
        </p:nvSpPr>
        <p:spPr/>
        <p:txBody>
          <a:bodyPr>
            <a:normAutofit/>
          </a:bodyPr>
          <a:lstStyle/>
          <a:p>
            <a:pPr algn="ctr"/>
            <a:r>
              <a:rPr lang="en-US" sz="4800" b="1" dirty="0">
                <a:solidFill>
                  <a:srgbClr val="FFFF00"/>
                </a:solidFill>
              </a:rPr>
              <a:t>Commentary</a:t>
            </a:r>
          </a:p>
        </p:txBody>
      </p:sp>
      <p:sp>
        <p:nvSpPr>
          <p:cNvPr id="2" name="Content Placeholder 1">
            <a:extLst>
              <a:ext uri="{FF2B5EF4-FFF2-40B4-BE49-F238E27FC236}">
                <a16:creationId xmlns:a16="http://schemas.microsoft.com/office/drawing/2014/main" id="{F49C116F-1EE7-D0FD-9FFC-AD017925B67A}"/>
              </a:ext>
            </a:extLst>
          </p:cNvPr>
          <p:cNvSpPr>
            <a:spLocks noGrp="1"/>
          </p:cNvSpPr>
          <p:nvPr>
            <p:ph idx="1"/>
          </p:nvPr>
        </p:nvSpPr>
        <p:spPr/>
        <p:txBody>
          <a:bodyPr/>
          <a:lstStyle/>
          <a:p>
            <a:r>
              <a:rPr lang="en-US" dirty="0">
                <a:solidFill>
                  <a:schemeClr val="bg1"/>
                </a:solidFill>
              </a:rPr>
              <a:t>“</a:t>
            </a:r>
            <a:r>
              <a:rPr lang="en-US" sz="3200" dirty="0">
                <a:solidFill>
                  <a:schemeClr val="bg1"/>
                </a:solidFill>
              </a:rPr>
              <a:t>The issue is that the trial doesn’t reflect current practice—enrollment started in 2018 at a time when operators were less experienced and over the next 6 years used a mix of devices, including some that are no longer on the market. If you were to do the trial with current devices today, you would have very different results,”      </a:t>
            </a:r>
          </a:p>
          <a:p>
            <a:pPr marL="0" indent="0">
              <a:buNone/>
            </a:pPr>
            <a:r>
              <a:rPr lang="en-US" dirty="0">
                <a:solidFill>
                  <a:schemeClr val="bg1"/>
                </a:solidFill>
              </a:rPr>
              <a:t>      Dr. Andrew </a:t>
            </a:r>
            <a:r>
              <a:rPr lang="en-US" dirty="0" err="1">
                <a:solidFill>
                  <a:schemeClr val="bg1"/>
                </a:solidFill>
              </a:rPr>
              <a:t>Goldsweig</a:t>
            </a:r>
            <a:endParaRPr lang="en-US" dirty="0">
              <a:solidFill>
                <a:schemeClr val="bg1"/>
              </a:solidFill>
            </a:endParaRPr>
          </a:p>
          <a:p>
            <a:pPr marL="0" indent="0">
              <a:buNone/>
            </a:pPr>
            <a:r>
              <a:rPr lang="en-US" sz="1800" dirty="0">
                <a:solidFill>
                  <a:schemeClr val="bg1"/>
                </a:solidFill>
              </a:rPr>
              <a:t>          LAAO Practice Guideline Writing Committee Chair</a:t>
            </a:r>
          </a:p>
        </p:txBody>
      </p:sp>
      <p:pic>
        <p:nvPicPr>
          <p:cNvPr id="6" name="Picture 5">
            <a:extLst>
              <a:ext uri="{FF2B5EF4-FFF2-40B4-BE49-F238E27FC236}">
                <a16:creationId xmlns:a16="http://schemas.microsoft.com/office/drawing/2014/main" id="{894C84A9-3883-7EEB-D8A1-C26BE64C4CB1}"/>
              </a:ext>
            </a:extLst>
          </p:cNvPr>
          <p:cNvPicPr>
            <a:picLocks noChangeAspect="1"/>
          </p:cNvPicPr>
          <p:nvPr/>
        </p:nvPicPr>
        <p:blipFill>
          <a:blip r:embed="rId2"/>
          <a:stretch>
            <a:fillRect/>
          </a:stretch>
        </p:blipFill>
        <p:spPr>
          <a:xfrm>
            <a:off x="0" y="0"/>
            <a:ext cx="1810871" cy="1067461"/>
          </a:xfrm>
          <a:prstGeom prst="rect">
            <a:avLst/>
          </a:prstGeom>
        </p:spPr>
      </p:pic>
    </p:spTree>
    <p:extLst>
      <p:ext uri="{BB962C8B-B14F-4D97-AF65-F5344CB8AC3E}">
        <p14:creationId xmlns:p14="http://schemas.microsoft.com/office/powerpoint/2010/main" val="34558624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1417F5-DA93-6BAC-334A-34D680947EC5}"/>
              </a:ext>
            </a:extLst>
          </p:cNvPr>
          <p:cNvPicPr>
            <a:picLocks noChangeAspect="1"/>
          </p:cNvPicPr>
          <p:nvPr/>
        </p:nvPicPr>
        <p:blipFill>
          <a:blip r:embed="rId2"/>
          <a:stretch>
            <a:fillRect/>
          </a:stretch>
        </p:blipFill>
        <p:spPr>
          <a:xfrm>
            <a:off x="1026458" y="115599"/>
            <a:ext cx="10139083" cy="6158380"/>
          </a:xfrm>
          <a:prstGeom prst="rect">
            <a:avLst/>
          </a:prstGeom>
        </p:spPr>
      </p:pic>
      <p:sp>
        <p:nvSpPr>
          <p:cNvPr id="5" name="Rectangle 4">
            <a:extLst>
              <a:ext uri="{FF2B5EF4-FFF2-40B4-BE49-F238E27FC236}">
                <a16:creationId xmlns:a16="http://schemas.microsoft.com/office/drawing/2014/main" id="{DF30507F-1F9E-8C98-13E0-4664F9BE30AF}"/>
              </a:ext>
            </a:extLst>
          </p:cNvPr>
          <p:cNvSpPr/>
          <p:nvPr/>
        </p:nvSpPr>
        <p:spPr>
          <a:xfrm>
            <a:off x="6096000" y="6360459"/>
            <a:ext cx="3881718" cy="4975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FFFF00"/>
                </a:solidFill>
              </a:rPr>
              <a:t>Bavendiek</a:t>
            </a:r>
            <a:r>
              <a:rPr lang="en-US" sz="2400" dirty="0">
                <a:solidFill>
                  <a:srgbClr val="FFFF00"/>
                </a:solidFill>
              </a:rPr>
              <a:t> et al NEJM 2025</a:t>
            </a:r>
          </a:p>
        </p:txBody>
      </p:sp>
    </p:spTree>
    <p:extLst>
      <p:ext uri="{BB962C8B-B14F-4D97-AF65-F5344CB8AC3E}">
        <p14:creationId xmlns:p14="http://schemas.microsoft.com/office/powerpoint/2010/main" val="30317719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8EC5D-35B4-10D4-5E57-B28060C8A812}"/>
              </a:ext>
            </a:extLst>
          </p:cNvPr>
          <p:cNvSpPr>
            <a:spLocks noGrp="1"/>
          </p:cNvSpPr>
          <p:nvPr>
            <p:ph type="title"/>
          </p:nvPr>
        </p:nvSpPr>
        <p:spPr/>
        <p:txBody>
          <a:bodyPr>
            <a:normAutofit/>
          </a:bodyPr>
          <a:lstStyle/>
          <a:p>
            <a:pPr algn="ctr"/>
            <a:r>
              <a:rPr lang="en-US" sz="4800" b="1" dirty="0">
                <a:solidFill>
                  <a:srgbClr val="FFFF00"/>
                </a:solidFill>
              </a:rPr>
              <a:t>DIGIT-HF Study</a:t>
            </a:r>
          </a:p>
        </p:txBody>
      </p:sp>
      <p:sp>
        <p:nvSpPr>
          <p:cNvPr id="3" name="Content Placeholder 2">
            <a:extLst>
              <a:ext uri="{FF2B5EF4-FFF2-40B4-BE49-F238E27FC236}">
                <a16:creationId xmlns:a16="http://schemas.microsoft.com/office/drawing/2014/main" id="{4215420C-F495-B403-E0E8-5449FD7442B1}"/>
              </a:ext>
            </a:extLst>
          </p:cNvPr>
          <p:cNvSpPr>
            <a:spLocks noGrp="1"/>
          </p:cNvSpPr>
          <p:nvPr>
            <p:ph idx="1"/>
          </p:nvPr>
        </p:nvSpPr>
        <p:spPr>
          <a:xfrm>
            <a:off x="564777" y="1825625"/>
            <a:ext cx="11053482" cy="4351338"/>
          </a:xfrm>
        </p:spPr>
        <p:txBody>
          <a:bodyPr>
            <a:normAutofit/>
          </a:bodyPr>
          <a:lstStyle/>
          <a:p>
            <a:r>
              <a:rPr lang="en-US" sz="3600" b="1" dirty="0">
                <a:solidFill>
                  <a:schemeClr val="bg2"/>
                </a:solidFill>
              </a:rPr>
              <a:t>German Study, N = 1240 patients</a:t>
            </a:r>
          </a:p>
          <a:p>
            <a:r>
              <a:rPr lang="en-US" sz="3600" b="1" dirty="0">
                <a:solidFill>
                  <a:schemeClr val="bg2"/>
                </a:solidFill>
              </a:rPr>
              <a:t>EF  ≤ 40% with NYHA class III-IV or EF ≤ 30% and NYHA class II</a:t>
            </a:r>
          </a:p>
          <a:p>
            <a:r>
              <a:rPr lang="en-US" sz="3600" b="1" dirty="0">
                <a:solidFill>
                  <a:schemeClr val="bg2"/>
                </a:solidFill>
              </a:rPr>
              <a:t>1:1 digitoxin vs placebo</a:t>
            </a:r>
          </a:p>
          <a:p>
            <a:r>
              <a:rPr lang="en-US" sz="3600" b="1" dirty="0">
                <a:solidFill>
                  <a:schemeClr val="bg2"/>
                </a:solidFill>
              </a:rPr>
              <a:t>Starting dose 0.07 mg QD</a:t>
            </a:r>
          </a:p>
          <a:p>
            <a:r>
              <a:rPr lang="en-US" sz="3600" b="1" dirty="0">
                <a:solidFill>
                  <a:schemeClr val="bg2"/>
                </a:solidFill>
              </a:rPr>
              <a:t>Algorithm to keep SD 8-19 ng/ml</a:t>
            </a:r>
          </a:p>
          <a:p>
            <a:r>
              <a:rPr lang="en-US" sz="3600" b="1" dirty="0">
                <a:solidFill>
                  <a:schemeClr val="bg2"/>
                </a:solidFill>
              </a:rPr>
              <a:t>Mean follow up 36 months</a:t>
            </a:r>
          </a:p>
        </p:txBody>
      </p:sp>
      <p:sp>
        <p:nvSpPr>
          <p:cNvPr id="4" name="Rectangle 3">
            <a:extLst>
              <a:ext uri="{FF2B5EF4-FFF2-40B4-BE49-F238E27FC236}">
                <a16:creationId xmlns:a16="http://schemas.microsoft.com/office/drawing/2014/main" id="{D5645879-D27F-7653-BA04-68A59DF1EB6D}"/>
              </a:ext>
            </a:extLst>
          </p:cNvPr>
          <p:cNvSpPr/>
          <p:nvPr/>
        </p:nvSpPr>
        <p:spPr>
          <a:xfrm>
            <a:off x="6096000" y="6360459"/>
            <a:ext cx="3881718" cy="4975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FFFF00"/>
                </a:solidFill>
              </a:rPr>
              <a:t>Bavendiek</a:t>
            </a:r>
            <a:r>
              <a:rPr lang="en-US" sz="2400" dirty="0">
                <a:solidFill>
                  <a:srgbClr val="FFFF00"/>
                </a:solidFill>
              </a:rPr>
              <a:t> et al NEJM 2025</a:t>
            </a:r>
          </a:p>
        </p:txBody>
      </p:sp>
      <p:pic>
        <p:nvPicPr>
          <p:cNvPr id="5" name="Picture 4">
            <a:extLst>
              <a:ext uri="{FF2B5EF4-FFF2-40B4-BE49-F238E27FC236}">
                <a16:creationId xmlns:a16="http://schemas.microsoft.com/office/drawing/2014/main" id="{C8A29F66-E06F-C03C-8AED-599B9DCFDF5A}"/>
              </a:ext>
            </a:extLst>
          </p:cNvPr>
          <p:cNvPicPr>
            <a:picLocks noChangeAspect="1"/>
          </p:cNvPicPr>
          <p:nvPr/>
        </p:nvPicPr>
        <p:blipFill>
          <a:blip r:embed="rId2"/>
          <a:stretch>
            <a:fillRect/>
          </a:stretch>
        </p:blipFill>
        <p:spPr>
          <a:xfrm>
            <a:off x="0" y="0"/>
            <a:ext cx="2815366" cy="1710026"/>
          </a:xfrm>
          <a:prstGeom prst="rect">
            <a:avLst/>
          </a:prstGeom>
        </p:spPr>
      </p:pic>
    </p:spTree>
    <p:extLst>
      <p:ext uri="{BB962C8B-B14F-4D97-AF65-F5344CB8AC3E}">
        <p14:creationId xmlns:p14="http://schemas.microsoft.com/office/powerpoint/2010/main" val="365756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heckerboard(across)">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749810-434A-64A3-0A37-AA4DEE39A27E}"/>
              </a:ext>
            </a:extLst>
          </p:cNvPr>
          <p:cNvPicPr>
            <a:picLocks noChangeAspect="1"/>
          </p:cNvPicPr>
          <p:nvPr/>
        </p:nvPicPr>
        <p:blipFill>
          <a:blip r:embed="rId2"/>
          <a:stretch>
            <a:fillRect/>
          </a:stretch>
        </p:blipFill>
        <p:spPr>
          <a:xfrm>
            <a:off x="158377" y="2625990"/>
            <a:ext cx="3966071" cy="3265170"/>
          </a:xfrm>
          <a:prstGeom prst="rect">
            <a:avLst/>
          </a:prstGeom>
        </p:spPr>
      </p:pic>
      <p:sp>
        <p:nvSpPr>
          <p:cNvPr id="3" name="Rectangle 2">
            <a:extLst>
              <a:ext uri="{FF2B5EF4-FFF2-40B4-BE49-F238E27FC236}">
                <a16:creationId xmlns:a16="http://schemas.microsoft.com/office/drawing/2014/main" id="{ACBA0A71-F4E6-C1CF-101C-ABEE2350F40C}"/>
              </a:ext>
            </a:extLst>
          </p:cNvPr>
          <p:cNvSpPr/>
          <p:nvPr/>
        </p:nvSpPr>
        <p:spPr>
          <a:xfrm>
            <a:off x="874059" y="6064624"/>
            <a:ext cx="2407023" cy="41685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rPr>
              <a:t>Death</a:t>
            </a:r>
          </a:p>
        </p:txBody>
      </p:sp>
      <p:pic>
        <p:nvPicPr>
          <p:cNvPr id="4" name="Picture 3">
            <a:extLst>
              <a:ext uri="{FF2B5EF4-FFF2-40B4-BE49-F238E27FC236}">
                <a16:creationId xmlns:a16="http://schemas.microsoft.com/office/drawing/2014/main" id="{DFCFD804-F092-8799-2A15-7477BF4E3BCA}"/>
              </a:ext>
            </a:extLst>
          </p:cNvPr>
          <p:cNvPicPr>
            <a:picLocks noChangeAspect="1"/>
          </p:cNvPicPr>
          <p:nvPr/>
        </p:nvPicPr>
        <p:blipFill>
          <a:blip r:embed="rId3"/>
          <a:stretch>
            <a:fillRect/>
          </a:stretch>
        </p:blipFill>
        <p:spPr>
          <a:xfrm>
            <a:off x="4434311" y="2625990"/>
            <a:ext cx="3754948" cy="3265172"/>
          </a:xfrm>
          <a:prstGeom prst="rect">
            <a:avLst/>
          </a:prstGeom>
        </p:spPr>
      </p:pic>
      <p:sp>
        <p:nvSpPr>
          <p:cNvPr id="5" name="Rectangle 4">
            <a:extLst>
              <a:ext uri="{FF2B5EF4-FFF2-40B4-BE49-F238E27FC236}">
                <a16:creationId xmlns:a16="http://schemas.microsoft.com/office/drawing/2014/main" id="{E03D9D02-82D2-0F86-554B-0562D77B8CD0}"/>
              </a:ext>
            </a:extLst>
          </p:cNvPr>
          <p:cNvSpPr/>
          <p:nvPr/>
        </p:nvSpPr>
        <p:spPr>
          <a:xfrm>
            <a:off x="5067299" y="6057901"/>
            <a:ext cx="2407023" cy="41685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FF00"/>
                </a:solidFill>
              </a:rPr>
              <a:t>Death + 1</a:t>
            </a:r>
            <a:r>
              <a:rPr lang="en-US" sz="2000" b="1" baseline="30000" dirty="0">
                <a:solidFill>
                  <a:srgbClr val="FFFF00"/>
                </a:solidFill>
              </a:rPr>
              <a:t>st</a:t>
            </a:r>
            <a:r>
              <a:rPr lang="en-US" sz="2000" b="1" dirty="0">
                <a:solidFill>
                  <a:srgbClr val="FFFF00"/>
                </a:solidFill>
              </a:rPr>
              <a:t> HF Hospitalization</a:t>
            </a:r>
          </a:p>
        </p:txBody>
      </p:sp>
      <p:pic>
        <p:nvPicPr>
          <p:cNvPr id="6" name="Picture 5">
            <a:extLst>
              <a:ext uri="{FF2B5EF4-FFF2-40B4-BE49-F238E27FC236}">
                <a16:creationId xmlns:a16="http://schemas.microsoft.com/office/drawing/2014/main" id="{CFE1741C-3059-8688-38DA-A94F1C65DF4F}"/>
              </a:ext>
            </a:extLst>
          </p:cNvPr>
          <p:cNvPicPr>
            <a:picLocks noChangeAspect="1"/>
          </p:cNvPicPr>
          <p:nvPr/>
        </p:nvPicPr>
        <p:blipFill>
          <a:blip r:embed="rId4"/>
          <a:stretch>
            <a:fillRect/>
          </a:stretch>
        </p:blipFill>
        <p:spPr>
          <a:xfrm>
            <a:off x="8249738" y="2625988"/>
            <a:ext cx="3783885" cy="3265171"/>
          </a:xfrm>
          <a:prstGeom prst="rect">
            <a:avLst/>
          </a:prstGeom>
        </p:spPr>
      </p:pic>
      <p:sp>
        <p:nvSpPr>
          <p:cNvPr id="7" name="Rectangle 6">
            <a:extLst>
              <a:ext uri="{FF2B5EF4-FFF2-40B4-BE49-F238E27FC236}">
                <a16:creationId xmlns:a16="http://schemas.microsoft.com/office/drawing/2014/main" id="{C2B2885E-911E-B23E-32A0-D78E543F0042}"/>
              </a:ext>
            </a:extLst>
          </p:cNvPr>
          <p:cNvSpPr/>
          <p:nvPr/>
        </p:nvSpPr>
        <p:spPr>
          <a:xfrm>
            <a:off x="8982635" y="6064624"/>
            <a:ext cx="2335306" cy="56477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FF00"/>
                </a:solidFill>
              </a:rPr>
              <a:t>Survival vs placebo by SDC</a:t>
            </a:r>
          </a:p>
        </p:txBody>
      </p:sp>
      <p:pic>
        <p:nvPicPr>
          <p:cNvPr id="8" name="Picture 7">
            <a:extLst>
              <a:ext uri="{FF2B5EF4-FFF2-40B4-BE49-F238E27FC236}">
                <a16:creationId xmlns:a16="http://schemas.microsoft.com/office/drawing/2014/main" id="{730CE73D-4E67-7D16-443C-19FD76FDD459}"/>
              </a:ext>
            </a:extLst>
          </p:cNvPr>
          <p:cNvPicPr>
            <a:picLocks noChangeAspect="1"/>
          </p:cNvPicPr>
          <p:nvPr/>
        </p:nvPicPr>
        <p:blipFill>
          <a:blip r:embed="rId5"/>
          <a:stretch>
            <a:fillRect/>
          </a:stretch>
        </p:blipFill>
        <p:spPr>
          <a:xfrm>
            <a:off x="3281082" y="803"/>
            <a:ext cx="5365376" cy="1932069"/>
          </a:xfrm>
          <a:prstGeom prst="rect">
            <a:avLst/>
          </a:prstGeom>
        </p:spPr>
      </p:pic>
      <p:sp>
        <p:nvSpPr>
          <p:cNvPr id="10" name="TextBox 9">
            <a:extLst>
              <a:ext uri="{FF2B5EF4-FFF2-40B4-BE49-F238E27FC236}">
                <a16:creationId xmlns:a16="http://schemas.microsoft.com/office/drawing/2014/main" id="{DA647676-CB53-8DF1-A193-3ECDF1A9528F}"/>
              </a:ext>
            </a:extLst>
          </p:cNvPr>
          <p:cNvSpPr txBox="1"/>
          <p:nvPr/>
        </p:nvSpPr>
        <p:spPr>
          <a:xfrm>
            <a:off x="-944650" y="6471638"/>
            <a:ext cx="6098240" cy="369332"/>
          </a:xfrm>
          <a:prstGeom prst="rect">
            <a:avLst/>
          </a:prstGeom>
          <a:noFill/>
        </p:spPr>
        <p:txBody>
          <a:bodyPr wrap="square">
            <a:spAutoFit/>
          </a:bodyPr>
          <a:lstStyle/>
          <a:p>
            <a:pPr algn="ctr"/>
            <a:r>
              <a:rPr lang="en-US" sz="1800" dirty="0">
                <a:solidFill>
                  <a:schemeClr val="bg1"/>
                </a:solidFill>
              </a:rPr>
              <a:t>Adams et al, J Am Coll </a:t>
            </a:r>
            <a:r>
              <a:rPr lang="en-US" sz="1800" dirty="0" err="1">
                <a:solidFill>
                  <a:schemeClr val="bg1"/>
                </a:solidFill>
              </a:rPr>
              <a:t>Cardiol</a:t>
            </a:r>
            <a:r>
              <a:rPr lang="en-US" sz="1800" dirty="0">
                <a:solidFill>
                  <a:schemeClr val="bg1"/>
                </a:solidFill>
              </a:rPr>
              <a:t> 2005</a:t>
            </a:r>
          </a:p>
        </p:txBody>
      </p:sp>
    </p:spTree>
    <p:extLst>
      <p:ext uri="{BB962C8B-B14F-4D97-AF65-F5344CB8AC3E}">
        <p14:creationId xmlns:p14="http://schemas.microsoft.com/office/powerpoint/2010/main" val="4001623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66FF8-1F17-4F37-EEA8-A51B2EC5E79F}"/>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03BD82AF-55E6-CADB-5D7B-48DE0B0A4982}"/>
              </a:ext>
            </a:extLst>
          </p:cNvPr>
          <p:cNvSpPr/>
          <p:nvPr/>
        </p:nvSpPr>
        <p:spPr>
          <a:xfrm>
            <a:off x="5067299" y="6057901"/>
            <a:ext cx="2407023" cy="41685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FF00"/>
              </a:solidFill>
            </a:endParaRPr>
          </a:p>
        </p:txBody>
      </p:sp>
      <p:pic>
        <p:nvPicPr>
          <p:cNvPr id="6" name="Picture 5">
            <a:extLst>
              <a:ext uri="{FF2B5EF4-FFF2-40B4-BE49-F238E27FC236}">
                <a16:creationId xmlns:a16="http://schemas.microsoft.com/office/drawing/2014/main" id="{80E00EC2-DCA1-4A4C-DB7F-86BCF6937A2C}"/>
              </a:ext>
            </a:extLst>
          </p:cNvPr>
          <p:cNvPicPr>
            <a:picLocks noChangeAspect="1"/>
          </p:cNvPicPr>
          <p:nvPr/>
        </p:nvPicPr>
        <p:blipFill>
          <a:blip r:embed="rId2"/>
          <a:stretch>
            <a:fillRect/>
          </a:stretch>
        </p:blipFill>
        <p:spPr>
          <a:xfrm>
            <a:off x="2622177" y="100849"/>
            <a:ext cx="6965576" cy="6010700"/>
          </a:xfrm>
          <a:prstGeom prst="rect">
            <a:avLst/>
          </a:prstGeom>
        </p:spPr>
      </p:pic>
      <p:sp>
        <p:nvSpPr>
          <p:cNvPr id="7" name="Rectangle 6">
            <a:extLst>
              <a:ext uri="{FF2B5EF4-FFF2-40B4-BE49-F238E27FC236}">
                <a16:creationId xmlns:a16="http://schemas.microsoft.com/office/drawing/2014/main" id="{EA92C764-8561-BAC1-E172-EF1F73FA66D1}"/>
              </a:ext>
            </a:extLst>
          </p:cNvPr>
          <p:cNvSpPr/>
          <p:nvPr/>
        </p:nvSpPr>
        <p:spPr>
          <a:xfrm>
            <a:off x="4598891" y="6158753"/>
            <a:ext cx="2335306" cy="56477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FF00"/>
                </a:solidFill>
              </a:rPr>
              <a:t>Survival vs placebo by SDC</a:t>
            </a:r>
          </a:p>
        </p:txBody>
      </p:sp>
    </p:spTree>
    <p:extLst>
      <p:ext uri="{BB962C8B-B14F-4D97-AF65-F5344CB8AC3E}">
        <p14:creationId xmlns:p14="http://schemas.microsoft.com/office/powerpoint/2010/main" val="20773085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AD062-309F-ABE8-C823-B8E27290D2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FBB918-9818-8DA1-2A91-038B75FA9E6B}"/>
              </a:ext>
            </a:extLst>
          </p:cNvPr>
          <p:cNvSpPr>
            <a:spLocks noGrp="1"/>
          </p:cNvSpPr>
          <p:nvPr>
            <p:ph type="title"/>
          </p:nvPr>
        </p:nvSpPr>
        <p:spPr/>
        <p:txBody>
          <a:bodyPr>
            <a:normAutofit/>
          </a:bodyPr>
          <a:lstStyle/>
          <a:p>
            <a:pPr algn="ctr"/>
            <a:r>
              <a:rPr lang="en-US" sz="4800" b="1" dirty="0">
                <a:solidFill>
                  <a:srgbClr val="FFFF00"/>
                </a:solidFill>
              </a:rPr>
              <a:t>DIGIT-HF Study</a:t>
            </a:r>
          </a:p>
        </p:txBody>
      </p:sp>
      <p:sp>
        <p:nvSpPr>
          <p:cNvPr id="3" name="Content Placeholder 2">
            <a:extLst>
              <a:ext uri="{FF2B5EF4-FFF2-40B4-BE49-F238E27FC236}">
                <a16:creationId xmlns:a16="http://schemas.microsoft.com/office/drawing/2014/main" id="{917B5EB3-CBB7-8EC6-B2DC-4527CED46083}"/>
              </a:ext>
            </a:extLst>
          </p:cNvPr>
          <p:cNvSpPr>
            <a:spLocks noGrp="1"/>
          </p:cNvSpPr>
          <p:nvPr>
            <p:ph idx="1"/>
          </p:nvPr>
        </p:nvSpPr>
        <p:spPr/>
        <p:txBody>
          <a:bodyPr>
            <a:normAutofit lnSpcReduction="10000"/>
          </a:bodyPr>
          <a:lstStyle/>
          <a:p>
            <a:r>
              <a:rPr lang="en-US" sz="3600" dirty="0">
                <a:solidFill>
                  <a:schemeClr val="bg2"/>
                </a:solidFill>
              </a:rPr>
              <a:t>Treatment with digitoxin led to a lower combined risk of death from any cause or hospital admission for worsening heart failure than placebo among patients with heart failure and reduced ejection fraction who received guideline-directed medical therapy.</a:t>
            </a:r>
          </a:p>
          <a:p>
            <a:r>
              <a:rPr lang="en-US" sz="3600" dirty="0">
                <a:solidFill>
                  <a:schemeClr val="bg2"/>
                </a:solidFill>
              </a:rPr>
              <a:t>The study targeted low serum concentrations of digitoxin, confirming prior results from a digoxin sub study.</a:t>
            </a:r>
          </a:p>
        </p:txBody>
      </p:sp>
      <p:sp>
        <p:nvSpPr>
          <p:cNvPr id="4" name="Rectangle 3">
            <a:extLst>
              <a:ext uri="{FF2B5EF4-FFF2-40B4-BE49-F238E27FC236}">
                <a16:creationId xmlns:a16="http://schemas.microsoft.com/office/drawing/2014/main" id="{34F697DA-15DC-3150-EEC7-F03E38E1A1A0}"/>
              </a:ext>
            </a:extLst>
          </p:cNvPr>
          <p:cNvSpPr/>
          <p:nvPr/>
        </p:nvSpPr>
        <p:spPr>
          <a:xfrm>
            <a:off x="6096000" y="6360459"/>
            <a:ext cx="3881718" cy="4975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FFFF00"/>
                </a:solidFill>
              </a:rPr>
              <a:t>Bavendiek</a:t>
            </a:r>
            <a:r>
              <a:rPr lang="en-US" sz="2400" dirty="0">
                <a:solidFill>
                  <a:srgbClr val="FFFF00"/>
                </a:solidFill>
              </a:rPr>
              <a:t> et al NEJM 2025</a:t>
            </a:r>
          </a:p>
        </p:txBody>
      </p:sp>
    </p:spTree>
    <p:extLst>
      <p:ext uri="{BB962C8B-B14F-4D97-AF65-F5344CB8AC3E}">
        <p14:creationId xmlns:p14="http://schemas.microsoft.com/office/powerpoint/2010/main" val="27208118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D29A7-AA47-0893-7ACE-4E634EA2E6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C928F7-3440-C58E-8823-8F337A6A9F52}"/>
              </a:ext>
            </a:extLst>
          </p:cNvPr>
          <p:cNvSpPr>
            <a:spLocks noGrp="1"/>
          </p:cNvSpPr>
          <p:nvPr>
            <p:ph type="title"/>
          </p:nvPr>
        </p:nvSpPr>
        <p:spPr/>
        <p:txBody>
          <a:bodyPr>
            <a:normAutofit/>
          </a:bodyPr>
          <a:lstStyle/>
          <a:p>
            <a:pPr algn="ctr"/>
            <a:r>
              <a:rPr lang="en-US" sz="4800" b="1" dirty="0">
                <a:solidFill>
                  <a:srgbClr val="FFFF00"/>
                </a:solidFill>
              </a:rPr>
              <a:t>DIGIT-HF Study</a:t>
            </a:r>
          </a:p>
        </p:txBody>
      </p:sp>
      <p:sp>
        <p:nvSpPr>
          <p:cNvPr id="3" name="Content Placeholder 2">
            <a:extLst>
              <a:ext uri="{FF2B5EF4-FFF2-40B4-BE49-F238E27FC236}">
                <a16:creationId xmlns:a16="http://schemas.microsoft.com/office/drawing/2014/main" id="{451FC27F-E92F-3B7B-87F6-DF9BDC6A9517}"/>
              </a:ext>
            </a:extLst>
          </p:cNvPr>
          <p:cNvSpPr>
            <a:spLocks noGrp="1"/>
          </p:cNvSpPr>
          <p:nvPr>
            <p:ph idx="1"/>
          </p:nvPr>
        </p:nvSpPr>
        <p:spPr>
          <a:xfrm>
            <a:off x="838200" y="1573306"/>
            <a:ext cx="10515600" cy="4603657"/>
          </a:xfrm>
        </p:spPr>
        <p:txBody>
          <a:bodyPr>
            <a:normAutofit/>
          </a:bodyPr>
          <a:lstStyle/>
          <a:p>
            <a:r>
              <a:rPr lang="en-US" sz="3600" dirty="0">
                <a:solidFill>
                  <a:schemeClr val="bg2"/>
                </a:solidFill>
              </a:rPr>
              <a:t>Another large ongoing study, DECISION, focuses on lower concentrations of digoxin in heart failure.</a:t>
            </a:r>
          </a:p>
          <a:p>
            <a:r>
              <a:rPr lang="en-US" sz="3600" dirty="0">
                <a:solidFill>
                  <a:schemeClr val="bg2"/>
                </a:solidFill>
              </a:rPr>
              <a:t>For now, the judicious use of digoxin to reduce HF hospitalization in </a:t>
            </a:r>
            <a:r>
              <a:rPr lang="en-US" sz="3600" dirty="0" err="1">
                <a:solidFill>
                  <a:schemeClr val="bg2"/>
                </a:solidFill>
              </a:rPr>
              <a:t>HFrEF</a:t>
            </a:r>
            <a:r>
              <a:rPr lang="en-US" sz="3600" dirty="0">
                <a:solidFill>
                  <a:schemeClr val="bg2"/>
                </a:solidFill>
              </a:rPr>
              <a:t> patients is an available and important option.</a:t>
            </a:r>
          </a:p>
        </p:txBody>
      </p:sp>
      <p:sp>
        <p:nvSpPr>
          <p:cNvPr id="4" name="Rectangle 3">
            <a:extLst>
              <a:ext uri="{FF2B5EF4-FFF2-40B4-BE49-F238E27FC236}">
                <a16:creationId xmlns:a16="http://schemas.microsoft.com/office/drawing/2014/main" id="{15A340E3-A7FF-E780-ED3B-C4A706766BF8}"/>
              </a:ext>
            </a:extLst>
          </p:cNvPr>
          <p:cNvSpPr/>
          <p:nvPr/>
        </p:nvSpPr>
        <p:spPr>
          <a:xfrm>
            <a:off x="6096000" y="6360459"/>
            <a:ext cx="3881718" cy="4975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FFFF00"/>
                </a:solidFill>
              </a:rPr>
              <a:t>Bavendiek</a:t>
            </a:r>
            <a:r>
              <a:rPr lang="en-US" sz="2400" dirty="0">
                <a:solidFill>
                  <a:srgbClr val="FFFF00"/>
                </a:solidFill>
              </a:rPr>
              <a:t> et al NEJM 2025</a:t>
            </a:r>
          </a:p>
        </p:txBody>
      </p:sp>
    </p:spTree>
    <p:extLst>
      <p:ext uri="{BB962C8B-B14F-4D97-AF65-F5344CB8AC3E}">
        <p14:creationId xmlns:p14="http://schemas.microsoft.com/office/powerpoint/2010/main" val="26171654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7EBD70-1341-6C03-4A15-A961BD9EBD3B}"/>
              </a:ext>
            </a:extLst>
          </p:cNvPr>
          <p:cNvPicPr>
            <a:picLocks noChangeAspect="1"/>
          </p:cNvPicPr>
          <p:nvPr/>
        </p:nvPicPr>
        <p:blipFill>
          <a:blip r:embed="rId2"/>
          <a:stretch>
            <a:fillRect/>
          </a:stretch>
        </p:blipFill>
        <p:spPr>
          <a:xfrm>
            <a:off x="1600200" y="914402"/>
            <a:ext cx="9345705" cy="5308360"/>
          </a:xfrm>
          <a:prstGeom prst="rect">
            <a:avLst/>
          </a:prstGeom>
        </p:spPr>
      </p:pic>
      <p:sp>
        <p:nvSpPr>
          <p:cNvPr id="5" name="Title 4">
            <a:extLst>
              <a:ext uri="{FF2B5EF4-FFF2-40B4-BE49-F238E27FC236}">
                <a16:creationId xmlns:a16="http://schemas.microsoft.com/office/drawing/2014/main" id="{CE37AC86-8484-58D9-9501-990A32E55AAE}"/>
              </a:ext>
            </a:extLst>
          </p:cNvPr>
          <p:cNvSpPr>
            <a:spLocks noGrp="1"/>
          </p:cNvSpPr>
          <p:nvPr>
            <p:ph type="title"/>
          </p:nvPr>
        </p:nvSpPr>
        <p:spPr>
          <a:xfrm>
            <a:off x="838200" y="176868"/>
            <a:ext cx="10515600" cy="737534"/>
          </a:xfrm>
        </p:spPr>
        <p:txBody>
          <a:bodyPr/>
          <a:lstStyle/>
          <a:p>
            <a:pPr algn="ctr"/>
            <a:r>
              <a:rPr lang="en-US" b="1" dirty="0">
                <a:solidFill>
                  <a:srgbClr val="FFFF00"/>
                </a:solidFill>
              </a:rPr>
              <a:t>The </a:t>
            </a:r>
            <a:r>
              <a:rPr lang="en-US" b="1" dirty="0" err="1">
                <a:solidFill>
                  <a:srgbClr val="FFFF00"/>
                </a:solidFill>
              </a:rPr>
              <a:t>DapaTAVI</a:t>
            </a:r>
            <a:r>
              <a:rPr lang="en-US" b="1" dirty="0">
                <a:solidFill>
                  <a:srgbClr val="FFFF00"/>
                </a:solidFill>
              </a:rPr>
              <a:t> Trial</a:t>
            </a:r>
          </a:p>
        </p:txBody>
      </p:sp>
      <p:sp>
        <p:nvSpPr>
          <p:cNvPr id="6" name="Rectangle 5">
            <a:extLst>
              <a:ext uri="{FF2B5EF4-FFF2-40B4-BE49-F238E27FC236}">
                <a16:creationId xmlns:a16="http://schemas.microsoft.com/office/drawing/2014/main" id="{0885193E-E766-22D4-5747-2E2404AB5507}"/>
              </a:ext>
            </a:extLst>
          </p:cNvPr>
          <p:cNvSpPr/>
          <p:nvPr/>
        </p:nvSpPr>
        <p:spPr>
          <a:xfrm>
            <a:off x="3052482" y="6427694"/>
            <a:ext cx="7167283" cy="25343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FF00"/>
                </a:solidFill>
              </a:rPr>
              <a:t>Raposeiras-Roubin</a:t>
            </a:r>
            <a:r>
              <a:rPr lang="en-US" sz="2400" b="1" dirty="0">
                <a:solidFill>
                  <a:srgbClr val="FFFF00"/>
                </a:solidFill>
              </a:rPr>
              <a:t> et al, NEJM 2025</a:t>
            </a:r>
          </a:p>
        </p:txBody>
      </p:sp>
    </p:spTree>
    <p:extLst>
      <p:ext uri="{BB962C8B-B14F-4D97-AF65-F5344CB8AC3E}">
        <p14:creationId xmlns:p14="http://schemas.microsoft.com/office/powerpoint/2010/main" val="26040662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01360E-8270-23EB-7CF8-8D939BBB8F3E}"/>
              </a:ext>
            </a:extLst>
          </p:cNvPr>
          <p:cNvSpPr>
            <a:spLocks noGrp="1"/>
          </p:cNvSpPr>
          <p:nvPr>
            <p:ph type="title"/>
          </p:nvPr>
        </p:nvSpPr>
        <p:spPr/>
        <p:txBody>
          <a:bodyPr/>
          <a:lstStyle/>
          <a:p>
            <a:pPr algn="ctr"/>
            <a:r>
              <a:rPr lang="en-US" b="1" dirty="0">
                <a:solidFill>
                  <a:srgbClr val="FFFF00"/>
                </a:solidFill>
              </a:rPr>
              <a:t>The </a:t>
            </a:r>
            <a:r>
              <a:rPr lang="en-US" b="1" dirty="0" err="1">
                <a:solidFill>
                  <a:srgbClr val="FFFF00"/>
                </a:solidFill>
              </a:rPr>
              <a:t>DapaTAVI</a:t>
            </a:r>
            <a:r>
              <a:rPr lang="en-US" b="1" dirty="0">
                <a:solidFill>
                  <a:srgbClr val="FFFF00"/>
                </a:solidFill>
              </a:rPr>
              <a:t> Trial</a:t>
            </a:r>
            <a:endParaRPr lang="en-US" dirty="0"/>
          </a:p>
        </p:txBody>
      </p:sp>
      <p:sp>
        <p:nvSpPr>
          <p:cNvPr id="4" name="Content Placeholder 3">
            <a:extLst>
              <a:ext uri="{FF2B5EF4-FFF2-40B4-BE49-F238E27FC236}">
                <a16:creationId xmlns:a16="http://schemas.microsoft.com/office/drawing/2014/main" id="{D7E46899-FEB0-1ACE-65FE-BA47096D1F67}"/>
              </a:ext>
            </a:extLst>
          </p:cNvPr>
          <p:cNvSpPr>
            <a:spLocks noGrp="1"/>
          </p:cNvSpPr>
          <p:nvPr>
            <p:ph idx="1"/>
          </p:nvPr>
        </p:nvSpPr>
        <p:spPr>
          <a:xfrm>
            <a:off x="838200" y="1506071"/>
            <a:ext cx="10515600" cy="4670892"/>
          </a:xfrm>
        </p:spPr>
        <p:txBody>
          <a:bodyPr>
            <a:normAutofit/>
          </a:bodyPr>
          <a:lstStyle/>
          <a:p>
            <a:r>
              <a:rPr lang="en-US" sz="4000" dirty="0">
                <a:solidFill>
                  <a:schemeClr val="bg1"/>
                </a:solidFill>
              </a:rPr>
              <a:t>Spanish study</a:t>
            </a:r>
          </a:p>
          <a:p>
            <a:r>
              <a:rPr lang="en-US" sz="4000" dirty="0">
                <a:solidFill>
                  <a:schemeClr val="bg1"/>
                </a:solidFill>
              </a:rPr>
              <a:t> Patients undergoing TAVR who had history of CHF </a:t>
            </a:r>
            <a:r>
              <a:rPr lang="en-US" sz="4000" u="sng" dirty="0">
                <a:solidFill>
                  <a:schemeClr val="bg1"/>
                </a:solidFill>
              </a:rPr>
              <a:t>plus</a:t>
            </a:r>
            <a:r>
              <a:rPr lang="en-US" sz="4000" dirty="0">
                <a:solidFill>
                  <a:schemeClr val="bg1"/>
                </a:solidFill>
              </a:rPr>
              <a:t> CKD, diabetes, or LV dysfunction.</a:t>
            </a:r>
          </a:p>
          <a:p>
            <a:r>
              <a:rPr lang="en-US" sz="4000" dirty="0">
                <a:solidFill>
                  <a:schemeClr val="bg1"/>
                </a:solidFill>
              </a:rPr>
              <a:t>N = 1222, 1:1 dapagliflozin vs placebo</a:t>
            </a:r>
          </a:p>
          <a:p>
            <a:r>
              <a:rPr lang="en-US" sz="4000" dirty="0">
                <a:solidFill>
                  <a:schemeClr val="bg1"/>
                </a:solidFill>
              </a:rPr>
              <a:t>Median age 82 y</a:t>
            </a:r>
          </a:p>
          <a:p>
            <a:r>
              <a:rPr lang="en-US" sz="4000" dirty="0">
                <a:solidFill>
                  <a:schemeClr val="bg1"/>
                </a:solidFill>
              </a:rPr>
              <a:t>Primary outcome – composite of death or worsened heart failure at one year.</a:t>
            </a:r>
          </a:p>
        </p:txBody>
      </p:sp>
      <p:sp>
        <p:nvSpPr>
          <p:cNvPr id="5" name="Rectangle 4">
            <a:extLst>
              <a:ext uri="{FF2B5EF4-FFF2-40B4-BE49-F238E27FC236}">
                <a16:creationId xmlns:a16="http://schemas.microsoft.com/office/drawing/2014/main" id="{FB78790F-7FF2-31C7-FAF9-B82129443FAA}"/>
              </a:ext>
            </a:extLst>
          </p:cNvPr>
          <p:cNvSpPr/>
          <p:nvPr/>
        </p:nvSpPr>
        <p:spPr>
          <a:xfrm>
            <a:off x="3052482" y="6427694"/>
            <a:ext cx="7167283" cy="25343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FF00"/>
                </a:solidFill>
              </a:rPr>
              <a:t>Raposeiras-Roubin</a:t>
            </a:r>
            <a:r>
              <a:rPr lang="en-US" sz="2400" b="1" dirty="0">
                <a:solidFill>
                  <a:srgbClr val="FFFF00"/>
                </a:solidFill>
              </a:rPr>
              <a:t> et al, NEJM 2025</a:t>
            </a:r>
          </a:p>
        </p:txBody>
      </p:sp>
    </p:spTree>
    <p:extLst>
      <p:ext uri="{BB962C8B-B14F-4D97-AF65-F5344CB8AC3E}">
        <p14:creationId xmlns:p14="http://schemas.microsoft.com/office/powerpoint/2010/main" val="32504361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3728EE-8491-125D-374C-3623B503CFF3}"/>
              </a:ext>
            </a:extLst>
          </p:cNvPr>
          <p:cNvSpPr/>
          <p:nvPr/>
        </p:nvSpPr>
        <p:spPr>
          <a:xfrm>
            <a:off x="3052482" y="6481482"/>
            <a:ext cx="7167283" cy="25343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FF00"/>
                </a:solidFill>
              </a:rPr>
              <a:t>Raposeiras-Roubin</a:t>
            </a:r>
            <a:r>
              <a:rPr lang="en-US" sz="2400" b="1" dirty="0">
                <a:solidFill>
                  <a:srgbClr val="FFFF00"/>
                </a:solidFill>
              </a:rPr>
              <a:t> et al, NEJM 2025</a:t>
            </a:r>
          </a:p>
        </p:txBody>
      </p:sp>
      <p:pic>
        <p:nvPicPr>
          <p:cNvPr id="3" name="Picture 2">
            <a:extLst>
              <a:ext uri="{FF2B5EF4-FFF2-40B4-BE49-F238E27FC236}">
                <a16:creationId xmlns:a16="http://schemas.microsoft.com/office/drawing/2014/main" id="{F012DCD6-5BBA-D63B-21B8-9705E4445C54}"/>
              </a:ext>
            </a:extLst>
          </p:cNvPr>
          <p:cNvPicPr>
            <a:picLocks noChangeAspect="1"/>
          </p:cNvPicPr>
          <p:nvPr/>
        </p:nvPicPr>
        <p:blipFill>
          <a:blip r:embed="rId2"/>
          <a:stretch>
            <a:fillRect/>
          </a:stretch>
        </p:blipFill>
        <p:spPr>
          <a:xfrm>
            <a:off x="1651747" y="0"/>
            <a:ext cx="8888506" cy="6367884"/>
          </a:xfrm>
          <a:prstGeom prst="rect">
            <a:avLst/>
          </a:prstGeom>
        </p:spPr>
      </p:pic>
    </p:spTree>
    <p:extLst>
      <p:ext uri="{BB962C8B-B14F-4D97-AF65-F5344CB8AC3E}">
        <p14:creationId xmlns:p14="http://schemas.microsoft.com/office/powerpoint/2010/main" val="1235790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3A6FB-C0DF-1732-6AE8-53C5288FCE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034E3D-4D19-3E36-8329-E140EAE8D1B3}"/>
              </a:ext>
            </a:extLst>
          </p:cNvPr>
          <p:cNvSpPr>
            <a:spLocks noGrp="1"/>
          </p:cNvSpPr>
          <p:nvPr>
            <p:ph type="title"/>
          </p:nvPr>
        </p:nvSpPr>
        <p:spPr/>
        <p:txBody>
          <a:bodyPr/>
          <a:lstStyle/>
          <a:p>
            <a:pPr algn="ctr"/>
            <a:r>
              <a:rPr lang="en-US" b="1" dirty="0">
                <a:solidFill>
                  <a:srgbClr val="FFFF00"/>
                </a:solidFill>
              </a:rPr>
              <a:t>DECAF Randomized Clinical Trial</a:t>
            </a:r>
            <a:br>
              <a:rPr lang="en-US" b="1" dirty="0">
                <a:solidFill>
                  <a:srgbClr val="FFFF00"/>
                </a:solidFill>
              </a:rPr>
            </a:br>
            <a:r>
              <a:rPr lang="en-US" sz="2800" dirty="0">
                <a:solidFill>
                  <a:srgbClr val="FFFF00"/>
                </a:solidFill>
              </a:rPr>
              <a:t>(Does Eliminating Coffee Avoid Fibrillation?)</a:t>
            </a:r>
            <a:endParaRPr lang="en-US" sz="2800" b="1" dirty="0">
              <a:solidFill>
                <a:srgbClr val="FFFF00"/>
              </a:solidFill>
            </a:endParaRPr>
          </a:p>
        </p:txBody>
      </p:sp>
      <p:sp>
        <p:nvSpPr>
          <p:cNvPr id="3" name="Content Placeholder 2">
            <a:extLst>
              <a:ext uri="{FF2B5EF4-FFF2-40B4-BE49-F238E27FC236}">
                <a16:creationId xmlns:a16="http://schemas.microsoft.com/office/drawing/2014/main" id="{66FB78C1-E8F5-2587-B481-9E96CBDA41F6}"/>
              </a:ext>
            </a:extLst>
          </p:cNvPr>
          <p:cNvSpPr>
            <a:spLocks noGrp="1"/>
          </p:cNvSpPr>
          <p:nvPr>
            <p:ph idx="1"/>
          </p:nvPr>
        </p:nvSpPr>
        <p:spPr>
          <a:xfrm>
            <a:off x="618565" y="1825625"/>
            <a:ext cx="11201399" cy="4351338"/>
          </a:xfrm>
        </p:spPr>
        <p:txBody>
          <a:bodyPr>
            <a:normAutofit fontScale="92500" lnSpcReduction="10000"/>
          </a:bodyPr>
          <a:lstStyle/>
          <a:p>
            <a:r>
              <a:rPr lang="en-US" sz="4000" b="1" dirty="0">
                <a:solidFill>
                  <a:schemeClr val="bg1"/>
                </a:solidFill>
              </a:rPr>
              <a:t>N = 200 patients with persistent AF undergoing electrical cardioversion</a:t>
            </a:r>
            <a:r>
              <a:rPr lang="en-US" sz="4000" dirty="0">
                <a:solidFill>
                  <a:schemeClr val="bg1"/>
                </a:solidFill>
              </a:rPr>
              <a:t>.</a:t>
            </a:r>
          </a:p>
          <a:p>
            <a:r>
              <a:rPr lang="en-US" sz="4000" b="1" dirty="0">
                <a:solidFill>
                  <a:schemeClr val="bg1"/>
                </a:solidFill>
              </a:rPr>
              <a:t>United States, Canada, and Australia.</a:t>
            </a:r>
          </a:p>
          <a:p>
            <a:r>
              <a:rPr lang="en-US" sz="4000" b="1" dirty="0">
                <a:solidFill>
                  <a:schemeClr val="bg1"/>
                </a:solidFill>
              </a:rPr>
              <a:t>All were previous coffee drinkers.</a:t>
            </a:r>
          </a:p>
          <a:p>
            <a:r>
              <a:rPr lang="en-US" sz="4000" b="1" dirty="0">
                <a:solidFill>
                  <a:schemeClr val="bg1"/>
                </a:solidFill>
              </a:rPr>
              <a:t>Randomized 1:1 to 1 cup of coffee per day vs abstinence from caffeine.</a:t>
            </a:r>
          </a:p>
          <a:p>
            <a:r>
              <a:rPr lang="en-US" sz="4000" b="1" dirty="0">
                <a:solidFill>
                  <a:schemeClr val="bg1"/>
                </a:solidFill>
              </a:rPr>
              <a:t>The primary end point was clinically detected recurrence of AF or atrial flutter over 6 months.</a:t>
            </a:r>
          </a:p>
          <a:p>
            <a:pPr marL="0" indent="0">
              <a:buNone/>
            </a:pPr>
            <a:endParaRPr lang="en-US" sz="3200" b="1" dirty="0">
              <a:solidFill>
                <a:schemeClr val="bg1"/>
              </a:solidFill>
            </a:endParaRPr>
          </a:p>
        </p:txBody>
      </p:sp>
      <p:sp>
        <p:nvSpPr>
          <p:cNvPr id="4" name="Rectangle 3">
            <a:extLst>
              <a:ext uri="{FF2B5EF4-FFF2-40B4-BE49-F238E27FC236}">
                <a16:creationId xmlns:a16="http://schemas.microsoft.com/office/drawing/2014/main" id="{84ECE13E-2468-9BC4-519E-8D5BFCE27470}"/>
              </a:ext>
            </a:extLst>
          </p:cNvPr>
          <p:cNvSpPr/>
          <p:nvPr/>
        </p:nvSpPr>
        <p:spPr>
          <a:xfrm>
            <a:off x="4531658" y="6400800"/>
            <a:ext cx="6441141" cy="457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rPr>
              <a:t>Wong et al, JAMA 2025</a:t>
            </a:r>
          </a:p>
        </p:txBody>
      </p:sp>
      <p:pic>
        <p:nvPicPr>
          <p:cNvPr id="5" name="Picture 4">
            <a:extLst>
              <a:ext uri="{FF2B5EF4-FFF2-40B4-BE49-F238E27FC236}">
                <a16:creationId xmlns:a16="http://schemas.microsoft.com/office/drawing/2014/main" id="{A485AF7B-79B3-1E30-020C-D8936084455B}"/>
              </a:ext>
            </a:extLst>
          </p:cNvPr>
          <p:cNvPicPr>
            <a:picLocks noChangeAspect="1"/>
          </p:cNvPicPr>
          <p:nvPr/>
        </p:nvPicPr>
        <p:blipFill>
          <a:blip r:embed="rId2"/>
          <a:stretch>
            <a:fillRect/>
          </a:stretch>
        </p:blipFill>
        <p:spPr>
          <a:xfrm>
            <a:off x="0" y="-22333"/>
            <a:ext cx="1922929" cy="1186993"/>
          </a:xfrm>
          <a:prstGeom prst="rect">
            <a:avLst/>
          </a:prstGeom>
        </p:spPr>
      </p:pic>
    </p:spTree>
    <p:extLst>
      <p:ext uri="{BB962C8B-B14F-4D97-AF65-F5344CB8AC3E}">
        <p14:creationId xmlns:p14="http://schemas.microsoft.com/office/powerpoint/2010/main" val="36465423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E7333D-1500-0449-C2A8-D8FE0A80689E}"/>
              </a:ext>
            </a:extLst>
          </p:cNvPr>
          <p:cNvSpPr/>
          <p:nvPr/>
        </p:nvSpPr>
        <p:spPr>
          <a:xfrm>
            <a:off x="3052482" y="6427694"/>
            <a:ext cx="7167283" cy="25343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FF00"/>
                </a:solidFill>
              </a:rPr>
              <a:t>Raposeiras-Roubin</a:t>
            </a:r>
            <a:r>
              <a:rPr lang="en-US" sz="2400" b="1" dirty="0">
                <a:solidFill>
                  <a:srgbClr val="FFFF00"/>
                </a:solidFill>
              </a:rPr>
              <a:t> et al, NEJM 2025</a:t>
            </a:r>
          </a:p>
        </p:txBody>
      </p:sp>
      <p:pic>
        <p:nvPicPr>
          <p:cNvPr id="5" name="Picture 4">
            <a:extLst>
              <a:ext uri="{FF2B5EF4-FFF2-40B4-BE49-F238E27FC236}">
                <a16:creationId xmlns:a16="http://schemas.microsoft.com/office/drawing/2014/main" id="{022BA34D-D8FE-9B55-05E1-5DD46ACF671F}"/>
              </a:ext>
            </a:extLst>
          </p:cNvPr>
          <p:cNvPicPr>
            <a:picLocks noChangeAspect="1"/>
          </p:cNvPicPr>
          <p:nvPr/>
        </p:nvPicPr>
        <p:blipFill>
          <a:blip r:embed="rId2"/>
          <a:stretch>
            <a:fillRect/>
          </a:stretch>
        </p:blipFill>
        <p:spPr>
          <a:xfrm>
            <a:off x="1665194" y="0"/>
            <a:ext cx="8861612" cy="6397140"/>
          </a:xfrm>
          <a:prstGeom prst="rect">
            <a:avLst/>
          </a:prstGeom>
        </p:spPr>
      </p:pic>
    </p:spTree>
    <p:extLst>
      <p:ext uri="{BB962C8B-B14F-4D97-AF65-F5344CB8AC3E}">
        <p14:creationId xmlns:p14="http://schemas.microsoft.com/office/powerpoint/2010/main" val="2349859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F459DE-3057-1DE9-D267-63995A78703A}"/>
              </a:ext>
            </a:extLst>
          </p:cNvPr>
          <p:cNvSpPr/>
          <p:nvPr/>
        </p:nvSpPr>
        <p:spPr>
          <a:xfrm>
            <a:off x="3052482" y="6468035"/>
            <a:ext cx="7167283" cy="25343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FF00"/>
                </a:solidFill>
              </a:rPr>
              <a:t>Raposeiras-Roubin</a:t>
            </a:r>
            <a:r>
              <a:rPr lang="en-US" sz="2400" b="1" dirty="0">
                <a:solidFill>
                  <a:srgbClr val="FFFF00"/>
                </a:solidFill>
              </a:rPr>
              <a:t> et al, NEJM 2025</a:t>
            </a:r>
          </a:p>
        </p:txBody>
      </p:sp>
      <p:pic>
        <p:nvPicPr>
          <p:cNvPr id="3" name="Picture 2">
            <a:extLst>
              <a:ext uri="{FF2B5EF4-FFF2-40B4-BE49-F238E27FC236}">
                <a16:creationId xmlns:a16="http://schemas.microsoft.com/office/drawing/2014/main" id="{AF98323D-00B8-A5B9-7DBF-9A7F56A5FBF6}"/>
              </a:ext>
            </a:extLst>
          </p:cNvPr>
          <p:cNvPicPr>
            <a:picLocks noChangeAspect="1"/>
          </p:cNvPicPr>
          <p:nvPr/>
        </p:nvPicPr>
        <p:blipFill>
          <a:blip r:embed="rId2"/>
          <a:stretch>
            <a:fillRect/>
          </a:stretch>
        </p:blipFill>
        <p:spPr>
          <a:xfrm>
            <a:off x="1712258" y="0"/>
            <a:ext cx="8767483" cy="6420893"/>
          </a:xfrm>
          <a:prstGeom prst="rect">
            <a:avLst/>
          </a:prstGeom>
        </p:spPr>
      </p:pic>
    </p:spTree>
    <p:extLst>
      <p:ext uri="{BB962C8B-B14F-4D97-AF65-F5344CB8AC3E}">
        <p14:creationId xmlns:p14="http://schemas.microsoft.com/office/powerpoint/2010/main" val="15946463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0C92D8-44E7-704B-624A-748107132EC0}"/>
              </a:ext>
            </a:extLst>
          </p:cNvPr>
          <p:cNvPicPr>
            <a:picLocks noChangeAspect="1"/>
          </p:cNvPicPr>
          <p:nvPr/>
        </p:nvPicPr>
        <p:blipFill>
          <a:blip r:embed="rId2"/>
          <a:stretch>
            <a:fillRect/>
          </a:stretch>
        </p:blipFill>
        <p:spPr>
          <a:xfrm>
            <a:off x="2273300" y="107950"/>
            <a:ext cx="7645400" cy="6642100"/>
          </a:xfrm>
          <a:prstGeom prst="rect">
            <a:avLst/>
          </a:prstGeom>
        </p:spPr>
      </p:pic>
    </p:spTree>
    <p:extLst>
      <p:ext uri="{BB962C8B-B14F-4D97-AF65-F5344CB8AC3E}">
        <p14:creationId xmlns:p14="http://schemas.microsoft.com/office/powerpoint/2010/main" val="29834262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216414-DA06-54D0-1961-A59339BA62A5}"/>
              </a:ext>
            </a:extLst>
          </p:cNvPr>
          <p:cNvPicPr>
            <a:picLocks noChangeAspect="1"/>
          </p:cNvPicPr>
          <p:nvPr/>
        </p:nvPicPr>
        <p:blipFill>
          <a:blip r:embed="rId2"/>
          <a:stretch>
            <a:fillRect/>
          </a:stretch>
        </p:blipFill>
        <p:spPr>
          <a:xfrm>
            <a:off x="714647" y="0"/>
            <a:ext cx="11118765" cy="6453996"/>
          </a:xfrm>
          <a:prstGeom prst="rect">
            <a:avLst/>
          </a:prstGeom>
        </p:spPr>
      </p:pic>
      <p:sp>
        <p:nvSpPr>
          <p:cNvPr id="3" name="Rectangle 2">
            <a:extLst>
              <a:ext uri="{FF2B5EF4-FFF2-40B4-BE49-F238E27FC236}">
                <a16:creationId xmlns:a16="http://schemas.microsoft.com/office/drawing/2014/main" id="{A948502B-EF05-2D38-6D2E-C3EC088AD236}"/>
              </a:ext>
            </a:extLst>
          </p:cNvPr>
          <p:cNvSpPr/>
          <p:nvPr/>
        </p:nvSpPr>
        <p:spPr>
          <a:xfrm>
            <a:off x="3052482" y="6468035"/>
            <a:ext cx="7167283" cy="25343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FF00"/>
                </a:solidFill>
              </a:rPr>
              <a:t>Raposeiras-Roubin</a:t>
            </a:r>
            <a:r>
              <a:rPr lang="en-US" sz="2400" b="1" dirty="0">
                <a:solidFill>
                  <a:srgbClr val="FFFF00"/>
                </a:solidFill>
              </a:rPr>
              <a:t> et al, NEJM 2025</a:t>
            </a:r>
          </a:p>
        </p:txBody>
      </p:sp>
      <p:sp>
        <p:nvSpPr>
          <p:cNvPr id="4" name="Rectangle 3">
            <a:extLst>
              <a:ext uri="{FF2B5EF4-FFF2-40B4-BE49-F238E27FC236}">
                <a16:creationId xmlns:a16="http://schemas.microsoft.com/office/drawing/2014/main" id="{48D8F11A-1BE9-F8BE-165C-595BDFCC541C}"/>
              </a:ext>
            </a:extLst>
          </p:cNvPr>
          <p:cNvSpPr/>
          <p:nvPr/>
        </p:nvSpPr>
        <p:spPr>
          <a:xfrm>
            <a:off x="900953" y="1788459"/>
            <a:ext cx="10576400" cy="1102659"/>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3AF98D4-3FFB-05FE-8315-7CE72618AF7B}"/>
              </a:ext>
            </a:extLst>
          </p:cNvPr>
          <p:cNvSpPr/>
          <p:nvPr/>
        </p:nvSpPr>
        <p:spPr>
          <a:xfrm>
            <a:off x="838201" y="3644153"/>
            <a:ext cx="10576400" cy="430306"/>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635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E21A0-DE05-2CA0-497A-CAC92D88356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CD83758-B2E7-CB5F-06E8-35E6AC059D9F}"/>
              </a:ext>
            </a:extLst>
          </p:cNvPr>
          <p:cNvSpPr>
            <a:spLocks noGrp="1"/>
          </p:cNvSpPr>
          <p:nvPr>
            <p:ph type="title"/>
          </p:nvPr>
        </p:nvSpPr>
        <p:spPr/>
        <p:txBody>
          <a:bodyPr/>
          <a:lstStyle/>
          <a:p>
            <a:pPr algn="ctr"/>
            <a:r>
              <a:rPr lang="en-US" b="1" dirty="0">
                <a:solidFill>
                  <a:srgbClr val="FFFF00"/>
                </a:solidFill>
              </a:rPr>
              <a:t>The </a:t>
            </a:r>
            <a:r>
              <a:rPr lang="en-US" b="1" dirty="0" err="1">
                <a:solidFill>
                  <a:srgbClr val="FFFF00"/>
                </a:solidFill>
              </a:rPr>
              <a:t>DapaTAVI</a:t>
            </a:r>
            <a:r>
              <a:rPr lang="en-US" b="1" dirty="0">
                <a:solidFill>
                  <a:srgbClr val="FFFF00"/>
                </a:solidFill>
              </a:rPr>
              <a:t> Trial</a:t>
            </a:r>
            <a:endParaRPr lang="en-US" dirty="0"/>
          </a:p>
        </p:txBody>
      </p:sp>
      <p:sp>
        <p:nvSpPr>
          <p:cNvPr id="4" name="Content Placeholder 3">
            <a:extLst>
              <a:ext uri="{FF2B5EF4-FFF2-40B4-BE49-F238E27FC236}">
                <a16:creationId xmlns:a16="http://schemas.microsoft.com/office/drawing/2014/main" id="{7320FA9B-B0A0-08B6-2128-CF3C1D683049}"/>
              </a:ext>
            </a:extLst>
          </p:cNvPr>
          <p:cNvSpPr>
            <a:spLocks noGrp="1"/>
          </p:cNvSpPr>
          <p:nvPr>
            <p:ph idx="1"/>
          </p:nvPr>
        </p:nvSpPr>
        <p:spPr>
          <a:xfrm>
            <a:off x="838200" y="1506071"/>
            <a:ext cx="10515600" cy="4670892"/>
          </a:xfrm>
        </p:spPr>
        <p:txBody>
          <a:bodyPr>
            <a:normAutofit/>
          </a:bodyPr>
          <a:lstStyle/>
          <a:p>
            <a:r>
              <a:rPr lang="en-US" sz="4000" dirty="0">
                <a:solidFill>
                  <a:schemeClr val="bg1"/>
                </a:solidFill>
              </a:rPr>
              <a:t>Among patients with aortic stenosis undergoing TAVI who were at high risk for future heart failure events, the addition of dapagliflozin therapy to standard care led to a lower incidence of a composite of death from any cause or worsening of heart failure than standard care alone.</a:t>
            </a:r>
          </a:p>
        </p:txBody>
      </p:sp>
      <p:sp>
        <p:nvSpPr>
          <p:cNvPr id="5" name="Rectangle 4">
            <a:extLst>
              <a:ext uri="{FF2B5EF4-FFF2-40B4-BE49-F238E27FC236}">
                <a16:creationId xmlns:a16="http://schemas.microsoft.com/office/drawing/2014/main" id="{06363149-A08A-74B1-FE2F-A672A73E027C}"/>
              </a:ext>
            </a:extLst>
          </p:cNvPr>
          <p:cNvSpPr/>
          <p:nvPr/>
        </p:nvSpPr>
        <p:spPr>
          <a:xfrm>
            <a:off x="3052482" y="6427694"/>
            <a:ext cx="7167283" cy="25343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FF00"/>
                </a:solidFill>
              </a:rPr>
              <a:t>Raposeiras-Roubin</a:t>
            </a:r>
            <a:r>
              <a:rPr lang="en-US" sz="2400" b="1" dirty="0">
                <a:solidFill>
                  <a:srgbClr val="FFFF00"/>
                </a:solidFill>
              </a:rPr>
              <a:t> et al, NEJM 2025</a:t>
            </a:r>
          </a:p>
        </p:txBody>
      </p:sp>
    </p:spTree>
    <p:extLst>
      <p:ext uri="{BB962C8B-B14F-4D97-AF65-F5344CB8AC3E}">
        <p14:creationId xmlns:p14="http://schemas.microsoft.com/office/powerpoint/2010/main" val="13259047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084D1-9B8F-AF0C-2BB5-B31427FB034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4B734AB-F9F4-AB69-1782-C50D8E84BA55}"/>
              </a:ext>
            </a:extLst>
          </p:cNvPr>
          <p:cNvSpPr>
            <a:spLocks noGrp="1"/>
          </p:cNvSpPr>
          <p:nvPr>
            <p:ph type="title"/>
          </p:nvPr>
        </p:nvSpPr>
        <p:spPr/>
        <p:txBody>
          <a:bodyPr/>
          <a:lstStyle/>
          <a:p>
            <a:pPr algn="ctr"/>
            <a:r>
              <a:rPr lang="en-US" b="1" dirty="0">
                <a:solidFill>
                  <a:srgbClr val="FFFF00"/>
                </a:solidFill>
              </a:rPr>
              <a:t>The </a:t>
            </a:r>
            <a:r>
              <a:rPr lang="en-US" b="1" dirty="0" err="1">
                <a:solidFill>
                  <a:srgbClr val="FFFF00"/>
                </a:solidFill>
              </a:rPr>
              <a:t>DapaTAVI</a:t>
            </a:r>
            <a:r>
              <a:rPr lang="en-US" b="1" dirty="0">
                <a:solidFill>
                  <a:srgbClr val="FFFF00"/>
                </a:solidFill>
              </a:rPr>
              <a:t> Trial</a:t>
            </a:r>
            <a:endParaRPr lang="en-US" dirty="0"/>
          </a:p>
        </p:txBody>
      </p:sp>
      <p:sp>
        <p:nvSpPr>
          <p:cNvPr id="4" name="Content Placeholder 3">
            <a:extLst>
              <a:ext uri="{FF2B5EF4-FFF2-40B4-BE49-F238E27FC236}">
                <a16:creationId xmlns:a16="http://schemas.microsoft.com/office/drawing/2014/main" id="{9EA43FF2-83F9-04D5-B43F-6280EA4531DD}"/>
              </a:ext>
            </a:extLst>
          </p:cNvPr>
          <p:cNvSpPr>
            <a:spLocks noGrp="1"/>
          </p:cNvSpPr>
          <p:nvPr>
            <p:ph idx="1"/>
          </p:nvPr>
        </p:nvSpPr>
        <p:spPr>
          <a:xfrm>
            <a:off x="838200" y="1506071"/>
            <a:ext cx="10515600" cy="4670892"/>
          </a:xfrm>
        </p:spPr>
        <p:txBody>
          <a:bodyPr>
            <a:normAutofit/>
          </a:bodyPr>
          <a:lstStyle/>
          <a:p>
            <a:r>
              <a:rPr lang="en-US" sz="4400" dirty="0">
                <a:solidFill>
                  <a:schemeClr val="bg1"/>
                </a:solidFill>
              </a:rPr>
              <a:t>The </a:t>
            </a:r>
            <a:r>
              <a:rPr lang="en-US" sz="4400" dirty="0" err="1">
                <a:solidFill>
                  <a:schemeClr val="bg1"/>
                </a:solidFill>
              </a:rPr>
              <a:t>DapaTAVI</a:t>
            </a:r>
            <a:r>
              <a:rPr lang="en-US" sz="4400" dirty="0">
                <a:solidFill>
                  <a:schemeClr val="bg1"/>
                </a:solidFill>
              </a:rPr>
              <a:t> trial extends the known benefit of SGLT2 inhibitors to elderly patient groups.</a:t>
            </a:r>
          </a:p>
          <a:p>
            <a:r>
              <a:rPr lang="en-US" sz="4400" dirty="0">
                <a:solidFill>
                  <a:schemeClr val="bg1"/>
                </a:solidFill>
              </a:rPr>
              <a:t>A separate study of the quality of life in these patients did not show a significant additional QOL benefit of dapagliflozin after TAVI.</a:t>
            </a:r>
          </a:p>
        </p:txBody>
      </p:sp>
      <p:sp>
        <p:nvSpPr>
          <p:cNvPr id="5" name="Rectangle 4">
            <a:extLst>
              <a:ext uri="{FF2B5EF4-FFF2-40B4-BE49-F238E27FC236}">
                <a16:creationId xmlns:a16="http://schemas.microsoft.com/office/drawing/2014/main" id="{39413880-2249-93B0-6997-CDC30E82BFC1}"/>
              </a:ext>
            </a:extLst>
          </p:cNvPr>
          <p:cNvSpPr/>
          <p:nvPr/>
        </p:nvSpPr>
        <p:spPr>
          <a:xfrm>
            <a:off x="3052482" y="6427694"/>
            <a:ext cx="7167283" cy="25343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FF00"/>
                </a:solidFill>
              </a:rPr>
              <a:t>Raposeiras-Roubin</a:t>
            </a:r>
            <a:r>
              <a:rPr lang="en-US" sz="2400" b="1" dirty="0">
                <a:solidFill>
                  <a:srgbClr val="FFFF00"/>
                </a:solidFill>
              </a:rPr>
              <a:t> et al, NEJM 2025</a:t>
            </a:r>
          </a:p>
        </p:txBody>
      </p:sp>
    </p:spTree>
    <p:extLst>
      <p:ext uri="{BB962C8B-B14F-4D97-AF65-F5344CB8AC3E}">
        <p14:creationId xmlns:p14="http://schemas.microsoft.com/office/powerpoint/2010/main" val="957226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4D5AF1-473C-51B3-9A1B-FCAB4893FC7B}"/>
              </a:ext>
            </a:extLst>
          </p:cNvPr>
          <p:cNvPicPr>
            <a:picLocks noChangeAspect="1"/>
          </p:cNvPicPr>
          <p:nvPr/>
        </p:nvPicPr>
        <p:blipFill>
          <a:blip r:embed="rId2"/>
          <a:stretch>
            <a:fillRect/>
          </a:stretch>
        </p:blipFill>
        <p:spPr>
          <a:xfrm>
            <a:off x="712693" y="1090064"/>
            <a:ext cx="11107271" cy="5216607"/>
          </a:xfrm>
          <a:prstGeom prst="rect">
            <a:avLst/>
          </a:prstGeom>
        </p:spPr>
      </p:pic>
      <p:pic>
        <p:nvPicPr>
          <p:cNvPr id="3" name="Picture 2">
            <a:extLst>
              <a:ext uri="{FF2B5EF4-FFF2-40B4-BE49-F238E27FC236}">
                <a16:creationId xmlns:a16="http://schemas.microsoft.com/office/drawing/2014/main" id="{E1FDFEAB-D9D4-03EF-A4C9-DA578059C3E4}"/>
              </a:ext>
            </a:extLst>
          </p:cNvPr>
          <p:cNvPicPr>
            <a:picLocks noChangeAspect="1"/>
          </p:cNvPicPr>
          <p:nvPr/>
        </p:nvPicPr>
        <p:blipFill>
          <a:blip r:embed="rId3"/>
          <a:stretch>
            <a:fillRect/>
          </a:stretch>
        </p:blipFill>
        <p:spPr>
          <a:xfrm>
            <a:off x="712693" y="368779"/>
            <a:ext cx="3955434" cy="721285"/>
          </a:xfrm>
          <a:prstGeom prst="rect">
            <a:avLst/>
          </a:prstGeom>
        </p:spPr>
      </p:pic>
      <p:sp>
        <p:nvSpPr>
          <p:cNvPr id="4" name="Rectangle 3">
            <a:extLst>
              <a:ext uri="{FF2B5EF4-FFF2-40B4-BE49-F238E27FC236}">
                <a16:creationId xmlns:a16="http://schemas.microsoft.com/office/drawing/2014/main" id="{5AC5165A-8851-4E87-3CA1-3D12A75892CD}"/>
              </a:ext>
            </a:extLst>
          </p:cNvPr>
          <p:cNvSpPr/>
          <p:nvPr/>
        </p:nvSpPr>
        <p:spPr>
          <a:xfrm>
            <a:off x="4827494" y="6306671"/>
            <a:ext cx="4652682" cy="3719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FF00"/>
                </a:solidFill>
              </a:rPr>
              <a:t>Bonaca</a:t>
            </a:r>
            <a:r>
              <a:rPr lang="en-US" sz="2400" b="1" dirty="0">
                <a:solidFill>
                  <a:srgbClr val="FFFF00"/>
                </a:solidFill>
              </a:rPr>
              <a:t> et al, Lancet 2025</a:t>
            </a:r>
          </a:p>
        </p:txBody>
      </p:sp>
    </p:spTree>
    <p:extLst>
      <p:ext uri="{BB962C8B-B14F-4D97-AF65-F5344CB8AC3E}">
        <p14:creationId xmlns:p14="http://schemas.microsoft.com/office/powerpoint/2010/main" val="37089703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968DA-F628-9E76-AC9F-539AFA562DA6}"/>
              </a:ext>
            </a:extLst>
          </p:cNvPr>
          <p:cNvSpPr>
            <a:spLocks noGrp="1"/>
          </p:cNvSpPr>
          <p:nvPr>
            <p:ph type="title"/>
          </p:nvPr>
        </p:nvSpPr>
        <p:spPr>
          <a:xfrm>
            <a:off x="838200" y="284443"/>
            <a:ext cx="10515600" cy="1325563"/>
          </a:xfrm>
        </p:spPr>
        <p:txBody>
          <a:bodyPr>
            <a:normAutofit/>
          </a:bodyPr>
          <a:lstStyle/>
          <a:p>
            <a:pPr algn="ctr"/>
            <a:r>
              <a:rPr lang="en-US" sz="4800" b="1" dirty="0">
                <a:solidFill>
                  <a:srgbClr val="FFFF00"/>
                </a:solidFill>
              </a:rPr>
              <a:t>The STRIDE Trial</a:t>
            </a:r>
          </a:p>
        </p:txBody>
      </p:sp>
      <p:sp>
        <p:nvSpPr>
          <p:cNvPr id="3" name="Content Placeholder 2">
            <a:extLst>
              <a:ext uri="{FF2B5EF4-FFF2-40B4-BE49-F238E27FC236}">
                <a16:creationId xmlns:a16="http://schemas.microsoft.com/office/drawing/2014/main" id="{378D0CFB-C0CE-449B-DA6D-3350797E7DFB}"/>
              </a:ext>
            </a:extLst>
          </p:cNvPr>
          <p:cNvSpPr>
            <a:spLocks noGrp="1"/>
          </p:cNvSpPr>
          <p:nvPr>
            <p:ph idx="1"/>
          </p:nvPr>
        </p:nvSpPr>
        <p:spPr>
          <a:xfrm>
            <a:off x="591670" y="1519518"/>
            <a:ext cx="10829365" cy="4787153"/>
          </a:xfrm>
        </p:spPr>
        <p:txBody>
          <a:bodyPr>
            <a:normAutofit/>
          </a:bodyPr>
          <a:lstStyle/>
          <a:p>
            <a:r>
              <a:rPr lang="en-US" sz="3600" b="1" dirty="0">
                <a:solidFill>
                  <a:schemeClr val="bg1"/>
                </a:solidFill>
              </a:rPr>
              <a:t>N = 792, patients with diabetes and claudication</a:t>
            </a:r>
          </a:p>
          <a:p>
            <a:r>
              <a:rPr lang="en-US" sz="3600" b="1" dirty="0">
                <a:solidFill>
                  <a:schemeClr val="bg1"/>
                </a:solidFill>
              </a:rPr>
              <a:t> 112 outpatient clinics and 20 countries</a:t>
            </a:r>
          </a:p>
          <a:p>
            <a:r>
              <a:rPr lang="en-US" sz="3600" b="1" dirty="0">
                <a:solidFill>
                  <a:schemeClr val="bg1"/>
                </a:solidFill>
              </a:rPr>
              <a:t>1:1 semaglutide </a:t>
            </a:r>
            <a:r>
              <a:rPr lang="en-US" sz="2000" b="1" dirty="0">
                <a:solidFill>
                  <a:schemeClr val="bg1"/>
                </a:solidFill>
              </a:rPr>
              <a:t>(1.0 mg weekly) </a:t>
            </a:r>
            <a:r>
              <a:rPr lang="en-US" sz="3600" b="1" dirty="0">
                <a:solidFill>
                  <a:schemeClr val="bg1"/>
                </a:solidFill>
              </a:rPr>
              <a:t>vs placebo</a:t>
            </a:r>
          </a:p>
          <a:p>
            <a:r>
              <a:rPr lang="en-US" sz="3600" b="1" dirty="0">
                <a:solidFill>
                  <a:schemeClr val="bg1"/>
                </a:solidFill>
              </a:rPr>
              <a:t>Primary endpoint – ratio to baseline of the maximum walking distance at 52 weeks.</a:t>
            </a:r>
          </a:p>
          <a:p>
            <a:r>
              <a:rPr lang="en-US" sz="3600" b="1" dirty="0">
                <a:solidFill>
                  <a:schemeClr val="bg1"/>
                </a:solidFill>
              </a:rPr>
              <a:t>Median age 68, median BMI 28.6, Median ABI 0.76</a:t>
            </a:r>
          </a:p>
          <a:p>
            <a:r>
              <a:rPr lang="en-US" sz="3600" b="1" dirty="0">
                <a:solidFill>
                  <a:schemeClr val="bg1"/>
                </a:solidFill>
              </a:rPr>
              <a:t>Median weight loss 4.1 kg over placebo</a:t>
            </a:r>
          </a:p>
        </p:txBody>
      </p:sp>
      <p:sp>
        <p:nvSpPr>
          <p:cNvPr id="4" name="Rectangle 3">
            <a:extLst>
              <a:ext uri="{FF2B5EF4-FFF2-40B4-BE49-F238E27FC236}">
                <a16:creationId xmlns:a16="http://schemas.microsoft.com/office/drawing/2014/main" id="{020684A0-3D07-CFA7-616F-7BAF3C00D983}"/>
              </a:ext>
            </a:extLst>
          </p:cNvPr>
          <p:cNvSpPr/>
          <p:nvPr/>
        </p:nvSpPr>
        <p:spPr>
          <a:xfrm>
            <a:off x="4827494" y="6306671"/>
            <a:ext cx="4652682" cy="3719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FF00"/>
                </a:solidFill>
              </a:rPr>
              <a:t>Bonaca</a:t>
            </a:r>
            <a:r>
              <a:rPr lang="en-US" sz="2400" b="1" dirty="0">
                <a:solidFill>
                  <a:srgbClr val="FFFF00"/>
                </a:solidFill>
              </a:rPr>
              <a:t> et al, Lancet 2025</a:t>
            </a:r>
          </a:p>
        </p:txBody>
      </p:sp>
    </p:spTree>
    <p:extLst>
      <p:ext uri="{BB962C8B-B14F-4D97-AF65-F5344CB8AC3E}">
        <p14:creationId xmlns:p14="http://schemas.microsoft.com/office/powerpoint/2010/main" val="195608127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72459DF-0F12-D2D0-DBD4-1570E5046B83}"/>
              </a:ext>
            </a:extLst>
          </p:cNvPr>
          <p:cNvSpPr/>
          <p:nvPr/>
        </p:nvSpPr>
        <p:spPr>
          <a:xfrm>
            <a:off x="4827494" y="6306671"/>
            <a:ext cx="4652682" cy="3719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FF00"/>
                </a:solidFill>
              </a:rPr>
              <a:t>Bonaca</a:t>
            </a:r>
            <a:r>
              <a:rPr lang="en-US" sz="2400" b="1" dirty="0">
                <a:solidFill>
                  <a:srgbClr val="FFFF00"/>
                </a:solidFill>
              </a:rPr>
              <a:t> et al, Lancet 2025</a:t>
            </a:r>
          </a:p>
        </p:txBody>
      </p:sp>
      <p:pic>
        <p:nvPicPr>
          <p:cNvPr id="5" name="Picture 4">
            <a:extLst>
              <a:ext uri="{FF2B5EF4-FFF2-40B4-BE49-F238E27FC236}">
                <a16:creationId xmlns:a16="http://schemas.microsoft.com/office/drawing/2014/main" id="{5DB99FCC-43D4-2B75-C1A8-1468345C6AF5}"/>
              </a:ext>
            </a:extLst>
          </p:cNvPr>
          <p:cNvPicPr>
            <a:picLocks noChangeAspect="1"/>
          </p:cNvPicPr>
          <p:nvPr/>
        </p:nvPicPr>
        <p:blipFill>
          <a:blip r:embed="rId2"/>
          <a:stretch>
            <a:fillRect/>
          </a:stretch>
        </p:blipFill>
        <p:spPr>
          <a:xfrm>
            <a:off x="-20344" y="1250576"/>
            <a:ext cx="12194930" cy="4343400"/>
          </a:xfrm>
          <a:prstGeom prst="rect">
            <a:avLst/>
          </a:prstGeom>
        </p:spPr>
      </p:pic>
    </p:spTree>
    <p:extLst>
      <p:ext uri="{BB962C8B-B14F-4D97-AF65-F5344CB8AC3E}">
        <p14:creationId xmlns:p14="http://schemas.microsoft.com/office/powerpoint/2010/main" val="248889462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EB5CECE-3DEE-F45C-AE50-C0B3CC3FFCAB}"/>
              </a:ext>
            </a:extLst>
          </p:cNvPr>
          <p:cNvPicPr>
            <a:picLocks noChangeAspect="1"/>
          </p:cNvPicPr>
          <p:nvPr/>
        </p:nvPicPr>
        <p:blipFill>
          <a:blip r:embed="rId2"/>
          <a:stretch>
            <a:fillRect/>
          </a:stretch>
        </p:blipFill>
        <p:spPr>
          <a:xfrm>
            <a:off x="132787" y="1479176"/>
            <a:ext cx="12008675" cy="3926542"/>
          </a:xfrm>
          <a:prstGeom prst="rect">
            <a:avLst/>
          </a:prstGeom>
        </p:spPr>
      </p:pic>
      <p:sp>
        <p:nvSpPr>
          <p:cNvPr id="3" name="Rectangle 2">
            <a:extLst>
              <a:ext uri="{FF2B5EF4-FFF2-40B4-BE49-F238E27FC236}">
                <a16:creationId xmlns:a16="http://schemas.microsoft.com/office/drawing/2014/main" id="{7F7B58C2-B462-56BF-A375-3C76C29C5FF0}"/>
              </a:ext>
            </a:extLst>
          </p:cNvPr>
          <p:cNvSpPr/>
          <p:nvPr/>
        </p:nvSpPr>
        <p:spPr>
          <a:xfrm>
            <a:off x="4827494" y="6306671"/>
            <a:ext cx="4652682" cy="3719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FF00"/>
                </a:solidFill>
              </a:rPr>
              <a:t>Bonaca</a:t>
            </a:r>
            <a:r>
              <a:rPr lang="en-US" sz="2400" b="1" dirty="0">
                <a:solidFill>
                  <a:srgbClr val="FFFF00"/>
                </a:solidFill>
              </a:rPr>
              <a:t> et al, Lancet 2025</a:t>
            </a:r>
          </a:p>
        </p:txBody>
      </p:sp>
    </p:spTree>
    <p:extLst>
      <p:ext uri="{BB962C8B-B14F-4D97-AF65-F5344CB8AC3E}">
        <p14:creationId xmlns:p14="http://schemas.microsoft.com/office/powerpoint/2010/main" val="3804392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03A216-797A-0E0C-5813-752B7AD5B98A}"/>
              </a:ext>
            </a:extLst>
          </p:cNvPr>
          <p:cNvPicPr>
            <a:picLocks noChangeAspect="1"/>
          </p:cNvPicPr>
          <p:nvPr/>
        </p:nvPicPr>
        <p:blipFill>
          <a:blip r:embed="rId2"/>
          <a:stretch>
            <a:fillRect/>
          </a:stretch>
        </p:blipFill>
        <p:spPr>
          <a:xfrm>
            <a:off x="1408295" y="0"/>
            <a:ext cx="9375410" cy="5979991"/>
          </a:xfrm>
          <a:prstGeom prst="rect">
            <a:avLst/>
          </a:prstGeom>
        </p:spPr>
      </p:pic>
      <p:sp>
        <p:nvSpPr>
          <p:cNvPr id="5" name="Rectangle 4">
            <a:extLst>
              <a:ext uri="{FF2B5EF4-FFF2-40B4-BE49-F238E27FC236}">
                <a16:creationId xmlns:a16="http://schemas.microsoft.com/office/drawing/2014/main" id="{75AFEE2A-9786-EDA0-F2B6-F661DCD77525}"/>
              </a:ext>
            </a:extLst>
          </p:cNvPr>
          <p:cNvSpPr/>
          <p:nvPr/>
        </p:nvSpPr>
        <p:spPr>
          <a:xfrm>
            <a:off x="4531658" y="6400800"/>
            <a:ext cx="6441141" cy="457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rPr>
              <a:t>Wong et al, JAMA 2025</a:t>
            </a:r>
          </a:p>
        </p:txBody>
      </p:sp>
    </p:spTree>
    <p:extLst>
      <p:ext uri="{BB962C8B-B14F-4D97-AF65-F5344CB8AC3E}">
        <p14:creationId xmlns:p14="http://schemas.microsoft.com/office/powerpoint/2010/main" val="404502450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C7AB71-3786-66B9-476C-B594D33292D9}"/>
              </a:ext>
            </a:extLst>
          </p:cNvPr>
          <p:cNvPicPr>
            <a:picLocks noChangeAspect="1"/>
          </p:cNvPicPr>
          <p:nvPr/>
        </p:nvPicPr>
        <p:blipFill>
          <a:blip r:embed="rId2"/>
          <a:stretch>
            <a:fillRect/>
          </a:stretch>
        </p:blipFill>
        <p:spPr>
          <a:xfrm>
            <a:off x="990862" y="0"/>
            <a:ext cx="10210275" cy="6356065"/>
          </a:xfrm>
          <a:prstGeom prst="rect">
            <a:avLst/>
          </a:prstGeom>
        </p:spPr>
      </p:pic>
      <p:sp>
        <p:nvSpPr>
          <p:cNvPr id="4" name="Rectangle 3">
            <a:extLst>
              <a:ext uri="{FF2B5EF4-FFF2-40B4-BE49-F238E27FC236}">
                <a16:creationId xmlns:a16="http://schemas.microsoft.com/office/drawing/2014/main" id="{45D8DD6F-56D9-2F5F-5820-AA89F5328B14}"/>
              </a:ext>
            </a:extLst>
          </p:cNvPr>
          <p:cNvSpPr/>
          <p:nvPr/>
        </p:nvSpPr>
        <p:spPr>
          <a:xfrm>
            <a:off x="4827494" y="6360459"/>
            <a:ext cx="4652682" cy="3719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FF00"/>
                </a:solidFill>
              </a:rPr>
              <a:t>Bonaca</a:t>
            </a:r>
            <a:r>
              <a:rPr lang="en-US" sz="2400" b="1" dirty="0">
                <a:solidFill>
                  <a:srgbClr val="FFFF00"/>
                </a:solidFill>
              </a:rPr>
              <a:t> et al, Lancet 2025</a:t>
            </a:r>
          </a:p>
        </p:txBody>
      </p:sp>
    </p:spTree>
    <p:extLst>
      <p:ext uri="{BB962C8B-B14F-4D97-AF65-F5344CB8AC3E}">
        <p14:creationId xmlns:p14="http://schemas.microsoft.com/office/powerpoint/2010/main" val="23106724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61C344-BB4B-9135-0CEA-29CF410233B9}"/>
              </a:ext>
            </a:extLst>
          </p:cNvPr>
          <p:cNvPicPr>
            <a:picLocks noChangeAspect="1"/>
          </p:cNvPicPr>
          <p:nvPr/>
        </p:nvPicPr>
        <p:blipFill>
          <a:blip r:embed="rId2"/>
          <a:stretch>
            <a:fillRect/>
          </a:stretch>
        </p:blipFill>
        <p:spPr>
          <a:xfrm>
            <a:off x="65513" y="1949823"/>
            <a:ext cx="12126487" cy="2974421"/>
          </a:xfrm>
          <a:prstGeom prst="rect">
            <a:avLst/>
          </a:prstGeom>
        </p:spPr>
      </p:pic>
      <p:sp>
        <p:nvSpPr>
          <p:cNvPr id="3" name="Rectangle 2">
            <a:extLst>
              <a:ext uri="{FF2B5EF4-FFF2-40B4-BE49-F238E27FC236}">
                <a16:creationId xmlns:a16="http://schemas.microsoft.com/office/drawing/2014/main" id="{8B032B5D-5548-17D6-BB42-7633AA3E9DEE}"/>
              </a:ext>
            </a:extLst>
          </p:cNvPr>
          <p:cNvSpPr/>
          <p:nvPr/>
        </p:nvSpPr>
        <p:spPr>
          <a:xfrm>
            <a:off x="174812" y="3980329"/>
            <a:ext cx="11900647" cy="416859"/>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0DB9A8C3-0EAF-4CAC-9C76-830577D3EFFA}"/>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rgbClr val="FFFF00"/>
                </a:solidFill>
              </a:rPr>
              <a:t>The STRIDE Trial</a:t>
            </a:r>
            <a:endParaRPr lang="en-US" dirty="0"/>
          </a:p>
        </p:txBody>
      </p:sp>
      <p:sp>
        <p:nvSpPr>
          <p:cNvPr id="5" name="Rectangle 4">
            <a:extLst>
              <a:ext uri="{FF2B5EF4-FFF2-40B4-BE49-F238E27FC236}">
                <a16:creationId xmlns:a16="http://schemas.microsoft.com/office/drawing/2014/main" id="{0D171FC8-412B-1048-A29D-1493178DC01A}"/>
              </a:ext>
            </a:extLst>
          </p:cNvPr>
          <p:cNvSpPr/>
          <p:nvPr/>
        </p:nvSpPr>
        <p:spPr>
          <a:xfrm>
            <a:off x="4827494" y="6360459"/>
            <a:ext cx="4652682" cy="3719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FF00"/>
                </a:solidFill>
              </a:rPr>
              <a:t>Bonaca</a:t>
            </a:r>
            <a:r>
              <a:rPr lang="en-US" sz="2400" b="1" dirty="0">
                <a:solidFill>
                  <a:srgbClr val="FFFF00"/>
                </a:solidFill>
              </a:rPr>
              <a:t> et al, Lancet 2025</a:t>
            </a:r>
          </a:p>
        </p:txBody>
      </p:sp>
    </p:spTree>
    <p:extLst>
      <p:ext uri="{BB962C8B-B14F-4D97-AF65-F5344CB8AC3E}">
        <p14:creationId xmlns:p14="http://schemas.microsoft.com/office/powerpoint/2010/main" val="2860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BDAA5-FFEE-925D-ED6E-77B2DFD48496}"/>
              </a:ext>
            </a:extLst>
          </p:cNvPr>
          <p:cNvSpPr>
            <a:spLocks noGrp="1"/>
          </p:cNvSpPr>
          <p:nvPr>
            <p:ph type="title"/>
          </p:nvPr>
        </p:nvSpPr>
        <p:spPr/>
        <p:txBody>
          <a:bodyPr/>
          <a:lstStyle/>
          <a:p>
            <a:pPr algn="ctr"/>
            <a:r>
              <a:rPr lang="en-US" b="1" dirty="0">
                <a:solidFill>
                  <a:srgbClr val="FFFF00"/>
                </a:solidFill>
              </a:rPr>
              <a:t>The STRIDE Trial</a:t>
            </a:r>
            <a:endParaRPr lang="en-US" dirty="0"/>
          </a:p>
        </p:txBody>
      </p:sp>
      <p:sp>
        <p:nvSpPr>
          <p:cNvPr id="3" name="Content Placeholder 2">
            <a:extLst>
              <a:ext uri="{FF2B5EF4-FFF2-40B4-BE49-F238E27FC236}">
                <a16:creationId xmlns:a16="http://schemas.microsoft.com/office/drawing/2014/main" id="{659668A0-FF5F-47E1-29D4-6699184FC827}"/>
              </a:ext>
            </a:extLst>
          </p:cNvPr>
          <p:cNvSpPr>
            <a:spLocks noGrp="1"/>
          </p:cNvSpPr>
          <p:nvPr>
            <p:ph idx="1"/>
          </p:nvPr>
        </p:nvSpPr>
        <p:spPr>
          <a:xfrm>
            <a:off x="838200" y="1573306"/>
            <a:ext cx="10515600" cy="4603657"/>
          </a:xfrm>
        </p:spPr>
        <p:txBody>
          <a:bodyPr>
            <a:normAutofit lnSpcReduction="10000"/>
          </a:bodyPr>
          <a:lstStyle/>
          <a:p>
            <a:r>
              <a:rPr lang="en-US" b="1" dirty="0">
                <a:solidFill>
                  <a:schemeClr val="bg1"/>
                </a:solidFill>
              </a:rPr>
              <a:t>Semaglutide significantly improved function, symptoms, and health-related quality of life in people with claudication due to peripheral artery disease and type 2 diabetes. </a:t>
            </a:r>
          </a:p>
          <a:p>
            <a:r>
              <a:rPr lang="en-US" b="1" dirty="0">
                <a:solidFill>
                  <a:schemeClr val="bg1"/>
                </a:solidFill>
              </a:rPr>
              <a:t>The observed effects met prespecified anchor-based methods for a meaningful improvement and were consistent across major subgroups. </a:t>
            </a:r>
          </a:p>
          <a:p>
            <a:r>
              <a:rPr lang="en-US" b="1" dirty="0">
                <a:solidFill>
                  <a:schemeClr val="bg1"/>
                </a:solidFill>
              </a:rPr>
              <a:t>Safety was consistent with previous studies of semaglutide. </a:t>
            </a:r>
          </a:p>
          <a:p>
            <a:r>
              <a:rPr lang="en-US" b="1" dirty="0">
                <a:solidFill>
                  <a:schemeClr val="bg1"/>
                </a:solidFill>
              </a:rPr>
              <a:t>These findings support the use of semaglutide in people with peripheral artery disease and type 2 diabetes and suggest that semaglutide should be prioritized among treatments for this population.</a:t>
            </a:r>
          </a:p>
        </p:txBody>
      </p:sp>
      <p:sp>
        <p:nvSpPr>
          <p:cNvPr id="4" name="Rectangle 3">
            <a:extLst>
              <a:ext uri="{FF2B5EF4-FFF2-40B4-BE49-F238E27FC236}">
                <a16:creationId xmlns:a16="http://schemas.microsoft.com/office/drawing/2014/main" id="{EBBEF448-663A-7BCD-8893-85E9D6A9E10F}"/>
              </a:ext>
            </a:extLst>
          </p:cNvPr>
          <p:cNvSpPr/>
          <p:nvPr/>
        </p:nvSpPr>
        <p:spPr>
          <a:xfrm>
            <a:off x="4827494" y="6360459"/>
            <a:ext cx="4652682" cy="3719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FF00"/>
                </a:solidFill>
              </a:rPr>
              <a:t>Bonaca</a:t>
            </a:r>
            <a:r>
              <a:rPr lang="en-US" sz="2400" b="1" dirty="0">
                <a:solidFill>
                  <a:srgbClr val="FFFF00"/>
                </a:solidFill>
              </a:rPr>
              <a:t> et al, Lancet 2025</a:t>
            </a:r>
          </a:p>
        </p:txBody>
      </p:sp>
    </p:spTree>
    <p:extLst>
      <p:ext uri="{BB962C8B-B14F-4D97-AF65-F5344CB8AC3E}">
        <p14:creationId xmlns:p14="http://schemas.microsoft.com/office/powerpoint/2010/main" val="154710989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46B6F-71B9-22C7-277A-01D7CED222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804905-145D-02E0-B880-23DB97BBE2F9}"/>
              </a:ext>
            </a:extLst>
          </p:cNvPr>
          <p:cNvSpPr>
            <a:spLocks noGrp="1"/>
          </p:cNvSpPr>
          <p:nvPr>
            <p:ph type="title"/>
          </p:nvPr>
        </p:nvSpPr>
        <p:spPr/>
        <p:txBody>
          <a:bodyPr/>
          <a:lstStyle/>
          <a:p>
            <a:pPr algn="ctr"/>
            <a:r>
              <a:rPr lang="en-US" b="1" dirty="0">
                <a:solidFill>
                  <a:srgbClr val="FFFF00"/>
                </a:solidFill>
              </a:rPr>
              <a:t>The STRIDE Trial, other comments</a:t>
            </a:r>
            <a:endParaRPr lang="en-US" dirty="0"/>
          </a:p>
        </p:txBody>
      </p:sp>
      <p:sp>
        <p:nvSpPr>
          <p:cNvPr id="3" name="Content Placeholder 2">
            <a:extLst>
              <a:ext uri="{FF2B5EF4-FFF2-40B4-BE49-F238E27FC236}">
                <a16:creationId xmlns:a16="http://schemas.microsoft.com/office/drawing/2014/main" id="{F7545C7F-DE1F-F305-F803-0EC3CD97F8C8}"/>
              </a:ext>
            </a:extLst>
          </p:cNvPr>
          <p:cNvSpPr>
            <a:spLocks noGrp="1"/>
          </p:cNvSpPr>
          <p:nvPr>
            <p:ph idx="1"/>
          </p:nvPr>
        </p:nvSpPr>
        <p:spPr>
          <a:xfrm>
            <a:off x="838200" y="1559859"/>
            <a:ext cx="10515600" cy="4617104"/>
          </a:xfrm>
        </p:spPr>
        <p:txBody>
          <a:bodyPr>
            <a:normAutofit/>
          </a:bodyPr>
          <a:lstStyle/>
          <a:p>
            <a:endParaRPr lang="en-US" dirty="0">
              <a:solidFill>
                <a:schemeClr val="bg1"/>
              </a:solidFill>
            </a:endParaRPr>
          </a:p>
          <a:p>
            <a:r>
              <a:rPr lang="en-US" sz="4000" b="1" dirty="0">
                <a:solidFill>
                  <a:schemeClr val="bg1"/>
                </a:solidFill>
              </a:rPr>
              <a:t>Level of benefit similar to cilostazol trials</a:t>
            </a:r>
          </a:p>
          <a:p>
            <a:r>
              <a:rPr lang="en-US" sz="4000" b="1" dirty="0">
                <a:solidFill>
                  <a:schemeClr val="bg1"/>
                </a:solidFill>
              </a:rPr>
              <a:t>Benefit out of proportion to the level of weight loss</a:t>
            </a:r>
          </a:p>
          <a:p>
            <a:r>
              <a:rPr lang="en-US" sz="4000" b="1" dirty="0">
                <a:solidFill>
                  <a:schemeClr val="bg1"/>
                </a:solidFill>
              </a:rPr>
              <a:t>Non-diabetics not included.</a:t>
            </a:r>
          </a:p>
          <a:p>
            <a:r>
              <a:rPr lang="en-US" sz="4000" b="1" dirty="0">
                <a:solidFill>
                  <a:schemeClr val="bg1"/>
                </a:solidFill>
              </a:rPr>
              <a:t>Many non-diabetic patients with claudication are thin, even underweight.</a:t>
            </a:r>
          </a:p>
        </p:txBody>
      </p:sp>
      <p:sp>
        <p:nvSpPr>
          <p:cNvPr id="5" name="Rectangle 4">
            <a:extLst>
              <a:ext uri="{FF2B5EF4-FFF2-40B4-BE49-F238E27FC236}">
                <a16:creationId xmlns:a16="http://schemas.microsoft.com/office/drawing/2014/main" id="{93F874BC-3CCB-4BAA-2557-3EE3EFA873CB}"/>
              </a:ext>
            </a:extLst>
          </p:cNvPr>
          <p:cNvSpPr/>
          <p:nvPr/>
        </p:nvSpPr>
        <p:spPr>
          <a:xfrm>
            <a:off x="4827494" y="6360459"/>
            <a:ext cx="4652682" cy="3719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FF00"/>
                </a:solidFill>
              </a:rPr>
              <a:t>Bonaca</a:t>
            </a:r>
            <a:r>
              <a:rPr lang="en-US" sz="2400" b="1" dirty="0">
                <a:solidFill>
                  <a:srgbClr val="FFFF00"/>
                </a:solidFill>
              </a:rPr>
              <a:t> et al, Lancet 2025</a:t>
            </a:r>
          </a:p>
        </p:txBody>
      </p:sp>
    </p:spTree>
    <p:extLst>
      <p:ext uri="{BB962C8B-B14F-4D97-AF65-F5344CB8AC3E}">
        <p14:creationId xmlns:p14="http://schemas.microsoft.com/office/powerpoint/2010/main" val="176898121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45341-19E2-28DB-CE72-7EC9F7484201}"/>
              </a:ext>
            </a:extLst>
          </p:cNvPr>
          <p:cNvSpPr>
            <a:spLocks noGrp="1"/>
          </p:cNvSpPr>
          <p:nvPr>
            <p:ph type="title"/>
          </p:nvPr>
        </p:nvSpPr>
        <p:spPr/>
        <p:txBody>
          <a:bodyPr/>
          <a:lstStyle/>
          <a:p>
            <a:pPr algn="ctr"/>
            <a:r>
              <a:rPr lang="en-US" b="1" dirty="0">
                <a:solidFill>
                  <a:srgbClr val="FFFF00"/>
                </a:solidFill>
              </a:rPr>
              <a:t>The STRIDE Trial, other comments</a:t>
            </a:r>
            <a:endParaRPr lang="en-US" dirty="0"/>
          </a:p>
        </p:txBody>
      </p:sp>
      <p:sp>
        <p:nvSpPr>
          <p:cNvPr id="3" name="Content Placeholder 2">
            <a:extLst>
              <a:ext uri="{FF2B5EF4-FFF2-40B4-BE49-F238E27FC236}">
                <a16:creationId xmlns:a16="http://schemas.microsoft.com/office/drawing/2014/main" id="{66D253E4-4ED6-AF15-57DE-F880E11F095C}"/>
              </a:ext>
            </a:extLst>
          </p:cNvPr>
          <p:cNvSpPr>
            <a:spLocks noGrp="1"/>
          </p:cNvSpPr>
          <p:nvPr>
            <p:ph idx="1"/>
          </p:nvPr>
        </p:nvSpPr>
        <p:spPr>
          <a:xfrm>
            <a:off x="838200" y="1264024"/>
            <a:ext cx="10515600" cy="4912939"/>
          </a:xfrm>
        </p:spPr>
        <p:txBody>
          <a:bodyPr>
            <a:normAutofit/>
          </a:bodyPr>
          <a:lstStyle/>
          <a:p>
            <a:endParaRPr lang="en-US" dirty="0">
              <a:solidFill>
                <a:schemeClr val="bg1"/>
              </a:solidFill>
            </a:endParaRPr>
          </a:p>
          <a:p>
            <a:r>
              <a:rPr lang="en-US" sz="3600" b="1" dirty="0">
                <a:solidFill>
                  <a:schemeClr val="bg1"/>
                </a:solidFill>
              </a:rPr>
              <a:t>“</a:t>
            </a:r>
            <a:r>
              <a:rPr lang="en-US" sz="3600" b="1" i="1" dirty="0">
                <a:solidFill>
                  <a:schemeClr val="bg1"/>
                </a:solidFill>
              </a:rPr>
              <a:t>Although the mechanisms of benefit of GLP-1 receptor agonist therapy have not been completely elucidated, studies show important effects on inflammation, vascular function, and broad cardiometabolic benefits”.</a:t>
            </a:r>
          </a:p>
          <a:p>
            <a:r>
              <a:rPr lang="en-US" sz="3600" b="1" dirty="0">
                <a:solidFill>
                  <a:schemeClr val="bg1"/>
                </a:solidFill>
              </a:rPr>
              <a:t>The authors believe anti inflammatory and microvascular benefits are relevant</a:t>
            </a:r>
          </a:p>
        </p:txBody>
      </p:sp>
      <p:sp>
        <p:nvSpPr>
          <p:cNvPr id="5" name="Rectangle 4">
            <a:extLst>
              <a:ext uri="{FF2B5EF4-FFF2-40B4-BE49-F238E27FC236}">
                <a16:creationId xmlns:a16="http://schemas.microsoft.com/office/drawing/2014/main" id="{3B7BA0B7-A3C9-5B9E-A874-110DC3AD46BA}"/>
              </a:ext>
            </a:extLst>
          </p:cNvPr>
          <p:cNvSpPr/>
          <p:nvPr/>
        </p:nvSpPr>
        <p:spPr>
          <a:xfrm>
            <a:off x="4827494" y="6360459"/>
            <a:ext cx="4652682" cy="3719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FF00"/>
                </a:solidFill>
              </a:rPr>
              <a:t>Bonaca</a:t>
            </a:r>
            <a:r>
              <a:rPr lang="en-US" sz="2400" b="1" dirty="0">
                <a:solidFill>
                  <a:srgbClr val="FFFF00"/>
                </a:solidFill>
              </a:rPr>
              <a:t> et al, Lancet 2025</a:t>
            </a:r>
          </a:p>
        </p:txBody>
      </p:sp>
    </p:spTree>
    <p:extLst>
      <p:ext uri="{BB962C8B-B14F-4D97-AF65-F5344CB8AC3E}">
        <p14:creationId xmlns:p14="http://schemas.microsoft.com/office/powerpoint/2010/main" val="1339305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927472-94A1-2D58-7F85-712FBEEF53F6}"/>
              </a:ext>
            </a:extLst>
          </p:cNvPr>
          <p:cNvPicPr>
            <a:picLocks noChangeAspect="1"/>
          </p:cNvPicPr>
          <p:nvPr/>
        </p:nvPicPr>
        <p:blipFill>
          <a:blip r:embed="rId2"/>
          <a:stretch>
            <a:fillRect/>
          </a:stretch>
        </p:blipFill>
        <p:spPr>
          <a:xfrm>
            <a:off x="443417" y="147919"/>
            <a:ext cx="11053819" cy="5917702"/>
          </a:xfrm>
          <a:prstGeom prst="rect">
            <a:avLst/>
          </a:prstGeom>
        </p:spPr>
      </p:pic>
      <p:sp>
        <p:nvSpPr>
          <p:cNvPr id="6" name="Rectangle 5">
            <a:extLst>
              <a:ext uri="{FF2B5EF4-FFF2-40B4-BE49-F238E27FC236}">
                <a16:creationId xmlns:a16="http://schemas.microsoft.com/office/drawing/2014/main" id="{AF7DBD3A-2F78-DB25-1A03-1CC4B18337B4}"/>
              </a:ext>
            </a:extLst>
          </p:cNvPr>
          <p:cNvSpPr/>
          <p:nvPr/>
        </p:nvSpPr>
        <p:spPr>
          <a:xfrm>
            <a:off x="4356847" y="6212541"/>
            <a:ext cx="4558553" cy="64545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rPr>
              <a:t>McDermott et al, JAMA 2025</a:t>
            </a:r>
          </a:p>
        </p:txBody>
      </p:sp>
    </p:spTree>
    <p:extLst>
      <p:ext uri="{BB962C8B-B14F-4D97-AF65-F5344CB8AC3E}">
        <p14:creationId xmlns:p14="http://schemas.microsoft.com/office/powerpoint/2010/main" val="325717456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3E78F8-6615-DC18-A952-161BF3C83CB2}"/>
              </a:ext>
            </a:extLst>
          </p:cNvPr>
          <p:cNvSpPr>
            <a:spLocks noGrp="1"/>
          </p:cNvSpPr>
          <p:nvPr>
            <p:ph type="title"/>
          </p:nvPr>
        </p:nvSpPr>
        <p:spPr/>
        <p:txBody>
          <a:bodyPr/>
          <a:lstStyle/>
          <a:p>
            <a:pPr algn="ctr"/>
            <a:r>
              <a:rPr lang="en-US" b="1" dirty="0">
                <a:solidFill>
                  <a:srgbClr val="FFFF00"/>
                </a:solidFill>
              </a:rPr>
              <a:t>PERMET Trial</a:t>
            </a:r>
          </a:p>
        </p:txBody>
      </p:sp>
      <p:sp>
        <p:nvSpPr>
          <p:cNvPr id="5" name="Content Placeholder 4">
            <a:extLst>
              <a:ext uri="{FF2B5EF4-FFF2-40B4-BE49-F238E27FC236}">
                <a16:creationId xmlns:a16="http://schemas.microsoft.com/office/drawing/2014/main" id="{601537B8-F9C2-FB15-9B1D-4707882077C0}"/>
              </a:ext>
            </a:extLst>
          </p:cNvPr>
          <p:cNvSpPr>
            <a:spLocks noGrp="1"/>
          </p:cNvSpPr>
          <p:nvPr>
            <p:ph idx="1"/>
          </p:nvPr>
        </p:nvSpPr>
        <p:spPr/>
        <p:txBody>
          <a:bodyPr>
            <a:normAutofit/>
          </a:bodyPr>
          <a:lstStyle/>
          <a:p>
            <a:r>
              <a:rPr lang="en-US" sz="4000" b="1" dirty="0">
                <a:solidFill>
                  <a:schemeClr val="bg1"/>
                </a:solidFill>
              </a:rPr>
              <a:t>N = 202 non-diabetics with claudication</a:t>
            </a:r>
          </a:p>
          <a:p>
            <a:r>
              <a:rPr lang="en-US" sz="4000" b="1" dirty="0">
                <a:solidFill>
                  <a:schemeClr val="bg1"/>
                </a:solidFill>
              </a:rPr>
              <a:t>4 U.S. Sites</a:t>
            </a:r>
          </a:p>
          <a:p>
            <a:r>
              <a:rPr lang="en-US" sz="4000" b="1" dirty="0">
                <a:solidFill>
                  <a:schemeClr val="bg1"/>
                </a:solidFill>
              </a:rPr>
              <a:t>Randomized to metformin or placebo</a:t>
            </a:r>
          </a:p>
          <a:p>
            <a:r>
              <a:rPr lang="en-US" sz="4000" b="1" dirty="0">
                <a:solidFill>
                  <a:schemeClr val="bg1"/>
                </a:solidFill>
              </a:rPr>
              <a:t>Primary outcome was the change in 6-minute walking test distance at 6 months.</a:t>
            </a:r>
          </a:p>
          <a:p>
            <a:r>
              <a:rPr lang="en-US" sz="4000" b="1" dirty="0">
                <a:solidFill>
                  <a:schemeClr val="bg1"/>
                </a:solidFill>
              </a:rPr>
              <a:t>The study was negative</a:t>
            </a:r>
          </a:p>
        </p:txBody>
      </p:sp>
      <p:sp>
        <p:nvSpPr>
          <p:cNvPr id="6" name="Rectangle 5">
            <a:extLst>
              <a:ext uri="{FF2B5EF4-FFF2-40B4-BE49-F238E27FC236}">
                <a16:creationId xmlns:a16="http://schemas.microsoft.com/office/drawing/2014/main" id="{30491646-1DE6-01A4-5FE4-0F0E9AD3C876}"/>
              </a:ext>
            </a:extLst>
          </p:cNvPr>
          <p:cNvSpPr/>
          <p:nvPr/>
        </p:nvSpPr>
        <p:spPr>
          <a:xfrm>
            <a:off x="4356847" y="6212541"/>
            <a:ext cx="4558553" cy="64545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rPr>
              <a:t>McDermott et al, JAMA 2025</a:t>
            </a:r>
          </a:p>
        </p:txBody>
      </p:sp>
    </p:spTree>
    <p:extLst>
      <p:ext uri="{BB962C8B-B14F-4D97-AF65-F5344CB8AC3E}">
        <p14:creationId xmlns:p14="http://schemas.microsoft.com/office/powerpoint/2010/main" val="243453663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7B7F56-7068-9FFA-0161-7F8DA0B9F92C}"/>
              </a:ext>
            </a:extLst>
          </p:cNvPr>
          <p:cNvSpPr>
            <a:spLocks noGrp="1"/>
          </p:cNvSpPr>
          <p:nvPr>
            <p:ph type="title"/>
          </p:nvPr>
        </p:nvSpPr>
        <p:spPr/>
        <p:txBody>
          <a:bodyPr/>
          <a:lstStyle/>
          <a:p>
            <a:pPr algn="ctr"/>
            <a:r>
              <a:rPr lang="en-US" b="1" dirty="0">
                <a:solidFill>
                  <a:srgbClr val="FFFF00"/>
                </a:solidFill>
              </a:rPr>
              <a:t>PERMET Trial</a:t>
            </a:r>
            <a:endParaRPr lang="en-US" dirty="0"/>
          </a:p>
        </p:txBody>
      </p:sp>
      <p:pic>
        <p:nvPicPr>
          <p:cNvPr id="5" name="Picture 4">
            <a:extLst>
              <a:ext uri="{FF2B5EF4-FFF2-40B4-BE49-F238E27FC236}">
                <a16:creationId xmlns:a16="http://schemas.microsoft.com/office/drawing/2014/main" id="{3987364E-5C1C-8434-261C-64BEFB53D2E0}"/>
              </a:ext>
            </a:extLst>
          </p:cNvPr>
          <p:cNvPicPr>
            <a:picLocks noChangeAspect="1"/>
          </p:cNvPicPr>
          <p:nvPr/>
        </p:nvPicPr>
        <p:blipFill>
          <a:blip r:embed="rId2"/>
          <a:stretch>
            <a:fillRect/>
          </a:stretch>
        </p:blipFill>
        <p:spPr>
          <a:xfrm>
            <a:off x="0" y="1290720"/>
            <a:ext cx="12192000" cy="4840942"/>
          </a:xfrm>
          <a:prstGeom prst="rect">
            <a:avLst/>
          </a:prstGeom>
        </p:spPr>
      </p:pic>
      <p:sp>
        <p:nvSpPr>
          <p:cNvPr id="6" name="Rectangle 5">
            <a:extLst>
              <a:ext uri="{FF2B5EF4-FFF2-40B4-BE49-F238E27FC236}">
                <a16:creationId xmlns:a16="http://schemas.microsoft.com/office/drawing/2014/main" id="{58D4090F-1B0A-7D56-3E47-3A3B212A3E34}"/>
              </a:ext>
            </a:extLst>
          </p:cNvPr>
          <p:cNvSpPr/>
          <p:nvPr/>
        </p:nvSpPr>
        <p:spPr>
          <a:xfrm>
            <a:off x="4356847" y="6212541"/>
            <a:ext cx="4558553" cy="64545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rPr>
              <a:t>McDermott et al, JAMA 2025</a:t>
            </a:r>
          </a:p>
        </p:txBody>
      </p:sp>
      <p:sp>
        <p:nvSpPr>
          <p:cNvPr id="7" name="Rectangle 6">
            <a:extLst>
              <a:ext uri="{FF2B5EF4-FFF2-40B4-BE49-F238E27FC236}">
                <a16:creationId xmlns:a16="http://schemas.microsoft.com/office/drawing/2014/main" id="{A76DC393-76A2-D43E-97C3-EB08E2640600}"/>
              </a:ext>
            </a:extLst>
          </p:cNvPr>
          <p:cNvSpPr/>
          <p:nvPr/>
        </p:nvSpPr>
        <p:spPr>
          <a:xfrm>
            <a:off x="11353801" y="2756648"/>
            <a:ext cx="748552" cy="3375014"/>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1113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0A8F1174-C026-7308-2DD3-D7B7889F302C}"/>
              </a:ext>
            </a:extLst>
          </p:cNvPr>
          <p:cNvSpPr/>
          <p:nvPr/>
        </p:nvSpPr>
        <p:spPr>
          <a:xfrm>
            <a:off x="0" y="0"/>
            <a:ext cx="12189460"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rgbClr val="C4062E"/>
          </a:solidFill>
        </p:spPr>
        <p:txBody>
          <a:bodyPr wrap="square" lIns="0" tIns="0" rIns="0" bIns="0" rtlCol="0"/>
          <a:lstStyle/>
          <a:p>
            <a:endParaRPr/>
          </a:p>
        </p:txBody>
      </p:sp>
      <p:sp>
        <p:nvSpPr>
          <p:cNvPr id="6" name="Round Single Corner Rectangle 5">
            <a:extLst>
              <a:ext uri="{FF2B5EF4-FFF2-40B4-BE49-F238E27FC236}">
                <a16:creationId xmlns:a16="http://schemas.microsoft.com/office/drawing/2014/main" id="{25C219EC-A9EA-B1BE-49DC-8492010ED1DF}"/>
              </a:ext>
            </a:extLst>
          </p:cNvPr>
          <p:cNvSpPr/>
          <p:nvPr/>
        </p:nvSpPr>
        <p:spPr>
          <a:xfrm>
            <a:off x="1774371" y="1828800"/>
            <a:ext cx="9285515" cy="3526971"/>
          </a:xfrm>
          <a:prstGeom prst="round1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600" dirty="0"/>
              <a:t>Thank You</a:t>
            </a:r>
          </a:p>
          <a:p>
            <a:pPr algn="ctr"/>
            <a:endParaRPr lang="en-US" dirty="0"/>
          </a:p>
          <a:p>
            <a:pPr algn="ctr"/>
            <a:r>
              <a:rPr lang="en-US" sz="3600" dirty="0" err="1"/>
              <a:t>rthompson@saint-lukes.org</a:t>
            </a:r>
            <a:endParaRPr lang="en-US" sz="3600" dirty="0"/>
          </a:p>
        </p:txBody>
      </p:sp>
      <p:pic>
        <p:nvPicPr>
          <p:cNvPr id="7" name="Picture 6">
            <a:extLst>
              <a:ext uri="{FF2B5EF4-FFF2-40B4-BE49-F238E27FC236}">
                <a16:creationId xmlns:a16="http://schemas.microsoft.com/office/drawing/2014/main" id="{2E5B8BCC-E8D2-86F2-D73E-1B2FDEA468F6}"/>
              </a:ext>
            </a:extLst>
          </p:cNvPr>
          <p:cNvPicPr>
            <a:picLocks noChangeAspect="1"/>
          </p:cNvPicPr>
          <p:nvPr/>
        </p:nvPicPr>
        <p:blipFill>
          <a:blip r:embed="rId2"/>
          <a:stretch>
            <a:fillRect/>
          </a:stretch>
        </p:blipFill>
        <p:spPr>
          <a:xfrm>
            <a:off x="10055792" y="4354286"/>
            <a:ext cx="2133668" cy="2503714"/>
          </a:xfrm>
          <a:prstGeom prst="rect">
            <a:avLst/>
          </a:prstGeom>
        </p:spPr>
      </p:pic>
    </p:spTree>
    <p:extLst>
      <p:ext uri="{BB962C8B-B14F-4D97-AF65-F5344CB8AC3E}">
        <p14:creationId xmlns:p14="http://schemas.microsoft.com/office/powerpoint/2010/main" val="3994364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77EF81-CC55-C877-2A4D-3C1E3023F452}"/>
              </a:ext>
            </a:extLst>
          </p:cNvPr>
          <p:cNvPicPr>
            <a:picLocks noChangeAspect="1"/>
          </p:cNvPicPr>
          <p:nvPr/>
        </p:nvPicPr>
        <p:blipFill>
          <a:blip r:embed="rId2"/>
          <a:stretch>
            <a:fillRect/>
          </a:stretch>
        </p:blipFill>
        <p:spPr>
          <a:xfrm>
            <a:off x="1156447" y="0"/>
            <a:ext cx="9879106" cy="6174441"/>
          </a:xfrm>
          <a:prstGeom prst="rect">
            <a:avLst/>
          </a:prstGeom>
        </p:spPr>
      </p:pic>
      <p:sp>
        <p:nvSpPr>
          <p:cNvPr id="3" name="Rectangle 2">
            <a:extLst>
              <a:ext uri="{FF2B5EF4-FFF2-40B4-BE49-F238E27FC236}">
                <a16:creationId xmlns:a16="http://schemas.microsoft.com/office/drawing/2014/main" id="{926B267F-6D04-A3E6-2F12-147EB45AE12F}"/>
              </a:ext>
            </a:extLst>
          </p:cNvPr>
          <p:cNvSpPr/>
          <p:nvPr/>
        </p:nvSpPr>
        <p:spPr>
          <a:xfrm>
            <a:off x="4531658" y="6400800"/>
            <a:ext cx="6441141" cy="457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rPr>
              <a:t>Wong et al, JAMA 2025</a:t>
            </a:r>
          </a:p>
        </p:txBody>
      </p:sp>
    </p:spTree>
    <p:extLst>
      <p:ext uri="{BB962C8B-B14F-4D97-AF65-F5344CB8AC3E}">
        <p14:creationId xmlns:p14="http://schemas.microsoft.com/office/powerpoint/2010/main" val="17968121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12683</TotalTime>
  <Words>2618</Words>
  <Application>Microsoft Macintosh PowerPoint</Application>
  <PresentationFormat>Widescreen</PresentationFormat>
  <Paragraphs>268</Paragraphs>
  <Slides>88</Slides>
  <Notes>0</Notes>
  <HiddenSlides>3</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88</vt:i4>
      </vt:variant>
    </vt:vector>
  </HeadingPairs>
  <TitlesOfParts>
    <vt:vector size="92" baseType="lpstr">
      <vt:lpstr>Aptos</vt:lpstr>
      <vt:lpstr>Aptos Display</vt:lpstr>
      <vt:lpstr>Arial</vt:lpstr>
      <vt:lpstr>Office Theme</vt:lpstr>
      <vt:lpstr> Top Cardiovascular  Trials of 2025 </vt:lpstr>
      <vt:lpstr> Top Cardiovascular  Trials of 2025 </vt:lpstr>
      <vt:lpstr>Top Cardiovascular Trials of 2025</vt:lpstr>
      <vt:lpstr>Top Cardiovascular Trials of 2025</vt:lpstr>
      <vt:lpstr>Top Cardiovascular Trials of 2025</vt:lpstr>
      <vt:lpstr>PowerPoint Presentation</vt:lpstr>
      <vt:lpstr>DECAF Randomized Clinical Trial (Does Eliminating Coffee Avoid Fibrillation?)</vt:lpstr>
      <vt:lpstr>PowerPoint Presentation</vt:lpstr>
      <vt:lpstr>PowerPoint Presentation</vt:lpstr>
      <vt:lpstr>PowerPoint Presentation</vt:lpstr>
      <vt:lpstr>PowerPoint Presentation</vt:lpstr>
      <vt:lpstr>DECAF Randomized Clinical Trial</vt:lpstr>
      <vt:lpstr>DECAF  Limitations</vt:lpstr>
      <vt:lpstr>PowerPoint Presentation</vt:lpstr>
      <vt:lpstr>AQUATIC Trial</vt:lpstr>
      <vt:lpstr>PowerPoint Presentation</vt:lpstr>
      <vt:lpstr>PowerPoint Presentation</vt:lpstr>
      <vt:lpstr>PowerPoint Presentation</vt:lpstr>
      <vt:lpstr>PowerPoint Presentation</vt:lpstr>
      <vt:lpstr>AQUATIC Trial</vt:lpstr>
      <vt:lpstr>Similar Results in the EPIC-CAD Trial  Edoxaban With or Without Aspirin</vt:lpstr>
      <vt:lpstr>Similar Results in a Recent Meta Analysis</vt:lpstr>
      <vt:lpstr>PowerPoint Presentation</vt:lpstr>
      <vt:lpstr>AQUATIC Trial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Meta-analysis of Beta Blocker Trials</vt:lpstr>
      <vt:lpstr>Meta-analysis of Beta Blocker Trials</vt:lpstr>
      <vt:lpstr>VESALIUS-CV Trial</vt:lpstr>
      <vt:lpstr>VESALIUS-CV Trial</vt:lpstr>
      <vt:lpstr>VESALIUS-CV Trial</vt:lpstr>
      <vt:lpstr>PowerPoint Presentation</vt:lpstr>
      <vt:lpstr>PowerPoint Presentation</vt:lpstr>
      <vt:lpstr>PowerPoint Presentation</vt:lpstr>
      <vt:lpstr>VESALIUS-CV Trial</vt:lpstr>
      <vt:lpstr>VESALIUS-CV Trial Limitations</vt:lpstr>
      <vt:lpstr>PowerPoint Presentation</vt:lpstr>
      <vt:lpstr>The OCEAN Trial</vt:lpstr>
      <vt:lpstr>PowerPoint Presentation</vt:lpstr>
      <vt:lpstr>PowerPoint Presentation</vt:lpstr>
      <vt:lpstr>The OCEAN Trial</vt:lpstr>
      <vt:lpstr>The OCEAN Trial</vt:lpstr>
      <vt:lpstr>The OCEAN Trial</vt:lpstr>
      <vt:lpstr>PowerPoint Presentation</vt:lpstr>
      <vt:lpstr>Option Trial</vt:lpstr>
      <vt:lpstr>PowerPoint Presentation</vt:lpstr>
      <vt:lpstr>PowerPoint Presentation</vt:lpstr>
      <vt:lpstr>PowerPoint Presentation</vt:lpstr>
      <vt:lpstr>Option Trial</vt:lpstr>
      <vt:lpstr>CLOSURE AF Trial</vt:lpstr>
      <vt:lpstr>CLOSURE AF Trial</vt:lpstr>
      <vt:lpstr>CLOSURE AF Trial</vt:lpstr>
      <vt:lpstr>CLOSURE AF Trial</vt:lpstr>
      <vt:lpstr>Commentary</vt:lpstr>
      <vt:lpstr>Commentary</vt:lpstr>
      <vt:lpstr>PowerPoint Presentation</vt:lpstr>
      <vt:lpstr>DIGIT-HF Study</vt:lpstr>
      <vt:lpstr>PowerPoint Presentation</vt:lpstr>
      <vt:lpstr>PowerPoint Presentation</vt:lpstr>
      <vt:lpstr>DIGIT-HF Study</vt:lpstr>
      <vt:lpstr>DIGIT-HF Study</vt:lpstr>
      <vt:lpstr>The DapaTAVI Trial</vt:lpstr>
      <vt:lpstr>The DapaTAVI Trial</vt:lpstr>
      <vt:lpstr>PowerPoint Presentation</vt:lpstr>
      <vt:lpstr>PowerPoint Presentation</vt:lpstr>
      <vt:lpstr>PowerPoint Presentation</vt:lpstr>
      <vt:lpstr>PowerPoint Presentation</vt:lpstr>
      <vt:lpstr>PowerPoint Presentation</vt:lpstr>
      <vt:lpstr>The DapaTAVI Trial</vt:lpstr>
      <vt:lpstr>The DapaTAVI Trial</vt:lpstr>
      <vt:lpstr>PowerPoint Presentation</vt:lpstr>
      <vt:lpstr>The STRIDE Trial</vt:lpstr>
      <vt:lpstr>PowerPoint Presentation</vt:lpstr>
      <vt:lpstr>PowerPoint Presentation</vt:lpstr>
      <vt:lpstr>PowerPoint Presentation</vt:lpstr>
      <vt:lpstr>PowerPoint Presentation</vt:lpstr>
      <vt:lpstr>The STRIDE Trial</vt:lpstr>
      <vt:lpstr>The STRIDE Trial, other comments</vt:lpstr>
      <vt:lpstr>The STRIDE Trial, other comments</vt:lpstr>
      <vt:lpstr>PowerPoint Presentation</vt:lpstr>
      <vt:lpstr>PERMET Trial</vt:lpstr>
      <vt:lpstr>PERMET Trial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Randall Thompson</dc:creator>
  <cp:lastModifiedBy>Todd Franks</cp:lastModifiedBy>
  <cp:revision>20</cp:revision>
  <dcterms:created xsi:type="dcterms:W3CDTF">2025-11-06T22:15:38Z</dcterms:created>
  <dcterms:modified xsi:type="dcterms:W3CDTF">2025-12-01T14:15:58Z</dcterms:modified>
</cp:coreProperties>
</file>